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6"/>
  </p:notesMasterIdLst>
  <p:sldIdLst>
    <p:sldId id="256" r:id="rId2"/>
    <p:sldId id="712" r:id="rId3"/>
    <p:sldId id="713" r:id="rId4"/>
    <p:sldId id="714" r:id="rId5"/>
    <p:sldId id="258" r:id="rId6"/>
    <p:sldId id="260" r:id="rId7"/>
    <p:sldId id="261" r:id="rId8"/>
    <p:sldId id="715" r:id="rId9"/>
    <p:sldId id="1154" r:id="rId10"/>
    <p:sldId id="1155" r:id="rId11"/>
    <p:sldId id="262" r:id="rId12"/>
    <p:sldId id="985" r:id="rId13"/>
    <p:sldId id="268" r:id="rId14"/>
    <p:sldId id="263" r:id="rId15"/>
    <p:sldId id="264" r:id="rId16"/>
    <p:sldId id="265" r:id="rId17"/>
    <p:sldId id="304" r:id="rId18"/>
    <p:sldId id="305" r:id="rId19"/>
    <p:sldId id="306" r:id="rId20"/>
    <p:sldId id="1156" r:id="rId21"/>
    <p:sldId id="269" r:id="rId22"/>
    <p:sldId id="1063" r:id="rId23"/>
    <p:sldId id="266" r:id="rId24"/>
    <p:sldId id="1157" r:id="rId25"/>
    <p:sldId id="307" r:id="rId26"/>
    <p:sldId id="966" r:id="rId27"/>
    <p:sldId id="967" r:id="rId28"/>
    <p:sldId id="968" r:id="rId29"/>
    <p:sldId id="969" r:id="rId30"/>
    <p:sldId id="970" r:id="rId31"/>
    <p:sldId id="971" r:id="rId32"/>
    <p:sldId id="972" r:id="rId33"/>
    <p:sldId id="973" r:id="rId34"/>
    <p:sldId id="974" r:id="rId35"/>
    <p:sldId id="975" r:id="rId36"/>
    <p:sldId id="979" r:id="rId37"/>
    <p:sldId id="308" r:id="rId38"/>
    <p:sldId id="1158" r:id="rId39"/>
    <p:sldId id="1159" r:id="rId40"/>
    <p:sldId id="986" r:id="rId41"/>
    <p:sldId id="1064" r:id="rId42"/>
    <p:sldId id="1065" r:id="rId43"/>
    <p:sldId id="281" r:id="rId44"/>
    <p:sldId id="282" r:id="rId45"/>
    <p:sldId id="283" r:id="rId46"/>
    <p:sldId id="1098" r:id="rId47"/>
    <p:sldId id="1099" r:id="rId48"/>
    <p:sldId id="1100" r:id="rId49"/>
    <p:sldId id="1101" r:id="rId50"/>
    <p:sldId id="267" r:id="rId51"/>
    <p:sldId id="309" r:id="rId52"/>
    <p:sldId id="310" r:id="rId53"/>
    <p:sldId id="311" r:id="rId54"/>
    <p:sldId id="274" r:id="rId55"/>
    <p:sldId id="313" r:id="rId56"/>
    <p:sldId id="988" r:id="rId57"/>
    <p:sldId id="275" r:id="rId58"/>
    <p:sldId id="276" r:id="rId59"/>
    <p:sldId id="277" r:id="rId60"/>
    <p:sldId id="279" r:id="rId61"/>
    <p:sldId id="278" r:id="rId62"/>
    <p:sldId id="280" r:id="rId63"/>
    <p:sldId id="314" r:id="rId64"/>
    <p:sldId id="312" r:id="rId65"/>
    <p:sldId id="1160" r:id="rId66"/>
    <p:sldId id="1166" r:id="rId67"/>
    <p:sldId id="987" r:id="rId68"/>
    <p:sldId id="316" r:id="rId69"/>
    <p:sldId id="317" r:id="rId70"/>
    <p:sldId id="318" r:id="rId71"/>
    <p:sldId id="319" r:id="rId72"/>
    <p:sldId id="321" r:id="rId73"/>
    <p:sldId id="980" r:id="rId74"/>
    <p:sldId id="981" r:id="rId75"/>
    <p:sldId id="1161" r:id="rId76"/>
    <p:sldId id="984" r:id="rId77"/>
    <p:sldId id="284" r:id="rId78"/>
    <p:sldId id="285" r:id="rId79"/>
    <p:sldId id="286" r:id="rId80"/>
    <p:sldId id="287" r:id="rId81"/>
    <p:sldId id="982" r:id="rId82"/>
    <p:sldId id="989" r:id="rId83"/>
    <p:sldId id="1162" r:id="rId84"/>
    <p:sldId id="990" r:id="rId85"/>
    <p:sldId id="992" r:id="rId86"/>
    <p:sldId id="993" r:id="rId87"/>
    <p:sldId id="994" r:id="rId88"/>
    <p:sldId id="995" r:id="rId89"/>
    <p:sldId id="996" r:id="rId90"/>
    <p:sldId id="997" r:id="rId91"/>
    <p:sldId id="998" r:id="rId92"/>
    <p:sldId id="991" r:id="rId93"/>
    <p:sldId id="983" r:id="rId94"/>
    <p:sldId id="1163" r:id="rId95"/>
    <p:sldId id="999" r:id="rId96"/>
    <p:sldId id="1000" r:id="rId97"/>
    <p:sldId id="1001" r:id="rId98"/>
    <p:sldId id="1017" r:id="rId99"/>
    <p:sldId id="1102" r:id="rId100"/>
    <p:sldId id="1103" r:id="rId101"/>
    <p:sldId id="1104" r:id="rId102"/>
    <p:sldId id="1105" r:id="rId103"/>
    <p:sldId id="1106" r:id="rId104"/>
    <p:sldId id="1107" r:id="rId105"/>
    <p:sldId id="1108" r:id="rId106"/>
    <p:sldId id="1109" r:id="rId107"/>
    <p:sldId id="1110" r:id="rId108"/>
    <p:sldId id="1111" r:id="rId109"/>
    <p:sldId id="315" r:id="rId110"/>
    <p:sldId id="1112" r:id="rId111"/>
    <p:sldId id="1113" r:id="rId112"/>
    <p:sldId id="1114" r:id="rId113"/>
    <p:sldId id="1115" r:id="rId114"/>
    <p:sldId id="320" r:id="rId115"/>
    <p:sldId id="1116" r:id="rId116"/>
    <p:sldId id="338" r:id="rId117"/>
    <p:sldId id="1117" r:id="rId118"/>
    <p:sldId id="1118" r:id="rId119"/>
    <p:sldId id="296" r:id="rId120"/>
    <p:sldId id="297" r:id="rId121"/>
    <p:sldId id="1004" r:id="rId122"/>
    <p:sldId id="1005" r:id="rId123"/>
    <p:sldId id="1006" r:id="rId124"/>
    <p:sldId id="1007" r:id="rId125"/>
    <p:sldId id="1008" r:id="rId126"/>
    <p:sldId id="1010" r:id="rId127"/>
    <p:sldId id="1011" r:id="rId128"/>
    <p:sldId id="1009" r:id="rId129"/>
    <p:sldId id="1012" r:id="rId130"/>
    <p:sldId id="1014" r:id="rId131"/>
    <p:sldId id="1013" r:id="rId132"/>
    <p:sldId id="1015" r:id="rId133"/>
    <p:sldId id="1018" r:id="rId134"/>
    <p:sldId id="1019" r:id="rId135"/>
    <p:sldId id="1020" r:id="rId136"/>
    <p:sldId id="1021" r:id="rId137"/>
    <p:sldId id="1022" r:id="rId138"/>
    <p:sldId id="1023" r:id="rId139"/>
    <p:sldId id="1024" r:id="rId140"/>
    <p:sldId id="336" r:id="rId141"/>
    <p:sldId id="1025" r:id="rId142"/>
    <p:sldId id="1026" r:id="rId143"/>
    <p:sldId id="1027" r:id="rId144"/>
    <p:sldId id="1028" r:id="rId145"/>
    <p:sldId id="1029" r:id="rId146"/>
    <p:sldId id="1030" r:id="rId147"/>
    <p:sldId id="1051" r:id="rId148"/>
    <p:sldId id="1052" r:id="rId149"/>
    <p:sldId id="1053" r:id="rId150"/>
    <p:sldId id="1050" r:id="rId151"/>
    <p:sldId id="1054" r:id="rId152"/>
    <p:sldId id="1031" r:id="rId153"/>
    <p:sldId id="1041" r:id="rId154"/>
    <p:sldId id="1043" r:id="rId155"/>
    <p:sldId id="1045" r:id="rId156"/>
    <p:sldId id="301" r:id="rId157"/>
    <p:sldId id="302" r:id="rId158"/>
    <p:sldId id="303" r:id="rId159"/>
    <p:sldId id="1046" r:id="rId160"/>
    <p:sldId id="1047" r:id="rId161"/>
    <p:sldId id="1048" r:id="rId162"/>
    <p:sldId id="1032" r:id="rId163"/>
    <p:sldId id="1033" r:id="rId164"/>
    <p:sldId id="1034" r:id="rId165"/>
    <p:sldId id="1035" r:id="rId166"/>
    <p:sldId id="1036" r:id="rId167"/>
    <p:sldId id="1039" r:id="rId168"/>
    <p:sldId id="337" r:id="rId169"/>
    <p:sldId id="1037" r:id="rId170"/>
    <p:sldId id="1040" r:id="rId171"/>
    <p:sldId id="339" r:id="rId172"/>
    <p:sldId id="340" r:id="rId173"/>
    <p:sldId id="341" r:id="rId174"/>
    <p:sldId id="342" r:id="rId175"/>
    <p:sldId id="1044" r:id="rId176"/>
    <p:sldId id="343" r:id="rId177"/>
    <p:sldId id="344" r:id="rId178"/>
    <p:sldId id="345" r:id="rId179"/>
    <p:sldId id="346" r:id="rId180"/>
    <p:sldId id="347" r:id="rId181"/>
    <p:sldId id="348" r:id="rId182"/>
    <p:sldId id="349" r:id="rId183"/>
    <p:sldId id="1038" r:id="rId184"/>
    <p:sldId id="1056" r:id="rId185"/>
    <p:sldId id="1055" r:id="rId186"/>
    <p:sldId id="1057" r:id="rId187"/>
    <p:sldId id="1058" r:id="rId188"/>
    <p:sldId id="1059" r:id="rId189"/>
    <p:sldId id="272" r:id="rId190"/>
    <p:sldId id="273" r:id="rId191"/>
    <p:sldId id="1060" r:id="rId192"/>
    <p:sldId id="1061" r:id="rId193"/>
    <p:sldId id="1062" r:id="rId194"/>
    <p:sldId id="1147" r:id="rId195"/>
    <p:sldId id="1148" r:id="rId196"/>
    <p:sldId id="1149" r:id="rId197"/>
    <p:sldId id="1150" r:id="rId198"/>
    <p:sldId id="1151" r:id="rId199"/>
    <p:sldId id="1152" r:id="rId200"/>
    <p:sldId id="1153" r:id="rId201"/>
    <p:sldId id="1120" r:id="rId202"/>
    <p:sldId id="1121" r:id="rId203"/>
    <p:sldId id="1122" r:id="rId204"/>
    <p:sldId id="1123" r:id="rId205"/>
    <p:sldId id="1124" r:id="rId206"/>
    <p:sldId id="1125" r:id="rId207"/>
    <p:sldId id="1126" r:id="rId208"/>
    <p:sldId id="1127" r:id="rId209"/>
    <p:sldId id="1128" r:id="rId210"/>
    <p:sldId id="1130" r:id="rId211"/>
    <p:sldId id="1131" r:id="rId212"/>
    <p:sldId id="1132" r:id="rId213"/>
    <p:sldId id="1133" r:id="rId214"/>
    <p:sldId id="1134" r:id="rId215"/>
    <p:sldId id="1136" r:id="rId216"/>
    <p:sldId id="1137" r:id="rId217"/>
    <p:sldId id="289" r:id="rId218"/>
    <p:sldId id="292" r:id="rId219"/>
    <p:sldId id="295" r:id="rId220"/>
    <p:sldId id="1146" r:id="rId221"/>
    <p:sldId id="1165" r:id="rId222"/>
    <p:sldId id="1167" r:id="rId223"/>
    <p:sldId id="1168" r:id="rId224"/>
    <p:sldId id="547" r:id="rId225"/>
  </p:sldIdLst>
  <p:sldSz cx="10693400" cy="7556500"/>
  <p:notesSz cx="10693400" cy="7556500"/>
  <p:defaultText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5" d="100"/>
          <a:sy n="65" d="100"/>
        </p:scale>
        <p:origin x="1218"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fr-TN"/>
          </a:p>
        </p:txBody>
      </p:sp>
      <p:sp>
        <p:nvSpPr>
          <p:cNvPr id="3" name="Espace réservé de la date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BEF41CFA-A569-4468-B618-82F032248073}" type="datetimeFigureOut">
              <a:rPr lang="fr-TN" smtClean="0"/>
              <a:t>11/26/2020</a:t>
            </a:fld>
            <a:endParaRPr lang="fr-TN"/>
          </a:p>
        </p:txBody>
      </p:sp>
      <p:sp>
        <p:nvSpPr>
          <p:cNvPr id="4" name="Espace réservé de l'image des diapositives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fr-TN"/>
          </a:p>
        </p:txBody>
      </p:sp>
      <p:sp>
        <p:nvSpPr>
          <p:cNvPr id="5" name="Espace réservé des notes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6" name="Espace réservé du pied de page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fr-TN"/>
          </a:p>
        </p:txBody>
      </p:sp>
      <p:sp>
        <p:nvSpPr>
          <p:cNvPr id="7" name="Espace réservé du numéro de diapositive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2D37FBEC-9925-476C-9125-F6CE88E143CF}" type="slidenum">
              <a:rPr lang="fr-TN" smtClean="0"/>
              <a:t>‹#›</a:t>
            </a:fld>
            <a:endParaRPr lang="fr-TN"/>
          </a:p>
        </p:txBody>
      </p:sp>
    </p:spTree>
    <p:extLst>
      <p:ext uri="{BB962C8B-B14F-4D97-AF65-F5344CB8AC3E}">
        <p14:creationId xmlns:p14="http://schemas.microsoft.com/office/powerpoint/2010/main" val="85559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a863fdd6_2_25: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863fdd6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104</a:t>
            </a:fld>
            <a:endParaRPr lang="fr-FR"/>
          </a:p>
        </p:txBody>
      </p:sp>
    </p:spTree>
    <p:extLst>
      <p:ext uri="{BB962C8B-B14F-4D97-AF65-F5344CB8AC3E}">
        <p14:creationId xmlns:p14="http://schemas.microsoft.com/office/powerpoint/2010/main" val="286221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105</a:t>
            </a:fld>
            <a:endParaRPr lang="fr-FR"/>
          </a:p>
        </p:txBody>
      </p:sp>
    </p:spTree>
    <p:extLst>
      <p:ext uri="{BB962C8B-B14F-4D97-AF65-F5344CB8AC3E}">
        <p14:creationId xmlns:p14="http://schemas.microsoft.com/office/powerpoint/2010/main" val="1903593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112</a:t>
            </a:fld>
            <a:endParaRPr lang="fr-FR"/>
          </a:p>
        </p:txBody>
      </p:sp>
    </p:spTree>
    <p:extLst>
      <p:ext uri="{BB962C8B-B14F-4D97-AF65-F5344CB8AC3E}">
        <p14:creationId xmlns:p14="http://schemas.microsoft.com/office/powerpoint/2010/main" val="2029612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115</a:t>
            </a:fld>
            <a:endParaRPr lang="fr-FR"/>
          </a:p>
        </p:txBody>
      </p:sp>
    </p:spTree>
    <p:extLst>
      <p:ext uri="{BB962C8B-B14F-4D97-AF65-F5344CB8AC3E}">
        <p14:creationId xmlns:p14="http://schemas.microsoft.com/office/powerpoint/2010/main" val="4186248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116</a:t>
            </a:fld>
            <a:endParaRPr lang="fr-FR"/>
          </a:p>
        </p:txBody>
      </p:sp>
    </p:spTree>
    <p:extLst>
      <p:ext uri="{BB962C8B-B14F-4D97-AF65-F5344CB8AC3E}">
        <p14:creationId xmlns:p14="http://schemas.microsoft.com/office/powerpoint/2010/main" val="395666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193</a:t>
            </a:fld>
            <a:endParaRPr lang="fr-FR"/>
          </a:p>
        </p:txBody>
      </p:sp>
    </p:spTree>
    <p:extLst>
      <p:ext uri="{BB962C8B-B14F-4D97-AF65-F5344CB8AC3E}">
        <p14:creationId xmlns:p14="http://schemas.microsoft.com/office/powerpoint/2010/main" val="126482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196</a:t>
            </a:fld>
            <a:endParaRPr lang="fr-FR"/>
          </a:p>
        </p:txBody>
      </p:sp>
    </p:spTree>
    <p:extLst>
      <p:ext uri="{BB962C8B-B14F-4D97-AF65-F5344CB8AC3E}">
        <p14:creationId xmlns:p14="http://schemas.microsoft.com/office/powerpoint/2010/main" val="377122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43</a:t>
            </a:fld>
            <a:endParaRPr lang="fr-FR"/>
          </a:p>
        </p:txBody>
      </p:sp>
    </p:spTree>
    <p:extLst>
      <p:ext uri="{BB962C8B-B14F-4D97-AF65-F5344CB8AC3E}">
        <p14:creationId xmlns:p14="http://schemas.microsoft.com/office/powerpoint/2010/main" val="356561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44</a:t>
            </a:fld>
            <a:endParaRPr lang="fr-FR"/>
          </a:p>
        </p:txBody>
      </p:sp>
    </p:spTree>
    <p:extLst>
      <p:ext uri="{BB962C8B-B14F-4D97-AF65-F5344CB8AC3E}">
        <p14:creationId xmlns:p14="http://schemas.microsoft.com/office/powerpoint/2010/main" val="288604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45</a:t>
            </a:fld>
            <a:endParaRPr lang="fr-FR"/>
          </a:p>
        </p:txBody>
      </p:sp>
    </p:spTree>
    <p:extLst>
      <p:ext uri="{BB962C8B-B14F-4D97-AF65-F5344CB8AC3E}">
        <p14:creationId xmlns:p14="http://schemas.microsoft.com/office/powerpoint/2010/main" val="160321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49</a:t>
            </a:fld>
            <a:endParaRPr lang="fr-FR"/>
          </a:p>
        </p:txBody>
      </p:sp>
    </p:spTree>
    <p:extLst>
      <p:ext uri="{BB962C8B-B14F-4D97-AF65-F5344CB8AC3E}">
        <p14:creationId xmlns:p14="http://schemas.microsoft.com/office/powerpoint/2010/main" val="23915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2bdde932e_1_0:notes"/>
          <p:cNvSpPr>
            <a:spLocks noGrp="1" noRot="1" noChangeAspect="1"/>
          </p:cNvSpPr>
          <p:nvPr>
            <p:ph type="sldImg" idx="2"/>
          </p:nvPr>
        </p:nvSpPr>
        <p:spPr>
          <a:xfrm>
            <a:off x="1003300" y="685800"/>
            <a:ext cx="4851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2bdde93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76</a:t>
            </a:fld>
            <a:endParaRPr lang="fr-FR"/>
          </a:p>
        </p:txBody>
      </p:sp>
    </p:spTree>
    <p:extLst>
      <p:ext uri="{BB962C8B-B14F-4D97-AF65-F5344CB8AC3E}">
        <p14:creationId xmlns:p14="http://schemas.microsoft.com/office/powerpoint/2010/main" val="4052112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102</a:t>
            </a:fld>
            <a:endParaRPr lang="fr-FR"/>
          </a:p>
        </p:txBody>
      </p:sp>
    </p:spTree>
    <p:extLst>
      <p:ext uri="{BB962C8B-B14F-4D97-AF65-F5344CB8AC3E}">
        <p14:creationId xmlns:p14="http://schemas.microsoft.com/office/powerpoint/2010/main" val="226431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4B83E1-453A-47A7-A0FF-9B2F38F98A4D}" type="slidenum">
              <a:rPr lang="fr-FR" smtClean="0"/>
              <a:t>103</a:t>
            </a:fld>
            <a:endParaRPr lang="fr-FR"/>
          </a:p>
        </p:txBody>
      </p:sp>
    </p:spTree>
    <p:extLst>
      <p:ext uri="{BB962C8B-B14F-4D97-AF65-F5344CB8AC3E}">
        <p14:creationId xmlns:p14="http://schemas.microsoft.com/office/powerpoint/2010/main" val="184779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90739" y="806450"/>
            <a:ext cx="8311921" cy="543560"/>
          </a:xfrm>
          <a:prstGeom prst="rect">
            <a:avLst/>
          </a:prstGeom>
        </p:spPr>
        <p:txBody>
          <a:bodyPr wrap="square" lIns="0" tIns="0" rIns="0" bIns="0">
            <a:spAutoFit/>
          </a:bodyPr>
          <a:lstStyle>
            <a:lvl1pPr>
              <a:defRPr sz="3400" b="0" i="0" u="heavy">
                <a:solidFill>
                  <a:schemeClr val="tx1"/>
                </a:solidFill>
                <a:latin typeface="Segoe UI Symbol"/>
                <a:cs typeface="Segoe UI Symbol"/>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624EBC6-CC0C-4C4A-AA0F-4DD55E4F8F6A}" type="datetime1">
              <a:rPr lang="en-US" smtClean="0"/>
              <a:t>11/26/2020</a:t>
            </a:fld>
            <a:endParaRPr lang="en-US"/>
          </a:p>
        </p:txBody>
      </p:sp>
      <p:sp>
        <p:nvSpPr>
          <p:cNvPr id="6" name="Holder 6"/>
          <p:cNvSpPr>
            <a:spLocks noGrp="1"/>
          </p:cNvSpPr>
          <p:nvPr>
            <p:ph type="sldNum" sz="quarter" idx="7"/>
          </p:nvPr>
        </p:nvSpPr>
        <p:spPr>
          <a:xfrm>
            <a:off x="9698006" y="7096124"/>
            <a:ext cx="754093" cy="309246"/>
          </a:xfrm>
        </p:spPr>
        <p:txBody>
          <a:bodyPr lIns="0" tIns="0" rIns="0" bIns="0"/>
          <a:lstStyle>
            <a:lvl1pPr>
              <a:defRPr sz="1400" b="1" i="0">
                <a:solidFill>
                  <a:schemeClr val="tx1"/>
                </a:solidFill>
                <a:latin typeface="Verdana"/>
                <a:cs typeface="Verdana"/>
              </a:defRPr>
            </a:lvl1pPr>
          </a:lstStyle>
          <a:p>
            <a:pPr marL="25400">
              <a:lnSpc>
                <a:spcPct val="100000"/>
              </a:lnSpc>
              <a:spcBef>
                <a:spcPts val="100"/>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367798" y="973765"/>
            <a:ext cx="8128634" cy="523220"/>
          </a:xfrm>
        </p:spPr>
        <p:txBody>
          <a:bodyPr lIns="0" tIns="0" rIns="0" bIns="0"/>
          <a:lstStyle>
            <a:lvl1pPr>
              <a:defRPr sz="3400" b="0" i="0" u="none">
                <a:solidFill>
                  <a:schemeClr val="tx1"/>
                </a:solidFill>
                <a:latin typeface="Segoe UI Symbol"/>
                <a:cs typeface="Segoe UI Symbo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Segoe UI Symbol"/>
                <a:cs typeface="Segoe UI Symbo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D81D54C-293A-4EB8-80B7-455BB5FC6FC3}" type="datetime1">
              <a:rPr lang="en-US" smtClean="0"/>
              <a:t>11/26/2020</a:t>
            </a:fld>
            <a:endParaRPr lang="en-US"/>
          </a:p>
        </p:txBody>
      </p:sp>
      <p:sp>
        <p:nvSpPr>
          <p:cNvPr id="6" name="Holder 6"/>
          <p:cNvSpPr>
            <a:spLocks noGrp="1"/>
          </p:cNvSpPr>
          <p:nvPr>
            <p:ph type="sldNum" sz="quarter" idx="7"/>
          </p:nvPr>
        </p:nvSpPr>
        <p:spPr>
          <a:xfrm>
            <a:off x="9553650" y="7096124"/>
            <a:ext cx="898449" cy="309246"/>
          </a:xfrm>
        </p:spPr>
        <p:txBody>
          <a:bodyPr lIns="0" tIns="0" rIns="0" bIns="0"/>
          <a:lstStyle>
            <a:lvl1pPr>
              <a:defRPr sz="1400" b="1" i="0">
                <a:solidFill>
                  <a:schemeClr val="tx1"/>
                </a:solidFill>
                <a:latin typeface="Verdana"/>
                <a:cs typeface="Verdana"/>
              </a:defRPr>
            </a:lvl1pPr>
          </a:lstStyle>
          <a:p>
            <a:pPr marL="25400">
              <a:lnSpc>
                <a:spcPct val="100000"/>
              </a:lnSpc>
              <a:spcBef>
                <a:spcPts val="100"/>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83673" y="1650492"/>
            <a:ext cx="8112759" cy="58419"/>
          </a:xfrm>
          <a:custGeom>
            <a:avLst/>
            <a:gdLst/>
            <a:ahLst/>
            <a:cxnLst/>
            <a:rect l="l" t="t" r="r" b="b"/>
            <a:pathLst>
              <a:path w="8112759" h="58419">
                <a:moveTo>
                  <a:pt x="8112249" y="54864"/>
                </a:moveTo>
                <a:lnTo>
                  <a:pt x="8112249" y="3048"/>
                </a:lnTo>
                <a:lnTo>
                  <a:pt x="8110725" y="0"/>
                </a:lnTo>
                <a:lnTo>
                  <a:pt x="3048" y="0"/>
                </a:lnTo>
                <a:lnTo>
                  <a:pt x="0" y="3048"/>
                </a:lnTo>
                <a:lnTo>
                  <a:pt x="0" y="54864"/>
                </a:lnTo>
                <a:lnTo>
                  <a:pt x="3048" y="57912"/>
                </a:lnTo>
                <a:lnTo>
                  <a:pt x="7620" y="57912"/>
                </a:lnTo>
                <a:lnTo>
                  <a:pt x="7620" y="12192"/>
                </a:lnTo>
                <a:lnTo>
                  <a:pt x="13716" y="6096"/>
                </a:lnTo>
                <a:lnTo>
                  <a:pt x="13716" y="12192"/>
                </a:lnTo>
                <a:lnTo>
                  <a:pt x="8100057" y="12192"/>
                </a:lnTo>
                <a:lnTo>
                  <a:pt x="8100057" y="6096"/>
                </a:lnTo>
                <a:lnTo>
                  <a:pt x="8106153" y="12192"/>
                </a:lnTo>
                <a:lnTo>
                  <a:pt x="8106153" y="57912"/>
                </a:lnTo>
                <a:lnTo>
                  <a:pt x="8110725" y="57912"/>
                </a:lnTo>
                <a:lnTo>
                  <a:pt x="8112249" y="54864"/>
                </a:lnTo>
                <a:close/>
              </a:path>
              <a:path w="8112759" h="58419">
                <a:moveTo>
                  <a:pt x="13716" y="12192"/>
                </a:moveTo>
                <a:lnTo>
                  <a:pt x="13716" y="6096"/>
                </a:lnTo>
                <a:lnTo>
                  <a:pt x="7620" y="12192"/>
                </a:lnTo>
                <a:lnTo>
                  <a:pt x="13716" y="12192"/>
                </a:lnTo>
                <a:close/>
              </a:path>
              <a:path w="8112759" h="58419">
                <a:moveTo>
                  <a:pt x="13716" y="45720"/>
                </a:moveTo>
                <a:lnTo>
                  <a:pt x="13716" y="12192"/>
                </a:lnTo>
                <a:lnTo>
                  <a:pt x="7620" y="12192"/>
                </a:lnTo>
                <a:lnTo>
                  <a:pt x="7620" y="45720"/>
                </a:lnTo>
                <a:lnTo>
                  <a:pt x="13716" y="45720"/>
                </a:lnTo>
                <a:close/>
              </a:path>
              <a:path w="8112759" h="58419">
                <a:moveTo>
                  <a:pt x="8106153" y="45720"/>
                </a:moveTo>
                <a:lnTo>
                  <a:pt x="7620" y="45720"/>
                </a:lnTo>
                <a:lnTo>
                  <a:pt x="13716" y="51816"/>
                </a:lnTo>
                <a:lnTo>
                  <a:pt x="13716" y="57912"/>
                </a:lnTo>
                <a:lnTo>
                  <a:pt x="8100057" y="57912"/>
                </a:lnTo>
                <a:lnTo>
                  <a:pt x="8100057" y="51816"/>
                </a:lnTo>
                <a:lnTo>
                  <a:pt x="8106153" y="45720"/>
                </a:lnTo>
                <a:close/>
              </a:path>
              <a:path w="8112759" h="58419">
                <a:moveTo>
                  <a:pt x="13716" y="57912"/>
                </a:moveTo>
                <a:lnTo>
                  <a:pt x="13716" y="51816"/>
                </a:lnTo>
                <a:lnTo>
                  <a:pt x="7620" y="45720"/>
                </a:lnTo>
                <a:lnTo>
                  <a:pt x="7620" y="57912"/>
                </a:lnTo>
                <a:lnTo>
                  <a:pt x="13716" y="57912"/>
                </a:lnTo>
                <a:close/>
              </a:path>
              <a:path w="8112759" h="58419">
                <a:moveTo>
                  <a:pt x="8106153" y="12192"/>
                </a:moveTo>
                <a:lnTo>
                  <a:pt x="8100057" y="6096"/>
                </a:lnTo>
                <a:lnTo>
                  <a:pt x="8100057" y="12192"/>
                </a:lnTo>
                <a:lnTo>
                  <a:pt x="8106153" y="12192"/>
                </a:lnTo>
                <a:close/>
              </a:path>
              <a:path w="8112759" h="58419">
                <a:moveTo>
                  <a:pt x="8106153" y="45720"/>
                </a:moveTo>
                <a:lnTo>
                  <a:pt x="8106153" y="12192"/>
                </a:lnTo>
                <a:lnTo>
                  <a:pt x="8100057" y="12192"/>
                </a:lnTo>
                <a:lnTo>
                  <a:pt x="8100057" y="45720"/>
                </a:lnTo>
                <a:lnTo>
                  <a:pt x="8106153" y="45720"/>
                </a:lnTo>
                <a:close/>
              </a:path>
              <a:path w="8112759" h="58419">
                <a:moveTo>
                  <a:pt x="8106153" y="57912"/>
                </a:moveTo>
                <a:lnTo>
                  <a:pt x="8106153" y="45720"/>
                </a:lnTo>
                <a:lnTo>
                  <a:pt x="8100057" y="51816"/>
                </a:lnTo>
                <a:lnTo>
                  <a:pt x="8100057" y="57912"/>
                </a:lnTo>
                <a:lnTo>
                  <a:pt x="8106153" y="57912"/>
                </a:lnTo>
                <a:close/>
              </a:path>
            </a:pathLst>
          </a:custGeom>
          <a:solidFill>
            <a:srgbClr val="FB020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u="heavy">
                <a:solidFill>
                  <a:schemeClr val="tx1"/>
                </a:solidFill>
                <a:latin typeface="Segoe UI Symbol"/>
                <a:cs typeface="Segoe UI Symbol"/>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625983" y="1788666"/>
            <a:ext cx="4220209" cy="4559300"/>
          </a:xfrm>
          <a:prstGeom prst="rect">
            <a:avLst/>
          </a:prstGeom>
        </p:spPr>
        <p:txBody>
          <a:bodyPr wrap="square" lIns="0" tIns="0" rIns="0" bIns="0">
            <a:spAutoFit/>
          </a:bodyPr>
          <a:lstStyle>
            <a:lvl1pPr>
              <a:defRPr sz="2000" b="0" i="0">
                <a:solidFill>
                  <a:schemeClr val="tx1"/>
                </a:solidFill>
                <a:latin typeface="Segoe UI Symbol"/>
                <a:cs typeface="Segoe UI Symbo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938B54E-6411-4D42-9447-95AEDFB78974}" type="datetime1">
              <a:rPr lang="en-US" smtClean="0"/>
              <a:t>11/26/2020</a:t>
            </a:fld>
            <a:endParaRPr lang="en-US"/>
          </a:p>
        </p:txBody>
      </p:sp>
      <p:sp>
        <p:nvSpPr>
          <p:cNvPr id="7" name="Holder 7"/>
          <p:cNvSpPr>
            <a:spLocks noGrp="1"/>
          </p:cNvSpPr>
          <p:nvPr>
            <p:ph type="sldNum" sz="quarter" idx="7"/>
          </p:nvPr>
        </p:nvSpPr>
        <p:spPr/>
        <p:txBody>
          <a:bodyPr lIns="0" tIns="0" rIns="0" bIns="0"/>
          <a:lstStyle>
            <a:lvl1pPr>
              <a:defRPr sz="1400" b="1" i="0">
                <a:solidFill>
                  <a:schemeClr val="tx1"/>
                </a:solidFill>
                <a:latin typeface="Verdana"/>
                <a:cs typeface="Verdana"/>
              </a:defRPr>
            </a:lvl1pPr>
          </a:lstStyle>
          <a:p>
            <a:pPr marL="25400">
              <a:lnSpc>
                <a:spcPct val="100000"/>
              </a:lnSpc>
              <a:spcBef>
                <a:spcPts val="100"/>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u="heavy">
                <a:solidFill>
                  <a:schemeClr val="tx1"/>
                </a:solidFill>
                <a:latin typeface="Segoe UI Symbol"/>
                <a:cs typeface="Segoe UI Symbo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E0B1FC4-362E-4A27-8813-633032952D0E}" type="datetime1">
              <a:rPr lang="en-US" smtClean="0"/>
              <a:t>11/26/2020</a:t>
            </a:fld>
            <a:endParaRPr lang="en-US"/>
          </a:p>
        </p:txBody>
      </p:sp>
      <p:sp>
        <p:nvSpPr>
          <p:cNvPr id="5" name="Holder 5"/>
          <p:cNvSpPr>
            <a:spLocks noGrp="1"/>
          </p:cNvSpPr>
          <p:nvPr>
            <p:ph type="sldNum" sz="quarter" idx="7"/>
          </p:nvPr>
        </p:nvSpPr>
        <p:spPr/>
        <p:txBody>
          <a:bodyPr lIns="0" tIns="0" rIns="0" bIns="0"/>
          <a:lstStyle>
            <a:lvl1pPr>
              <a:defRPr sz="1400" b="1" i="0">
                <a:solidFill>
                  <a:schemeClr val="tx1"/>
                </a:solidFill>
                <a:latin typeface="Verdana"/>
                <a:cs typeface="Verdana"/>
              </a:defRPr>
            </a:lvl1pPr>
          </a:lstStyle>
          <a:p>
            <a:pPr marL="25400">
              <a:lnSpc>
                <a:spcPct val="100000"/>
              </a:lnSpc>
              <a:spcBef>
                <a:spcPts val="100"/>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69857A3-7F12-4059-9833-B61887FC30F4}" type="datetime1">
              <a:rPr lang="en-US" smtClean="0"/>
              <a:t>11/26/2020</a:t>
            </a:fld>
            <a:endParaRPr lang="en-US"/>
          </a:p>
        </p:txBody>
      </p:sp>
      <p:sp>
        <p:nvSpPr>
          <p:cNvPr id="4" name="Holder 4"/>
          <p:cNvSpPr>
            <a:spLocks noGrp="1"/>
          </p:cNvSpPr>
          <p:nvPr>
            <p:ph type="sldNum" sz="quarter" idx="7"/>
          </p:nvPr>
        </p:nvSpPr>
        <p:spPr/>
        <p:txBody>
          <a:bodyPr lIns="0" tIns="0" rIns="0" bIns="0"/>
          <a:lstStyle>
            <a:lvl1pPr>
              <a:defRPr sz="1400" b="1" i="0">
                <a:solidFill>
                  <a:schemeClr val="tx1"/>
                </a:solidFill>
                <a:latin typeface="Verdana"/>
                <a:cs typeface="Verdana"/>
              </a:defRPr>
            </a:lvl1pPr>
          </a:lstStyle>
          <a:p>
            <a:pPr marL="25400">
              <a:lnSpc>
                <a:spcPct val="100000"/>
              </a:lnSpc>
              <a:spcBef>
                <a:spcPts val="100"/>
              </a:spcBef>
            </a:pPr>
            <a:fld id="{81D60167-4931-47E6-BA6A-407CBD079E47}" type="slidenum">
              <a:rPr spc="-10" dirty="0"/>
              <a:t>‹#›</a:t>
            </a:fld>
            <a:endParaRPr spc="-10" dirty="0"/>
          </a:p>
        </p:txBody>
      </p:sp>
      <p:sp>
        <p:nvSpPr>
          <p:cNvPr id="6" name="bk object 16">
            <a:extLst>
              <a:ext uri="{FF2B5EF4-FFF2-40B4-BE49-F238E27FC236}">
                <a16:creationId xmlns:a16="http://schemas.microsoft.com/office/drawing/2014/main" id="{F7029838-7322-4268-8B12-2FA5E80AA843}"/>
              </a:ext>
            </a:extLst>
          </p:cNvPr>
          <p:cNvSpPr/>
          <p:nvPr userDrawn="1"/>
        </p:nvSpPr>
        <p:spPr>
          <a:xfrm>
            <a:off x="1383673" y="1650492"/>
            <a:ext cx="8112759" cy="58419"/>
          </a:xfrm>
          <a:custGeom>
            <a:avLst/>
            <a:gdLst/>
            <a:ahLst/>
            <a:cxnLst/>
            <a:rect l="l" t="t" r="r" b="b"/>
            <a:pathLst>
              <a:path w="8112759" h="58419">
                <a:moveTo>
                  <a:pt x="8112249" y="54864"/>
                </a:moveTo>
                <a:lnTo>
                  <a:pt x="8112249" y="3048"/>
                </a:lnTo>
                <a:lnTo>
                  <a:pt x="8110725" y="0"/>
                </a:lnTo>
                <a:lnTo>
                  <a:pt x="3048" y="0"/>
                </a:lnTo>
                <a:lnTo>
                  <a:pt x="0" y="3048"/>
                </a:lnTo>
                <a:lnTo>
                  <a:pt x="0" y="54864"/>
                </a:lnTo>
                <a:lnTo>
                  <a:pt x="3048" y="57912"/>
                </a:lnTo>
                <a:lnTo>
                  <a:pt x="7620" y="57912"/>
                </a:lnTo>
                <a:lnTo>
                  <a:pt x="7620" y="12192"/>
                </a:lnTo>
                <a:lnTo>
                  <a:pt x="13716" y="6096"/>
                </a:lnTo>
                <a:lnTo>
                  <a:pt x="13716" y="12192"/>
                </a:lnTo>
                <a:lnTo>
                  <a:pt x="8100057" y="12192"/>
                </a:lnTo>
                <a:lnTo>
                  <a:pt x="8100057" y="6096"/>
                </a:lnTo>
                <a:lnTo>
                  <a:pt x="8106153" y="12192"/>
                </a:lnTo>
                <a:lnTo>
                  <a:pt x="8106153" y="57912"/>
                </a:lnTo>
                <a:lnTo>
                  <a:pt x="8110725" y="57912"/>
                </a:lnTo>
                <a:lnTo>
                  <a:pt x="8112249" y="54864"/>
                </a:lnTo>
                <a:close/>
              </a:path>
              <a:path w="8112759" h="58419">
                <a:moveTo>
                  <a:pt x="13716" y="12192"/>
                </a:moveTo>
                <a:lnTo>
                  <a:pt x="13716" y="6096"/>
                </a:lnTo>
                <a:lnTo>
                  <a:pt x="7620" y="12192"/>
                </a:lnTo>
                <a:lnTo>
                  <a:pt x="13716" y="12192"/>
                </a:lnTo>
                <a:close/>
              </a:path>
              <a:path w="8112759" h="58419">
                <a:moveTo>
                  <a:pt x="13716" y="45720"/>
                </a:moveTo>
                <a:lnTo>
                  <a:pt x="13716" y="12192"/>
                </a:lnTo>
                <a:lnTo>
                  <a:pt x="7620" y="12192"/>
                </a:lnTo>
                <a:lnTo>
                  <a:pt x="7620" y="45720"/>
                </a:lnTo>
                <a:lnTo>
                  <a:pt x="13716" y="45720"/>
                </a:lnTo>
                <a:close/>
              </a:path>
              <a:path w="8112759" h="58419">
                <a:moveTo>
                  <a:pt x="8106153" y="45720"/>
                </a:moveTo>
                <a:lnTo>
                  <a:pt x="7620" y="45720"/>
                </a:lnTo>
                <a:lnTo>
                  <a:pt x="13716" y="51816"/>
                </a:lnTo>
                <a:lnTo>
                  <a:pt x="13716" y="57912"/>
                </a:lnTo>
                <a:lnTo>
                  <a:pt x="8100057" y="57912"/>
                </a:lnTo>
                <a:lnTo>
                  <a:pt x="8100057" y="51816"/>
                </a:lnTo>
                <a:lnTo>
                  <a:pt x="8106153" y="45720"/>
                </a:lnTo>
                <a:close/>
              </a:path>
              <a:path w="8112759" h="58419">
                <a:moveTo>
                  <a:pt x="13716" y="57912"/>
                </a:moveTo>
                <a:lnTo>
                  <a:pt x="13716" y="51816"/>
                </a:lnTo>
                <a:lnTo>
                  <a:pt x="7620" y="45720"/>
                </a:lnTo>
                <a:lnTo>
                  <a:pt x="7620" y="57912"/>
                </a:lnTo>
                <a:lnTo>
                  <a:pt x="13716" y="57912"/>
                </a:lnTo>
                <a:close/>
              </a:path>
              <a:path w="8112759" h="58419">
                <a:moveTo>
                  <a:pt x="8106153" y="12192"/>
                </a:moveTo>
                <a:lnTo>
                  <a:pt x="8100057" y="6096"/>
                </a:lnTo>
                <a:lnTo>
                  <a:pt x="8100057" y="12192"/>
                </a:lnTo>
                <a:lnTo>
                  <a:pt x="8106153" y="12192"/>
                </a:lnTo>
                <a:close/>
              </a:path>
              <a:path w="8112759" h="58419">
                <a:moveTo>
                  <a:pt x="8106153" y="45720"/>
                </a:moveTo>
                <a:lnTo>
                  <a:pt x="8106153" y="12192"/>
                </a:lnTo>
                <a:lnTo>
                  <a:pt x="8100057" y="12192"/>
                </a:lnTo>
                <a:lnTo>
                  <a:pt x="8100057" y="45720"/>
                </a:lnTo>
                <a:lnTo>
                  <a:pt x="8106153" y="45720"/>
                </a:lnTo>
                <a:close/>
              </a:path>
              <a:path w="8112759" h="58419">
                <a:moveTo>
                  <a:pt x="8106153" y="57912"/>
                </a:moveTo>
                <a:lnTo>
                  <a:pt x="8106153" y="45720"/>
                </a:lnTo>
                <a:lnTo>
                  <a:pt x="8100057" y="51816"/>
                </a:lnTo>
                <a:lnTo>
                  <a:pt x="8100057" y="57912"/>
                </a:lnTo>
                <a:lnTo>
                  <a:pt x="8106153" y="57912"/>
                </a:lnTo>
                <a:close/>
              </a:path>
            </a:pathLst>
          </a:custGeom>
          <a:solidFill>
            <a:srgbClr val="FB0203"/>
          </a:solidFill>
        </p:spPr>
        <p:txBody>
          <a:bodyPr wrap="square" lIns="0" tIns="0" rIns="0" bIns="0" rtlCol="0"/>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EFE25-E9DD-4C30-9A8B-CA336331A450}"/>
              </a:ext>
            </a:extLst>
          </p:cNvPr>
          <p:cNvSpPr>
            <a:spLocks noGrp="1"/>
          </p:cNvSpPr>
          <p:nvPr>
            <p:ph type="ctrTitle"/>
          </p:nvPr>
        </p:nvSpPr>
        <p:spPr>
          <a:xfrm>
            <a:off x="1336675" y="3057557"/>
            <a:ext cx="8020050" cy="809902"/>
          </a:xfrm>
        </p:spPr>
        <p:txBody>
          <a:bodyPr anchor="b"/>
          <a:lstStyle>
            <a:lvl1pPr algn="ctr">
              <a:defRPr sz="5263"/>
            </a:lvl1pPr>
          </a:lstStyle>
          <a:p>
            <a:r>
              <a:rPr lang="fr-FR"/>
              <a:t>Modifiez le style du titre</a:t>
            </a:r>
          </a:p>
        </p:txBody>
      </p:sp>
      <p:sp>
        <p:nvSpPr>
          <p:cNvPr id="3" name="Sous-titre 2">
            <a:extLst>
              <a:ext uri="{FF2B5EF4-FFF2-40B4-BE49-F238E27FC236}">
                <a16:creationId xmlns:a16="http://schemas.microsoft.com/office/drawing/2014/main" id="{21FD62EF-C14D-46B9-981A-46532472D960}"/>
              </a:ext>
            </a:extLst>
          </p:cNvPr>
          <p:cNvSpPr>
            <a:spLocks noGrp="1"/>
          </p:cNvSpPr>
          <p:nvPr>
            <p:ph type="subTitle" idx="1"/>
          </p:nvPr>
        </p:nvSpPr>
        <p:spPr>
          <a:xfrm>
            <a:off x="1336675" y="3968912"/>
            <a:ext cx="8020050" cy="323935"/>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8C6AC6C-ADA7-4F96-A8D9-8DB18414204B}"/>
              </a:ext>
            </a:extLst>
          </p:cNvPr>
          <p:cNvSpPr>
            <a:spLocks noGrp="1"/>
          </p:cNvSpPr>
          <p:nvPr>
            <p:ph type="dt" sz="half" idx="10"/>
          </p:nvPr>
        </p:nvSpPr>
        <p:spPr>
          <a:xfrm>
            <a:off x="534670" y="7027545"/>
            <a:ext cx="2459482" cy="276999"/>
          </a:xfrm>
        </p:spPr>
        <p:txBody>
          <a:bodyPr/>
          <a:lstStyle/>
          <a:p>
            <a:fld id="{B88CB13E-8220-4FBF-A595-AD9311AE17AC}" type="datetime1">
              <a:rPr lang="en-US" smtClean="0"/>
              <a:t>11/26/2020</a:t>
            </a:fld>
            <a:endParaRPr lang="fr-FR"/>
          </a:p>
        </p:txBody>
      </p:sp>
      <p:sp>
        <p:nvSpPr>
          <p:cNvPr id="5" name="Espace réservé du pied de page 4">
            <a:extLst>
              <a:ext uri="{FF2B5EF4-FFF2-40B4-BE49-F238E27FC236}">
                <a16:creationId xmlns:a16="http://schemas.microsoft.com/office/drawing/2014/main" id="{02CB2E9C-B421-4E35-A36F-F83ECEBDE41B}"/>
              </a:ext>
            </a:extLst>
          </p:cNvPr>
          <p:cNvSpPr>
            <a:spLocks noGrp="1"/>
          </p:cNvSpPr>
          <p:nvPr>
            <p:ph type="ftr" sz="quarter" idx="11"/>
          </p:nvPr>
        </p:nvSpPr>
        <p:spPr>
          <a:xfrm>
            <a:off x="3635756" y="7027545"/>
            <a:ext cx="3421888" cy="276999"/>
          </a:xfrm>
        </p:spPr>
        <p:txBody>
          <a:bodyPr/>
          <a:lstStyle/>
          <a:p>
            <a:endParaRPr lang="fr-FR"/>
          </a:p>
        </p:txBody>
      </p:sp>
      <p:sp>
        <p:nvSpPr>
          <p:cNvPr id="6" name="Espace réservé du numéro de diapositive 5">
            <a:extLst>
              <a:ext uri="{FF2B5EF4-FFF2-40B4-BE49-F238E27FC236}">
                <a16:creationId xmlns:a16="http://schemas.microsoft.com/office/drawing/2014/main" id="{E8A295A7-B8F4-444C-907D-3968FA98EB08}"/>
              </a:ext>
            </a:extLst>
          </p:cNvPr>
          <p:cNvSpPr>
            <a:spLocks noGrp="1"/>
          </p:cNvSpPr>
          <p:nvPr>
            <p:ph type="sldNum" sz="quarter" idx="12"/>
          </p:nvPr>
        </p:nvSpPr>
        <p:spPr>
          <a:xfrm>
            <a:off x="10205093" y="7292403"/>
            <a:ext cx="426720" cy="430887"/>
          </a:xfrm>
        </p:spPr>
        <p:txBody>
          <a:bodyPr/>
          <a:lstStyle/>
          <a:p>
            <a:fld id="{171CAA0D-87DA-450A-AD72-F44EFE73ACE3}" type="slidenum">
              <a:rPr lang="fr-FR" smtClean="0"/>
              <a:t>‹#›</a:t>
            </a:fld>
            <a:endParaRPr lang="fr-FR"/>
          </a:p>
        </p:txBody>
      </p:sp>
    </p:spTree>
    <p:extLst>
      <p:ext uri="{BB962C8B-B14F-4D97-AF65-F5344CB8AC3E}">
        <p14:creationId xmlns:p14="http://schemas.microsoft.com/office/powerpoint/2010/main" val="216776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64516" y="653803"/>
            <a:ext cx="9964368" cy="707856"/>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64516" y="1693142"/>
            <a:ext cx="9964368" cy="461635"/>
          </a:xfrm>
          <a:prstGeom prst="rect">
            <a:avLst/>
          </a:prstGeom>
        </p:spPr>
        <p:txBody>
          <a:bodyPr spcFirstLastPara="1" wrap="square" lIns="91425" tIns="91425" rIns="91425" bIns="91425" anchor="t" anchorCtr="0"/>
          <a:lstStyle>
            <a:lvl1pPr marL="534667" lvl="0" indent="-401000">
              <a:spcBef>
                <a:spcPts val="0"/>
              </a:spcBef>
              <a:spcAft>
                <a:spcPts val="0"/>
              </a:spcAft>
              <a:buSzPts val="1800"/>
              <a:buChar char="●"/>
              <a:defRPr/>
            </a:lvl1pPr>
            <a:lvl2pPr marL="1069334" lvl="1" indent="-371297">
              <a:spcBef>
                <a:spcPts val="1871"/>
              </a:spcBef>
              <a:spcAft>
                <a:spcPts val="0"/>
              </a:spcAft>
              <a:buSzPts val="1400"/>
              <a:buChar char="○"/>
              <a:defRPr/>
            </a:lvl2pPr>
            <a:lvl3pPr marL="1604000" lvl="2" indent="-371297">
              <a:spcBef>
                <a:spcPts val="1871"/>
              </a:spcBef>
              <a:spcAft>
                <a:spcPts val="0"/>
              </a:spcAft>
              <a:buSzPts val="1400"/>
              <a:buChar char="■"/>
              <a:defRPr/>
            </a:lvl3pPr>
            <a:lvl4pPr marL="2138667" lvl="3" indent="-371297">
              <a:spcBef>
                <a:spcPts val="1871"/>
              </a:spcBef>
              <a:spcAft>
                <a:spcPts val="0"/>
              </a:spcAft>
              <a:buSzPts val="1400"/>
              <a:buChar char="●"/>
              <a:defRPr/>
            </a:lvl4pPr>
            <a:lvl5pPr marL="2673334" lvl="4" indent="-371297">
              <a:spcBef>
                <a:spcPts val="1871"/>
              </a:spcBef>
              <a:spcAft>
                <a:spcPts val="0"/>
              </a:spcAft>
              <a:buSzPts val="1400"/>
              <a:buChar char="○"/>
              <a:defRPr/>
            </a:lvl5pPr>
            <a:lvl6pPr marL="3208001" lvl="5" indent="-371297">
              <a:spcBef>
                <a:spcPts val="1871"/>
              </a:spcBef>
              <a:spcAft>
                <a:spcPts val="0"/>
              </a:spcAft>
              <a:buSzPts val="1400"/>
              <a:buChar char="■"/>
              <a:defRPr/>
            </a:lvl6pPr>
            <a:lvl7pPr marL="3742667" lvl="6" indent="-371297">
              <a:spcBef>
                <a:spcPts val="1871"/>
              </a:spcBef>
              <a:spcAft>
                <a:spcPts val="0"/>
              </a:spcAft>
              <a:buSzPts val="1400"/>
              <a:buChar char="●"/>
              <a:defRPr/>
            </a:lvl7pPr>
            <a:lvl8pPr marL="4277334" lvl="7" indent="-371297">
              <a:spcBef>
                <a:spcPts val="1871"/>
              </a:spcBef>
              <a:spcAft>
                <a:spcPts val="0"/>
              </a:spcAft>
              <a:buSzPts val="1400"/>
              <a:buChar char="○"/>
              <a:defRPr/>
            </a:lvl8pPr>
            <a:lvl9pPr marL="4812001" lvl="8" indent="-371297">
              <a:spcBef>
                <a:spcPts val="1871"/>
              </a:spcBef>
              <a:spcAft>
                <a:spcPts val="1871"/>
              </a:spcAft>
              <a:buSzPts val="1400"/>
              <a:buChar char="■"/>
              <a:defRPr/>
            </a:lvl9pPr>
          </a:lstStyle>
          <a:p>
            <a:endParaRPr/>
          </a:p>
        </p:txBody>
      </p:sp>
      <p:sp>
        <p:nvSpPr>
          <p:cNvPr id="19" name="Google Shape;19;p4"/>
          <p:cNvSpPr txBox="1">
            <a:spLocks noGrp="1"/>
          </p:cNvSpPr>
          <p:nvPr>
            <p:ph type="sldNum" idx="12"/>
          </p:nvPr>
        </p:nvSpPr>
        <p:spPr>
          <a:xfrm>
            <a:off x="9908069" y="6850899"/>
            <a:ext cx="641674" cy="578252"/>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a:t>
            </a:fld>
            <a:endParaRPr lang="fr-FR"/>
          </a:p>
        </p:txBody>
      </p:sp>
    </p:spTree>
    <p:extLst>
      <p:ext uri="{BB962C8B-B14F-4D97-AF65-F5344CB8AC3E}">
        <p14:creationId xmlns:p14="http://schemas.microsoft.com/office/powerpoint/2010/main" val="4266013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83673" y="1650492"/>
            <a:ext cx="8112759" cy="58419"/>
          </a:xfrm>
          <a:custGeom>
            <a:avLst/>
            <a:gdLst/>
            <a:ahLst/>
            <a:cxnLst/>
            <a:rect l="l" t="t" r="r" b="b"/>
            <a:pathLst>
              <a:path w="8112759" h="58419">
                <a:moveTo>
                  <a:pt x="8112249" y="54864"/>
                </a:moveTo>
                <a:lnTo>
                  <a:pt x="8112249" y="3048"/>
                </a:lnTo>
                <a:lnTo>
                  <a:pt x="8110725" y="0"/>
                </a:lnTo>
                <a:lnTo>
                  <a:pt x="3048" y="0"/>
                </a:lnTo>
                <a:lnTo>
                  <a:pt x="0" y="3048"/>
                </a:lnTo>
                <a:lnTo>
                  <a:pt x="0" y="54864"/>
                </a:lnTo>
                <a:lnTo>
                  <a:pt x="3048" y="57912"/>
                </a:lnTo>
                <a:lnTo>
                  <a:pt x="7620" y="57912"/>
                </a:lnTo>
                <a:lnTo>
                  <a:pt x="7620" y="12192"/>
                </a:lnTo>
                <a:lnTo>
                  <a:pt x="13716" y="6096"/>
                </a:lnTo>
                <a:lnTo>
                  <a:pt x="13716" y="12192"/>
                </a:lnTo>
                <a:lnTo>
                  <a:pt x="8100057" y="12192"/>
                </a:lnTo>
                <a:lnTo>
                  <a:pt x="8100057" y="6096"/>
                </a:lnTo>
                <a:lnTo>
                  <a:pt x="8106153" y="12192"/>
                </a:lnTo>
                <a:lnTo>
                  <a:pt x="8106153" y="57912"/>
                </a:lnTo>
                <a:lnTo>
                  <a:pt x="8110725" y="57912"/>
                </a:lnTo>
                <a:lnTo>
                  <a:pt x="8112249" y="54864"/>
                </a:lnTo>
                <a:close/>
              </a:path>
              <a:path w="8112759" h="58419">
                <a:moveTo>
                  <a:pt x="13716" y="12192"/>
                </a:moveTo>
                <a:lnTo>
                  <a:pt x="13716" y="6096"/>
                </a:lnTo>
                <a:lnTo>
                  <a:pt x="7620" y="12192"/>
                </a:lnTo>
                <a:lnTo>
                  <a:pt x="13716" y="12192"/>
                </a:lnTo>
                <a:close/>
              </a:path>
              <a:path w="8112759" h="58419">
                <a:moveTo>
                  <a:pt x="13716" y="45720"/>
                </a:moveTo>
                <a:lnTo>
                  <a:pt x="13716" y="12192"/>
                </a:lnTo>
                <a:lnTo>
                  <a:pt x="7620" y="12192"/>
                </a:lnTo>
                <a:lnTo>
                  <a:pt x="7620" y="45720"/>
                </a:lnTo>
                <a:lnTo>
                  <a:pt x="13716" y="45720"/>
                </a:lnTo>
                <a:close/>
              </a:path>
              <a:path w="8112759" h="58419">
                <a:moveTo>
                  <a:pt x="8106153" y="45720"/>
                </a:moveTo>
                <a:lnTo>
                  <a:pt x="7620" y="45720"/>
                </a:lnTo>
                <a:lnTo>
                  <a:pt x="13716" y="51816"/>
                </a:lnTo>
                <a:lnTo>
                  <a:pt x="13716" y="57912"/>
                </a:lnTo>
                <a:lnTo>
                  <a:pt x="8100057" y="57912"/>
                </a:lnTo>
                <a:lnTo>
                  <a:pt x="8100057" y="51816"/>
                </a:lnTo>
                <a:lnTo>
                  <a:pt x="8106153" y="45720"/>
                </a:lnTo>
                <a:close/>
              </a:path>
              <a:path w="8112759" h="58419">
                <a:moveTo>
                  <a:pt x="13716" y="57912"/>
                </a:moveTo>
                <a:lnTo>
                  <a:pt x="13716" y="51816"/>
                </a:lnTo>
                <a:lnTo>
                  <a:pt x="7620" y="45720"/>
                </a:lnTo>
                <a:lnTo>
                  <a:pt x="7620" y="57912"/>
                </a:lnTo>
                <a:lnTo>
                  <a:pt x="13716" y="57912"/>
                </a:lnTo>
                <a:close/>
              </a:path>
              <a:path w="8112759" h="58419">
                <a:moveTo>
                  <a:pt x="8106153" y="12192"/>
                </a:moveTo>
                <a:lnTo>
                  <a:pt x="8100057" y="6096"/>
                </a:lnTo>
                <a:lnTo>
                  <a:pt x="8100057" y="12192"/>
                </a:lnTo>
                <a:lnTo>
                  <a:pt x="8106153" y="12192"/>
                </a:lnTo>
                <a:close/>
              </a:path>
              <a:path w="8112759" h="58419">
                <a:moveTo>
                  <a:pt x="8106153" y="45720"/>
                </a:moveTo>
                <a:lnTo>
                  <a:pt x="8106153" y="12192"/>
                </a:lnTo>
                <a:lnTo>
                  <a:pt x="8100057" y="12192"/>
                </a:lnTo>
                <a:lnTo>
                  <a:pt x="8100057" y="45720"/>
                </a:lnTo>
                <a:lnTo>
                  <a:pt x="8106153" y="45720"/>
                </a:lnTo>
                <a:close/>
              </a:path>
              <a:path w="8112759" h="58419">
                <a:moveTo>
                  <a:pt x="8106153" y="57912"/>
                </a:moveTo>
                <a:lnTo>
                  <a:pt x="8106153" y="45720"/>
                </a:lnTo>
                <a:lnTo>
                  <a:pt x="8100057" y="51816"/>
                </a:lnTo>
                <a:lnTo>
                  <a:pt x="8100057" y="57912"/>
                </a:lnTo>
                <a:lnTo>
                  <a:pt x="8106153" y="57912"/>
                </a:lnTo>
                <a:close/>
              </a:path>
            </a:pathLst>
          </a:custGeom>
          <a:solidFill>
            <a:srgbClr val="FB0203"/>
          </a:solidFill>
        </p:spPr>
        <p:txBody>
          <a:bodyPr wrap="square" lIns="0" tIns="0" rIns="0" bIns="0" rtlCol="0"/>
          <a:lstStyle/>
          <a:p>
            <a:endParaRPr/>
          </a:p>
        </p:txBody>
      </p:sp>
      <p:sp>
        <p:nvSpPr>
          <p:cNvPr id="2" name="Holder 2"/>
          <p:cNvSpPr>
            <a:spLocks noGrp="1"/>
          </p:cNvSpPr>
          <p:nvPr>
            <p:ph type="title"/>
          </p:nvPr>
        </p:nvSpPr>
        <p:spPr>
          <a:xfrm>
            <a:off x="1367798" y="973765"/>
            <a:ext cx="8128634" cy="574039"/>
          </a:xfrm>
          <a:prstGeom prst="rect">
            <a:avLst/>
          </a:prstGeom>
        </p:spPr>
        <p:txBody>
          <a:bodyPr wrap="square" lIns="0" tIns="0" rIns="0" bIns="0">
            <a:spAutoFit/>
          </a:bodyPr>
          <a:lstStyle>
            <a:lvl1pPr>
              <a:defRPr sz="3400" b="0" i="0" u="heavy">
                <a:solidFill>
                  <a:schemeClr val="tx1"/>
                </a:solidFill>
                <a:latin typeface="Segoe UI Symbol"/>
                <a:cs typeface="Segoe UI Symbol"/>
              </a:defRPr>
            </a:lvl1pPr>
          </a:lstStyle>
          <a:p>
            <a:endParaRPr dirty="0"/>
          </a:p>
        </p:txBody>
      </p:sp>
      <p:sp>
        <p:nvSpPr>
          <p:cNvPr id="3" name="Holder 3"/>
          <p:cNvSpPr>
            <a:spLocks noGrp="1"/>
          </p:cNvSpPr>
          <p:nvPr>
            <p:ph type="body" idx="1"/>
          </p:nvPr>
        </p:nvSpPr>
        <p:spPr>
          <a:xfrm>
            <a:off x="1456806" y="2007653"/>
            <a:ext cx="7779786" cy="3526154"/>
          </a:xfrm>
          <a:prstGeom prst="rect">
            <a:avLst/>
          </a:prstGeom>
        </p:spPr>
        <p:txBody>
          <a:bodyPr wrap="square" lIns="0" tIns="0" rIns="0" bIns="0">
            <a:spAutoFit/>
          </a:bodyPr>
          <a:lstStyle>
            <a:lvl1pPr>
              <a:defRPr sz="1800" b="0" i="0">
                <a:solidFill>
                  <a:schemeClr val="tx1"/>
                </a:solidFill>
                <a:latin typeface="Segoe UI Symbol"/>
                <a:cs typeface="Segoe UI Symbol"/>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70B4AAC2-CE69-4712-ADFA-08EAD2B37AC3}" type="datetime1">
              <a:rPr lang="en-US" smtClean="0"/>
              <a:t>11/26/2020</a:t>
            </a:fld>
            <a:endParaRPr lang="en-US"/>
          </a:p>
        </p:txBody>
      </p:sp>
      <p:sp>
        <p:nvSpPr>
          <p:cNvPr id="6" name="Holder 6"/>
          <p:cNvSpPr>
            <a:spLocks noGrp="1"/>
          </p:cNvSpPr>
          <p:nvPr>
            <p:ph type="sldNum" sz="quarter" idx="7"/>
          </p:nvPr>
        </p:nvSpPr>
        <p:spPr>
          <a:xfrm>
            <a:off x="10205093" y="7292403"/>
            <a:ext cx="426720" cy="240665"/>
          </a:xfrm>
          <a:prstGeom prst="rect">
            <a:avLst/>
          </a:prstGeom>
        </p:spPr>
        <p:txBody>
          <a:bodyPr wrap="square" lIns="0" tIns="0" rIns="0" bIns="0">
            <a:spAutoFit/>
          </a:bodyPr>
          <a:lstStyle>
            <a:lvl1pPr>
              <a:defRPr sz="1400" b="1" i="0">
                <a:solidFill>
                  <a:schemeClr val="tx1"/>
                </a:solidFill>
                <a:latin typeface="Verdana"/>
                <a:cs typeface="Verdana"/>
              </a:defRPr>
            </a:lvl1pPr>
          </a:lstStyle>
          <a:p>
            <a:pPr marL="25400">
              <a:lnSpc>
                <a:spcPct val="100000"/>
              </a:lnSpc>
              <a:spcBef>
                <a:spcPts val="100"/>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sible/ansible"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galaxy.ansible.com/" TargetMode="External"/><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33.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31.png"/></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image" Target="../media/image43.emf"/><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8.png"/><Relationship Id="rId9" Type="http://schemas.openxmlformats.org/officeDocument/2006/relationships/image" Target="../media/image30.png"/></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emf"/><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8.png"/><Relationship Id="rId9" Type="http://schemas.openxmlformats.org/officeDocument/2006/relationships/image" Target="../media/image30.png"/></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5.emf"/><Relationship Id="rId3" Type="http://schemas.openxmlformats.org/officeDocument/2006/relationships/image" Target="../media/image31.png"/><Relationship Id="rId7" Type="http://schemas.openxmlformats.org/officeDocument/2006/relationships/image" Target="../media/image30.png"/><Relationship Id="rId12"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28.png"/><Relationship Id="rId5" Type="http://schemas.openxmlformats.org/officeDocument/2006/relationships/image" Target="../media/image42.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774700" y="6606794"/>
            <a:ext cx="9144000" cy="67310"/>
          </a:xfrm>
          <a:custGeom>
            <a:avLst/>
            <a:gdLst/>
            <a:ahLst/>
            <a:cxnLst/>
            <a:rect l="l" t="t" r="r" b="b"/>
            <a:pathLst>
              <a:path w="9144000" h="67310">
                <a:moveTo>
                  <a:pt x="0" y="67056"/>
                </a:moveTo>
                <a:lnTo>
                  <a:pt x="9143999" y="67056"/>
                </a:lnTo>
                <a:lnTo>
                  <a:pt x="9143999" y="0"/>
                </a:lnTo>
                <a:lnTo>
                  <a:pt x="0" y="0"/>
                </a:lnTo>
                <a:lnTo>
                  <a:pt x="0" y="67056"/>
                </a:lnTo>
                <a:close/>
              </a:path>
            </a:pathLst>
          </a:custGeom>
          <a:solidFill>
            <a:srgbClr val="FFFFFF"/>
          </a:solidFill>
        </p:spPr>
        <p:txBody>
          <a:bodyPr wrap="square" lIns="0" tIns="0" rIns="0" bIns="0" rtlCol="0"/>
          <a:lstStyle/>
          <a:p>
            <a:endParaRPr/>
          </a:p>
        </p:txBody>
      </p:sp>
      <p:sp>
        <p:nvSpPr>
          <p:cNvPr id="7" name="object 7"/>
          <p:cNvSpPr txBox="1"/>
          <p:nvPr/>
        </p:nvSpPr>
        <p:spPr>
          <a:xfrm>
            <a:off x="774700" y="6673850"/>
            <a:ext cx="9144000" cy="198131"/>
          </a:xfrm>
          <a:prstGeom prst="rect">
            <a:avLst/>
          </a:prstGeom>
          <a:solidFill>
            <a:srgbClr val="FB0203"/>
          </a:solidFill>
        </p:spPr>
        <p:txBody>
          <a:bodyPr vert="horz" wrap="square" lIns="0" tIns="13335" rIns="0" bIns="0" rtlCol="0">
            <a:spAutoFit/>
          </a:bodyPr>
          <a:lstStyle/>
          <a:p>
            <a:pPr marL="25400">
              <a:lnSpc>
                <a:spcPct val="100000"/>
              </a:lnSpc>
              <a:spcBef>
                <a:spcPts val="105"/>
              </a:spcBef>
            </a:pPr>
            <a:endParaRPr sz="1200" dirty="0">
              <a:latin typeface="Verdana"/>
              <a:cs typeface="Verdana"/>
            </a:endParaRPr>
          </a:p>
        </p:txBody>
      </p:sp>
      <p:sp>
        <p:nvSpPr>
          <p:cNvPr id="13" name="Titre 12">
            <a:extLst>
              <a:ext uri="{FF2B5EF4-FFF2-40B4-BE49-F238E27FC236}">
                <a16:creationId xmlns:a16="http://schemas.microsoft.com/office/drawing/2014/main" id="{B3D7446A-DE5B-41EE-8F65-D0710CC5BAC1}"/>
              </a:ext>
            </a:extLst>
          </p:cNvPr>
          <p:cNvSpPr>
            <a:spLocks noGrp="1"/>
          </p:cNvSpPr>
          <p:nvPr>
            <p:ph type="title"/>
          </p:nvPr>
        </p:nvSpPr>
        <p:spPr/>
        <p:txBody>
          <a:bodyPr/>
          <a:lstStyle/>
          <a:p>
            <a:endParaRPr lang="fr-FR"/>
          </a:p>
        </p:txBody>
      </p:sp>
      <p:sp>
        <p:nvSpPr>
          <p:cNvPr id="14" name="object 11">
            <a:extLst>
              <a:ext uri="{FF2B5EF4-FFF2-40B4-BE49-F238E27FC236}">
                <a16:creationId xmlns:a16="http://schemas.microsoft.com/office/drawing/2014/main" id="{E5FF9A72-99EB-44B6-85BD-F443DE79C5C2}"/>
              </a:ext>
            </a:extLst>
          </p:cNvPr>
          <p:cNvSpPr txBox="1"/>
          <p:nvPr/>
        </p:nvSpPr>
        <p:spPr>
          <a:xfrm>
            <a:off x="1288289" y="1941315"/>
            <a:ext cx="8502792" cy="2384627"/>
          </a:xfrm>
          <a:prstGeom prst="rect">
            <a:avLst/>
          </a:prstGeom>
        </p:spPr>
        <p:txBody>
          <a:bodyPr vert="horz" wrap="square" lIns="0" tIns="12065" rIns="0" bIns="0" rtlCol="0">
            <a:spAutoFit/>
          </a:bodyPr>
          <a:lstStyle/>
          <a:p>
            <a:pPr algn="ctr">
              <a:lnSpc>
                <a:spcPts val="3360"/>
              </a:lnSpc>
              <a:spcBef>
                <a:spcPts val="95"/>
              </a:spcBef>
            </a:pPr>
            <a:r>
              <a:rPr lang="fr-FR" sz="2800" b="1" u="heavy" spc="-10" dirty="0">
                <a:uFill>
                  <a:solidFill>
                    <a:srgbClr val="000000"/>
                  </a:solidFill>
                </a:uFill>
                <a:latin typeface="Segoe UI"/>
                <a:cs typeface="Segoe UI"/>
              </a:rPr>
              <a:t>Formation</a:t>
            </a:r>
          </a:p>
          <a:p>
            <a:pPr algn="ctr">
              <a:lnSpc>
                <a:spcPts val="3360"/>
              </a:lnSpc>
              <a:spcBef>
                <a:spcPts val="95"/>
              </a:spcBef>
            </a:pPr>
            <a:endParaRPr sz="2800" dirty="0">
              <a:latin typeface="Segoe UI"/>
              <a:cs typeface="Segoe UI"/>
            </a:endParaRPr>
          </a:p>
          <a:p>
            <a:pPr marL="12700" marR="5080" indent="-1905" algn="ctr">
              <a:lnSpc>
                <a:spcPts val="3840"/>
              </a:lnSpc>
              <a:spcBef>
                <a:spcPts val="125"/>
              </a:spcBef>
            </a:pPr>
            <a:r>
              <a:rPr lang="fr-FR" sz="4400" b="1" spc="-5" dirty="0">
                <a:solidFill>
                  <a:srgbClr val="FF0000"/>
                </a:solidFill>
                <a:latin typeface="Segoe UI"/>
                <a:cs typeface="Segoe UI"/>
              </a:rPr>
              <a:t>Ansible, automatiser la gestion des serveurs</a:t>
            </a:r>
          </a:p>
          <a:p>
            <a:pPr marL="12700" marR="5080" indent="-1905" algn="ctr">
              <a:lnSpc>
                <a:spcPts val="3840"/>
              </a:lnSpc>
              <a:spcBef>
                <a:spcPts val="125"/>
              </a:spcBef>
            </a:pPr>
            <a:endParaRPr lang="fr-FR" sz="3200" b="1" spc="-5" dirty="0">
              <a:solidFill>
                <a:srgbClr val="32547B"/>
              </a:solidFill>
              <a:latin typeface="Segoe UI"/>
              <a:cs typeface="Segoe UI"/>
            </a:endParaRPr>
          </a:p>
        </p:txBody>
      </p:sp>
      <p:pic>
        <p:nvPicPr>
          <p:cNvPr id="15" name="Image 14">
            <a:extLst>
              <a:ext uri="{FF2B5EF4-FFF2-40B4-BE49-F238E27FC236}">
                <a16:creationId xmlns:a16="http://schemas.microsoft.com/office/drawing/2014/main" id="{26C53E42-6F26-41AA-AE9E-789743C3EF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8289" y="5607865"/>
            <a:ext cx="1877754" cy="543560"/>
          </a:xfrm>
          <a:prstGeom prst="rect">
            <a:avLst/>
          </a:prstGeom>
        </p:spPr>
      </p:pic>
      <p:pic>
        <p:nvPicPr>
          <p:cNvPr id="16" name="Image 15">
            <a:extLst>
              <a:ext uri="{FF2B5EF4-FFF2-40B4-BE49-F238E27FC236}">
                <a16:creationId xmlns:a16="http://schemas.microsoft.com/office/drawing/2014/main" id="{74375ADD-3A22-47E7-9B71-E51097ED7FA9}"/>
              </a:ext>
            </a:extLst>
          </p:cNvPr>
          <p:cNvPicPr>
            <a:picLocks noChangeAspect="1"/>
          </p:cNvPicPr>
          <p:nvPr/>
        </p:nvPicPr>
        <p:blipFill rotWithShape="1">
          <a:blip r:embed="rId3">
            <a:extLst>
              <a:ext uri="{28A0092B-C50C-407E-A947-70E740481C1C}">
                <a14:useLocalDpi xmlns:a14="http://schemas.microsoft.com/office/drawing/2010/main" val="0"/>
              </a:ext>
            </a:extLst>
          </a:blip>
          <a:srcRect l="11071" t="14189" r="13643" b="12882"/>
          <a:stretch/>
        </p:blipFill>
        <p:spPr>
          <a:xfrm>
            <a:off x="8083897" y="5275305"/>
            <a:ext cx="1707184" cy="1104648"/>
          </a:xfrm>
          <a:prstGeom prst="rect">
            <a:avLst/>
          </a:prstGeom>
        </p:spPr>
      </p:pic>
      <p:sp>
        <p:nvSpPr>
          <p:cNvPr id="3" name="Espace réservé de la date 2">
            <a:extLst>
              <a:ext uri="{FF2B5EF4-FFF2-40B4-BE49-F238E27FC236}">
                <a16:creationId xmlns:a16="http://schemas.microsoft.com/office/drawing/2014/main" id="{4BDF8672-A7D6-4592-8CB9-912DB2BBEAEC}"/>
              </a:ext>
            </a:extLst>
          </p:cNvPr>
          <p:cNvSpPr>
            <a:spLocks noGrp="1"/>
          </p:cNvSpPr>
          <p:nvPr>
            <p:ph type="dt" sz="half" idx="6"/>
          </p:nvPr>
        </p:nvSpPr>
        <p:spPr/>
        <p:txBody>
          <a:bodyPr/>
          <a:lstStyle/>
          <a:p>
            <a:fld id="{74BBD8E3-1B71-410D-9205-863C6AD60DF1}"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BEE8044-6392-4033-A78A-CAF47F71C26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a:t>
            </a:fld>
            <a:endParaRPr lang="fr-FR" spc="-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5700" y="1035050"/>
            <a:ext cx="4730083" cy="534468"/>
          </a:xfrm>
          <a:prstGeom prst="rect">
            <a:avLst/>
          </a:prstGeom>
        </p:spPr>
        <p:txBody>
          <a:bodyPr vert="horz" wrap="square" lIns="0" tIns="11139" rIns="0" bIns="0" rtlCol="0" anchor="ctr">
            <a:spAutoFit/>
          </a:bodyPr>
          <a:lstStyle/>
          <a:p>
            <a:pPr marL="11139">
              <a:spcBef>
                <a:spcPts val="88"/>
              </a:spcBef>
            </a:pPr>
            <a:r>
              <a:rPr spc="39" dirty="0"/>
              <a:t>Introduction</a:t>
            </a:r>
            <a:endParaRPr spc="114" dirty="0"/>
          </a:p>
        </p:txBody>
      </p:sp>
      <p:sp>
        <p:nvSpPr>
          <p:cNvPr id="4" name="object 4"/>
          <p:cNvSpPr txBox="1"/>
          <p:nvPr/>
        </p:nvSpPr>
        <p:spPr>
          <a:xfrm>
            <a:off x="2739510" y="2753353"/>
            <a:ext cx="4862712" cy="357116"/>
          </a:xfrm>
          <a:prstGeom prst="rect">
            <a:avLst/>
          </a:prstGeom>
        </p:spPr>
        <p:txBody>
          <a:bodyPr vert="horz" wrap="square" lIns="0" tIns="86327" rIns="0" bIns="0" rtlCol="0">
            <a:spAutoFit/>
          </a:bodyPr>
          <a:lstStyle/>
          <a:p>
            <a:pPr marL="11139">
              <a:spcBef>
                <a:spcPts val="680"/>
              </a:spcBef>
            </a:pPr>
            <a:r>
              <a:rPr sz="1754" spc="35" dirty="0">
                <a:latin typeface="Calibri"/>
                <a:cs typeface="Calibri"/>
              </a:rPr>
              <a:t>Michael </a:t>
            </a:r>
            <a:r>
              <a:rPr sz="1754" spc="105" dirty="0">
                <a:latin typeface="Calibri"/>
                <a:cs typeface="Calibri"/>
              </a:rPr>
              <a:t>DeHaan </a:t>
            </a:r>
            <a:r>
              <a:rPr sz="1754" spc="26" dirty="0">
                <a:latin typeface="Calibri"/>
                <a:cs typeface="Calibri"/>
              </a:rPr>
              <a:t>(créateur </a:t>
            </a:r>
            <a:r>
              <a:rPr sz="1754" spc="100" dirty="0">
                <a:latin typeface="Calibri"/>
                <a:cs typeface="Calibri"/>
              </a:rPr>
              <a:t>de </a:t>
            </a:r>
            <a:r>
              <a:rPr sz="1754" spc="79" dirty="0">
                <a:latin typeface="Calibri"/>
                <a:cs typeface="Calibri"/>
              </a:rPr>
              <a:t>Cobbler </a:t>
            </a:r>
            <a:r>
              <a:rPr sz="1754" spc="18" dirty="0">
                <a:latin typeface="Calibri"/>
                <a:cs typeface="Calibri"/>
              </a:rPr>
              <a:t>et </a:t>
            </a:r>
            <a:r>
              <a:rPr sz="1754" spc="100" dirty="0">
                <a:latin typeface="Calibri"/>
                <a:cs typeface="Calibri"/>
              </a:rPr>
              <a:t>de</a:t>
            </a:r>
            <a:r>
              <a:rPr sz="1754" spc="9" dirty="0">
                <a:latin typeface="Calibri"/>
                <a:cs typeface="Calibri"/>
              </a:rPr>
              <a:t> </a:t>
            </a:r>
            <a:r>
              <a:rPr sz="1754" spc="53" dirty="0" err="1">
                <a:latin typeface="Calibri"/>
                <a:cs typeface="Calibri"/>
              </a:rPr>
              <a:t>Func</a:t>
            </a:r>
            <a:r>
              <a:rPr sz="1754" spc="53" dirty="0">
                <a:latin typeface="Calibri"/>
                <a:cs typeface="Calibri"/>
              </a:rPr>
              <a:t>)</a:t>
            </a:r>
            <a:endParaRPr sz="1754" dirty="0">
              <a:latin typeface="Calibri"/>
              <a:cs typeface="Calibri"/>
            </a:endParaRPr>
          </a:p>
        </p:txBody>
      </p:sp>
      <p:sp>
        <p:nvSpPr>
          <p:cNvPr id="5" name="object 5"/>
          <p:cNvSpPr txBox="1"/>
          <p:nvPr/>
        </p:nvSpPr>
        <p:spPr>
          <a:xfrm>
            <a:off x="774700" y="3888024"/>
            <a:ext cx="6440131" cy="1943508"/>
          </a:xfrm>
          <a:prstGeom prst="rect">
            <a:avLst/>
          </a:prstGeom>
        </p:spPr>
        <p:txBody>
          <a:bodyPr vert="horz" wrap="square" lIns="0" tIns="11139" rIns="0" bIns="0" rtlCol="0">
            <a:spAutoFit/>
          </a:bodyPr>
          <a:lstStyle/>
          <a:p>
            <a:pPr marL="11139" marR="3625243">
              <a:lnSpc>
                <a:spcPct val="115599"/>
              </a:lnSpc>
              <a:spcBef>
                <a:spcPts val="88"/>
              </a:spcBef>
            </a:pPr>
            <a:r>
              <a:rPr sz="1754" spc="66" dirty="0">
                <a:latin typeface="Calibri"/>
                <a:cs typeface="Calibri"/>
              </a:rPr>
              <a:t>Simple  </a:t>
            </a:r>
            <a:r>
              <a:rPr sz="1754" spc="110" dirty="0">
                <a:latin typeface="Calibri"/>
                <a:cs typeface="Calibri"/>
              </a:rPr>
              <a:t>AUTOMATISE</a:t>
            </a:r>
            <a:r>
              <a:rPr sz="1754" spc="-9" dirty="0">
                <a:latin typeface="Calibri"/>
                <a:cs typeface="Calibri"/>
              </a:rPr>
              <a:t> </a:t>
            </a:r>
            <a:r>
              <a:rPr sz="1754" spc="140" dirty="0">
                <a:latin typeface="Calibri"/>
                <a:cs typeface="Calibri"/>
              </a:rPr>
              <a:t>TOUT</a:t>
            </a:r>
            <a:endParaRPr sz="1754" dirty="0">
              <a:latin typeface="Calibri"/>
              <a:cs typeface="Calibri"/>
            </a:endParaRPr>
          </a:p>
          <a:p>
            <a:pPr marL="11139" marR="167088">
              <a:lnSpc>
                <a:spcPct val="115599"/>
              </a:lnSpc>
            </a:pPr>
            <a:r>
              <a:rPr sz="1754" spc="53" dirty="0">
                <a:latin typeface="Calibri"/>
                <a:cs typeface="Calibri"/>
              </a:rPr>
              <a:t>Peut </a:t>
            </a:r>
            <a:r>
              <a:rPr sz="1754" spc="66" dirty="0">
                <a:latin typeface="Calibri"/>
                <a:cs typeface="Calibri"/>
              </a:rPr>
              <a:t>gérer </a:t>
            </a:r>
            <a:r>
              <a:rPr sz="1754" spc="75" dirty="0">
                <a:latin typeface="Calibri"/>
                <a:cs typeface="Calibri"/>
              </a:rPr>
              <a:t>presque </a:t>
            </a:r>
            <a:r>
              <a:rPr sz="1754" spc="18" dirty="0">
                <a:latin typeface="Calibri"/>
                <a:cs typeface="Calibri"/>
              </a:rPr>
              <a:t>n’importe </a:t>
            </a:r>
            <a:r>
              <a:rPr sz="1754" spc="53" dirty="0">
                <a:latin typeface="Calibri"/>
                <a:cs typeface="Calibri"/>
              </a:rPr>
              <a:t>lequel </a:t>
            </a:r>
            <a:r>
              <a:rPr sz="1754" spc="-26" dirty="0">
                <a:latin typeface="Calibri"/>
                <a:cs typeface="Calibri"/>
              </a:rPr>
              <a:t>*IX </a:t>
            </a:r>
            <a:r>
              <a:rPr sz="1754" spc="44" dirty="0">
                <a:latin typeface="Calibri"/>
                <a:cs typeface="Calibri"/>
              </a:rPr>
              <a:t>par </a:t>
            </a:r>
            <a:r>
              <a:rPr sz="1754" spc="53" dirty="0">
                <a:latin typeface="Calibri"/>
                <a:cs typeface="Calibri"/>
              </a:rPr>
              <a:t>le </a:t>
            </a:r>
            <a:r>
              <a:rPr sz="1754" spc="57" dirty="0">
                <a:latin typeface="Calibri"/>
                <a:cs typeface="Calibri"/>
              </a:rPr>
              <a:t>biais </a:t>
            </a:r>
            <a:r>
              <a:rPr sz="1754" spc="35" dirty="0">
                <a:latin typeface="Calibri"/>
                <a:cs typeface="Calibri"/>
              </a:rPr>
              <a:t>d’un  </a:t>
            </a:r>
            <a:r>
              <a:rPr sz="1754" spc="48" dirty="0">
                <a:latin typeface="Calibri"/>
                <a:cs typeface="Calibri"/>
              </a:rPr>
              <a:t>protocole </a:t>
            </a:r>
            <a:r>
              <a:rPr sz="1754" spc="197" dirty="0">
                <a:latin typeface="Calibri"/>
                <a:cs typeface="Calibri"/>
              </a:rPr>
              <a:t>SSH</a:t>
            </a:r>
            <a:endParaRPr sz="1754" dirty="0">
              <a:latin typeface="Calibri"/>
              <a:cs typeface="Calibri"/>
            </a:endParaRPr>
          </a:p>
          <a:p>
            <a:pPr marL="298530">
              <a:spcBef>
                <a:spcPts val="855"/>
              </a:spcBef>
            </a:pPr>
            <a:r>
              <a:rPr sz="1754" spc="75" dirty="0">
                <a:latin typeface="Calibri"/>
                <a:cs typeface="Calibri"/>
              </a:rPr>
              <a:t>nécessite</a:t>
            </a:r>
            <a:r>
              <a:rPr sz="1754" spc="48" dirty="0">
                <a:latin typeface="Calibri"/>
                <a:cs typeface="Calibri"/>
              </a:rPr>
              <a:t> </a:t>
            </a:r>
            <a:r>
              <a:rPr sz="1754" spc="44" dirty="0">
                <a:latin typeface="Calibri"/>
                <a:cs typeface="Calibri"/>
              </a:rPr>
              <a:t>Python</a:t>
            </a:r>
            <a:endParaRPr sz="1754" dirty="0">
              <a:latin typeface="Calibri"/>
              <a:cs typeface="Calibri"/>
            </a:endParaRPr>
          </a:p>
          <a:p>
            <a:pPr marL="11139" marR="4456">
              <a:lnSpc>
                <a:spcPct val="115599"/>
              </a:lnSpc>
            </a:pPr>
            <a:r>
              <a:rPr sz="1754" spc="48" dirty="0">
                <a:latin typeface="Calibri"/>
                <a:cs typeface="Calibri"/>
              </a:rPr>
              <a:t>Windows </a:t>
            </a:r>
            <a:r>
              <a:rPr sz="1754" spc="44" dirty="0">
                <a:latin typeface="Calibri"/>
                <a:cs typeface="Calibri"/>
              </a:rPr>
              <a:t>(PowerShell, </a:t>
            </a:r>
            <a:r>
              <a:rPr sz="1754" spc="53" dirty="0">
                <a:latin typeface="Calibri"/>
                <a:cs typeface="Calibri"/>
              </a:rPr>
              <a:t>module </a:t>
            </a:r>
            <a:r>
              <a:rPr sz="1754" spc="9" dirty="0">
                <a:latin typeface="Calibri"/>
                <a:cs typeface="Calibri"/>
              </a:rPr>
              <a:t>WinRM </a:t>
            </a:r>
            <a:r>
              <a:rPr sz="1754" spc="26" dirty="0">
                <a:latin typeface="Calibri"/>
                <a:cs typeface="Calibri"/>
              </a:rPr>
              <a:t>Python)  </a:t>
            </a:r>
            <a:r>
              <a:rPr sz="1754" spc="79" dirty="0">
                <a:latin typeface="Calibri"/>
                <a:cs typeface="Calibri"/>
              </a:rPr>
              <a:t>Composants </a:t>
            </a:r>
            <a:r>
              <a:rPr sz="1754" spc="100" dirty="0">
                <a:latin typeface="Calibri"/>
                <a:cs typeface="Calibri"/>
              </a:rPr>
              <a:t>de </a:t>
            </a:r>
            <a:r>
              <a:rPr sz="1754" spc="70" dirty="0">
                <a:latin typeface="Calibri"/>
                <a:cs typeface="Calibri"/>
              </a:rPr>
              <a:t>nuage, </a:t>
            </a:r>
            <a:r>
              <a:rPr sz="1754" spc="18" dirty="0">
                <a:latin typeface="Calibri"/>
                <a:cs typeface="Calibri"/>
              </a:rPr>
              <a:t>virtualisation, </a:t>
            </a:r>
            <a:r>
              <a:rPr sz="1754" spc="48" dirty="0">
                <a:latin typeface="Calibri"/>
                <a:cs typeface="Calibri"/>
              </a:rPr>
              <a:t>conteneur </a:t>
            </a:r>
            <a:r>
              <a:rPr sz="1754" spc="18" dirty="0">
                <a:latin typeface="Calibri"/>
                <a:cs typeface="Calibri"/>
              </a:rPr>
              <a:t>et</a:t>
            </a:r>
            <a:r>
              <a:rPr sz="1754" spc="31" dirty="0">
                <a:latin typeface="Calibri"/>
                <a:cs typeface="Calibri"/>
              </a:rPr>
              <a:t> </a:t>
            </a:r>
            <a:r>
              <a:rPr sz="1754" spc="75" dirty="0">
                <a:latin typeface="Calibri"/>
                <a:cs typeface="Calibri"/>
              </a:rPr>
              <a:t>réseau</a:t>
            </a:r>
            <a:endParaRPr sz="1754" dirty="0">
              <a:latin typeface="Calibri"/>
              <a:cs typeface="Calibri"/>
            </a:endParaRPr>
          </a:p>
        </p:txBody>
      </p:sp>
      <p:sp>
        <p:nvSpPr>
          <p:cNvPr id="6" name="object 6"/>
          <p:cNvSpPr/>
          <p:nvPr/>
        </p:nvSpPr>
        <p:spPr>
          <a:xfrm>
            <a:off x="7771488" y="2589503"/>
            <a:ext cx="1298521" cy="1298521"/>
          </a:xfrm>
          <a:prstGeom prst="rect">
            <a:avLst/>
          </a:prstGeom>
          <a:blipFill>
            <a:blip r:embed="rId2" cstate="print"/>
            <a:stretch>
              <a:fillRect/>
            </a:stretch>
          </a:blipFill>
        </p:spPr>
        <p:txBody>
          <a:bodyPr wrap="square" lIns="0" tIns="0" rIns="0" bIns="0" rtlCol="0"/>
          <a:lstStyle/>
          <a:p>
            <a:endParaRPr sz="1579"/>
          </a:p>
        </p:txBody>
      </p:sp>
      <p:sp>
        <p:nvSpPr>
          <p:cNvPr id="7" name="object 7"/>
          <p:cNvSpPr/>
          <p:nvPr/>
        </p:nvSpPr>
        <p:spPr>
          <a:xfrm>
            <a:off x="7772569" y="4072226"/>
            <a:ext cx="46784" cy="51796"/>
          </a:xfrm>
          <a:custGeom>
            <a:avLst/>
            <a:gdLst/>
            <a:ahLst/>
            <a:cxnLst/>
            <a:rect l="l" t="t" r="r" b="b"/>
            <a:pathLst>
              <a:path w="53340" h="59055">
                <a:moveTo>
                  <a:pt x="23316" y="58489"/>
                </a:moveTo>
                <a:lnTo>
                  <a:pt x="19496" y="58489"/>
                </a:lnTo>
                <a:lnTo>
                  <a:pt x="18405" y="58291"/>
                </a:lnTo>
                <a:lnTo>
                  <a:pt x="15464" y="55116"/>
                </a:lnTo>
                <a:lnTo>
                  <a:pt x="811" y="31849"/>
                </a:lnTo>
                <a:lnTo>
                  <a:pt x="282" y="30857"/>
                </a:lnTo>
                <a:lnTo>
                  <a:pt x="0" y="29914"/>
                </a:lnTo>
                <a:lnTo>
                  <a:pt x="0" y="28029"/>
                </a:lnTo>
                <a:lnTo>
                  <a:pt x="347" y="27037"/>
                </a:lnTo>
                <a:lnTo>
                  <a:pt x="1041" y="26044"/>
                </a:lnTo>
                <a:lnTo>
                  <a:pt x="16420" y="1488"/>
                </a:lnTo>
                <a:lnTo>
                  <a:pt x="16668" y="1190"/>
                </a:lnTo>
                <a:lnTo>
                  <a:pt x="17115" y="744"/>
                </a:lnTo>
                <a:lnTo>
                  <a:pt x="17462" y="545"/>
                </a:lnTo>
                <a:lnTo>
                  <a:pt x="17859" y="446"/>
                </a:lnTo>
                <a:lnTo>
                  <a:pt x="18355" y="248"/>
                </a:lnTo>
                <a:lnTo>
                  <a:pt x="18901" y="148"/>
                </a:lnTo>
                <a:lnTo>
                  <a:pt x="19496" y="148"/>
                </a:lnTo>
                <a:lnTo>
                  <a:pt x="20091" y="49"/>
                </a:lnTo>
                <a:lnTo>
                  <a:pt x="20935" y="0"/>
                </a:lnTo>
                <a:lnTo>
                  <a:pt x="23117" y="0"/>
                </a:lnTo>
                <a:lnTo>
                  <a:pt x="24010" y="99"/>
                </a:lnTo>
                <a:lnTo>
                  <a:pt x="24705" y="297"/>
                </a:lnTo>
                <a:lnTo>
                  <a:pt x="25400" y="396"/>
                </a:lnTo>
                <a:lnTo>
                  <a:pt x="25896" y="595"/>
                </a:lnTo>
                <a:lnTo>
                  <a:pt x="26193" y="892"/>
                </a:lnTo>
                <a:lnTo>
                  <a:pt x="26590" y="1190"/>
                </a:lnTo>
                <a:lnTo>
                  <a:pt x="26760" y="1488"/>
                </a:lnTo>
                <a:lnTo>
                  <a:pt x="26640" y="2629"/>
                </a:lnTo>
                <a:lnTo>
                  <a:pt x="26342" y="3125"/>
                </a:lnTo>
                <a:lnTo>
                  <a:pt x="11608" y="29170"/>
                </a:lnTo>
                <a:lnTo>
                  <a:pt x="26434" y="55116"/>
                </a:lnTo>
                <a:lnTo>
                  <a:pt x="26689" y="55711"/>
                </a:lnTo>
                <a:lnTo>
                  <a:pt x="26813" y="56653"/>
                </a:lnTo>
                <a:lnTo>
                  <a:pt x="26789" y="57298"/>
                </a:lnTo>
                <a:lnTo>
                  <a:pt x="26193" y="57894"/>
                </a:lnTo>
                <a:lnTo>
                  <a:pt x="25697" y="58142"/>
                </a:lnTo>
                <a:lnTo>
                  <a:pt x="25003" y="58340"/>
                </a:lnTo>
                <a:lnTo>
                  <a:pt x="24308" y="58439"/>
                </a:lnTo>
                <a:lnTo>
                  <a:pt x="23316" y="58489"/>
                </a:lnTo>
                <a:close/>
              </a:path>
              <a:path w="53340" h="59055">
                <a:moveTo>
                  <a:pt x="49113" y="57001"/>
                </a:moveTo>
                <a:lnTo>
                  <a:pt x="45243" y="57001"/>
                </a:lnTo>
                <a:lnTo>
                  <a:pt x="44152" y="56802"/>
                </a:lnTo>
                <a:lnTo>
                  <a:pt x="25747" y="29914"/>
                </a:lnTo>
                <a:lnTo>
                  <a:pt x="25783" y="28029"/>
                </a:lnTo>
                <a:lnTo>
                  <a:pt x="26094" y="27185"/>
                </a:lnTo>
                <a:lnTo>
                  <a:pt x="26885" y="26044"/>
                </a:lnTo>
                <a:lnTo>
                  <a:pt x="41671" y="3125"/>
                </a:lnTo>
                <a:lnTo>
                  <a:pt x="42713" y="2083"/>
                </a:lnTo>
                <a:lnTo>
                  <a:pt x="43060" y="1885"/>
                </a:lnTo>
                <a:lnTo>
                  <a:pt x="43457" y="1785"/>
                </a:lnTo>
                <a:lnTo>
                  <a:pt x="43854" y="1587"/>
                </a:lnTo>
                <a:lnTo>
                  <a:pt x="44350" y="1488"/>
                </a:lnTo>
                <a:lnTo>
                  <a:pt x="48716" y="1488"/>
                </a:lnTo>
                <a:lnTo>
                  <a:pt x="49609" y="1537"/>
                </a:lnTo>
                <a:lnTo>
                  <a:pt x="51097" y="1736"/>
                </a:lnTo>
                <a:lnTo>
                  <a:pt x="51643" y="1934"/>
                </a:lnTo>
                <a:lnTo>
                  <a:pt x="51941" y="2232"/>
                </a:lnTo>
                <a:lnTo>
                  <a:pt x="52337" y="2430"/>
                </a:lnTo>
                <a:lnTo>
                  <a:pt x="52470" y="2629"/>
                </a:lnTo>
                <a:lnTo>
                  <a:pt x="52536" y="3423"/>
                </a:lnTo>
                <a:lnTo>
                  <a:pt x="52387" y="3819"/>
                </a:lnTo>
                <a:lnTo>
                  <a:pt x="37207" y="29021"/>
                </a:lnTo>
                <a:lnTo>
                  <a:pt x="52387" y="54322"/>
                </a:lnTo>
                <a:lnTo>
                  <a:pt x="52685" y="54719"/>
                </a:lnTo>
                <a:lnTo>
                  <a:pt x="52833" y="55116"/>
                </a:lnTo>
                <a:lnTo>
                  <a:pt x="52833" y="55810"/>
                </a:lnTo>
                <a:lnTo>
                  <a:pt x="52635" y="56058"/>
                </a:lnTo>
                <a:lnTo>
                  <a:pt x="52238" y="56257"/>
                </a:lnTo>
                <a:lnTo>
                  <a:pt x="51941" y="56455"/>
                </a:lnTo>
                <a:lnTo>
                  <a:pt x="51444" y="56653"/>
                </a:lnTo>
                <a:lnTo>
                  <a:pt x="50750" y="56852"/>
                </a:lnTo>
                <a:lnTo>
                  <a:pt x="50055" y="56951"/>
                </a:lnTo>
                <a:lnTo>
                  <a:pt x="49113" y="57001"/>
                </a:lnTo>
                <a:close/>
              </a:path>
            </a:pathLst>
          </a:custGeom>
          <a:solidFill>
            <a:srgbClr val="FFFFFF"/>
          </a:solidFill>
        </p:spPr>
        <p:txBody>
          <a:bodyPr wrap="square" lIns="0" tIns="0" rIns="0" bIns="0" rtlCol="0"/>
          <a:lstStyle/>
          <a:p>
            <a:endParaRPr sz="1579"/>
          </a:p>
        </p:txBody>
      </p:sp>
      <p:sp>
        <p:nvSpPr>
          <p:cNvPr id="8" name="object 8"/>
          <p:cNvSpPr txBox="1"/>
          <p:nvPr/>
        </p:nvSpPr>
        <p:spPr>
          <a:xfrm>
            <a:off x="7754252" y="3975942"/>
            <a:ext cx="2164448" cy="1816807"/>
          </a:xfrm>
          <a:prstGeom prst="rect">
            <a:avLst/>
          </a:prstGeom>
        </p:spPr>
        <p:txBody>
          <a:bodyPr vert="horz" wrap="square" lIns="0" tIns="11139" rIns="0" bIns="0" rtlCol="0">
            <a:spAutoFit/>
          </a:bodyPr>
          <a:lstStyle/>
          <a:p>
            <a:pPr marL="11139" marR="4456" indent="124202">
              <a:lnSpc>
                <a:spcPct val="113599"/>
              </a:lnSpc>
              <a:spcBef>
                <a:spcPts val="88"/>
              </a:spcBef>
            </a:pPr>
            <a:r>
              <a:rPr sz="1300" spc="-4" dirty="0">
                <a:latin typeface="Arial"/>
                <a:cs typeface="Arial"/>
              </a:rPr>
              <a:t>Ansible doit une grande  partie de </a:t>
            </a:r>
            <a:r>
              <a:rPr sz="1300" dirty="0">
                <a:latin typeface="Arial"/>
                <a:cs typeface="Arial"/>
              </a:rPr>
              <a:t>ses </a:t>
            </a:r>
            <a:r>
              <a:rPr sz="1300" spc="-4" dirty="0">
                <a:latin typeface="Arial"/>
                <a:cs typeface="Arial"/>
              </a:rPr>
              <a:t>origines au  temps que j’ai passé au </a:t>
            </a:r>
            <a:r>
              <a:rPr sz="1300" dirty="0">
                <a:latin typeface="Arial"/>
                <a:cs typeface="Arial"/>
              </a:rPr>
              <a:t>sein  </a:t>
            </a:r>
            <a:r>
              <a:rPr sz="1300" spc="-4" dirty="0">
                <a:latin typeface="Arial"/>
                <a:cs typeface="Arial"/>
              </a:rPr>
              <a:t>du groupe des technologies  émergentes de Red Hat, qui  était une unité de </a:t>
            </a:r>
            <a:r>
              <a:rPr sz="1300" dirty="0">
                <a:latin typeface="Arial"/>
                <a:cs typeface="Arial"/>
              </a:rPr>
              <a:t>R D sous </a:t>
            </a:r>
            <a:r>
              <a:rPr sz="1300" spc="-4" dirty="0">
                <a:latin typeface="Arial"/>
                <a:cs typeface="Arial"/>
              </a:rPr>
              <a:t>la  direction du CTO de Red</a:t>
            </a:r>
            <a:r>
              <a:rPr sz="1300" spc="-66" dirty="0">
                <a:latin typeface="Arial"/>
                <a:cs typeface="Arial"/>
              </a:rPr>
              <a:t> </a:t>
            </a:r>
            <a:r>
              <a:rPr sz="1300" spc="-4" dirty="0">
                <a:latin typeface="Arial"/>
                <a:cs typeface="Arial"/>
              </a:rPr>
              <a:t>Hat.</a:t>
            </a:r>
            <a:endParaRPr sz="1300" dirty="0">
              <a:latin typeface="Arial"/>
              <a:cs typeface="Arial"/>
            </a:endParaRPr>
          </a:p>
        </p:txBody>
      </p:sp>
      <p:sp>
        <p:nvSpPr>
          <p:cNvPr id="9" name="object 9"/>
          <p:cNvSpPr/>
          <p:nvPr/>
        </p:nvSpPr>
        <p:spPr>
          <a:xfrm>
            <a:off x="7776029" y="5241817"/>
            <a:ext cx="46784" cy="51796"/>
          </a:xfrm>
          <a:custGeom>
            <a:avLst/>
            <a:gdLst/>
            <a:ahLst/>
            <a:cxnLst/>
            <a:rect l="l" t="t" r="r" b="b"/>
            <a:pathLst>
              <a:path w="53340" h="59054">
                <a:moveTo>
                  <a:pt x="33263" y="58489"/>
                </a:moveTo>
                <a:lnTo>
                  <a:pt x="29691" y="58489"/>
                </a:lnTo>
                <a:lnTo>
                  <a:pt x="28748" y="58439"/>
                </a:lnTo>
                <a:lnTo>
                  <a:pt x="26036" y="56108"/>
                </a:lnTo>
                <a:lnTo>
                  <a:pt x="26119" y="55860"/>
                </a:lnTo>
                <a:lnTo>
                  <a:pt x="41299" y="29319"/>
                </a:lnTo>
                <a:lnTo>
                  <a:pt x="26147" y="2827"/>
                </a:lnTo>
                <a:lnTo>
                  <a:pt x="25964" y="2430"/>
                </a:lnTo>
                <a:lnTo>
                  <a:pt x="25842" y="1488"/>
                </a:lnTo>
                <a:lnTo>
                  <a:pt x="25970" y="1190"/>
                </a:lnTo>
                <a:lnTo>
                  <a:pt x="26268" y="892"/>
                </a:lnTo>
                <a:lnTo>
                  <a:pt x="26665" y="595"/>
                </a:lnTo>
                <a:lnTo>
                  <a:pt x="27210" y="396"/>
                </a:lnTo>
                <a:lnTo>
                  <a:pt x="27905" y="297"/>
                </a:lnTo>
                <a:lnTo>
                  <a:pt x="28599" y="99"/>
                </a:lnTo>
                <a:lnTo>
                  <a:pt x="29542" y="0"/>
                </a:lnTo>
                <a:lnTo>
                  <a:pt x="31725" y="0"/>
                </a:lnTo>
                <a:lnTo>
                  <a:pt x="32518" y="49"/>
                </a:lnTo>
                <a:lnTo>
                  <a:pt x="33114" y="148"/>
                </a:lnTo>
                <a:lnTo>
                  <a:pt x="33808" y="148"/>
                </a:lnTo>
                <a:lnTo>
                  <a:pt x="34354" y="248"/>
                </a:lnTo>
                <a:lnTo>
                  <a:pt x="34751" y="446"/>
                </a:lnTo>
                <a:lnTo>
                  <a:pt x="35148" y="545"/>
                </a:lnTo>
                <a:lnTo>
                  <a:pt x="35445" y="744"/>
                </a:lnTo>
                <a:lnTo>
                  <a:pt x="35644" y="1041"/>
                </a:lnTo>
                <a:lnTo>
                  <a:pt x="35942" y="1240"/>
                </a:lnTo>
                <a:lnTo>
                  <a:pt x="52759" y="28575"/>
                </a:lnTo>
                <a:lnTo>
                  <a:pt x="52759" y="30360"/>
                </a:lnTo>
                <a:lnTo>
                  <a:pt x="34503" y="58291"/>
                </a:lnTo>
                <a:lnTo>
                  <a:pt x="33263" y="58489"/>
                </a:lnTo>
                <a:close/>
              </a:path>
              <a:path w="53340" h="59054">
                <a:moveTo>
                  <a:pt x="7813" y="57001"/>
                </a:moveTo>
                <a:lnTo>
                  <a:pt x="4092" y="57001"/>
                </a:lnTo>
                <a:lnTo>
                  <a:pt x="3100" y="56951"/>
                </a:lnTo>
                <a:lnTo>
                  <a:pt x="223" y="55115"/>
                </a:lnTo>
                <a:lnTo>
                  <a:pt x="372" y="54669"/>
                </a:lnTo>
                <a:lnTo>
                  <a:pt x="15701" y="29467"/>
                </a:lnTo>
                <a:lnTo>
                  <a:pt x="372" y="4167"/>
                </a:lnTo>
                <a:lnTo>
                  <a:pt x="74" y="3770"/>
                </a:lnTo>
                <a:lnTo>
                  <a:pt x="0" y="2579"/>
                </a:lnTo>
                <a:lnTo>
                  <a:pt x="74" y="2430"/>
                </a:lnTo>
                <a:lnTo>
                  <a:pt x="768" y="1934"/>
                </a:lnTo>
                <a:lnTo>
                  <a:pt x="1314" y="1736"/>
                </a:lnTo>
                <a:lnTo>
                  <a:pt x="2802" y="1537"/>
                </a:lnTo>
                <a:lnTo>
                  <a:pt x="3795" y="1488"/>
                </a:lnTo>
                <a:lnTo>
                  <a:pt x="5977" y="1488"/>
                </a:lnTo>
                <a:lnTo>
                  <a:pt x="6821" y="1537"/>
                </a:lnTo>
                <a:lnTo>
                  <a:pt x="7515" y="1637"/>
                </a:lnTo>
                <a:lnTo>
                  <a:pt x="8210" y="1637"/>
                </a:lnTo>
                <a:lnTo>
                  <a:pt x="8756" y="1686"/>
                </a:lnTo>
                <a:lnTo>
                  <a:pt x="9549" y="1885"/>
                </a:lnTo>
                <a:lnTo>
                  <a:pt x="9847" y="2083"/>
                </a:lnTo>
                <a:lnTo>
                  <a:pt x="10012" y="2331"/>
                </a:lnTo>
                <a:lnTo>
                  <a:pt x="27012" y="28575"/>
                </a:lnTo>
                <a:lnTo>
                  <a:pt x="27012" y="30360"/>
                </a:lnTo>
                <a:lnTo>
                  <a:pt x="26665" y="31303"/>
                </a:lnTo>
                <a:lnTo>
                  <a:pt x="25970" y="32295"/>
                </a:lnTo>
                <a:lnTo>
                  <a:pt x="10889" y="55661"/>
                </a:lnTo>
                <a:lnTo>
                  <a:pt x="10641" y="55959"/>
                </a:lnTo>
                <a:lnTo>
                  <a:pt x="10145" y="56455"/>
                </a:lnTo>
                <a:lnTo>
                  <a:pt x="9847" y="56604"/>
                </a:lnTo>
                <a:lnTo>
                  <a:pt x="9053" y="56802"/>
                </a:lnTo>
                <a:lnTo>
                  <a:pt x="7813" y="57001"/>
                </a:lnTo>
                <a:close/>
              </a:path>
            </a:pathLst>
          </a:custGeom>
          <a:solidFill>
            <a:srgbClr val="FFFFFF"/>
          </a:solidFill>
        </p:spPr>
        <p:txBody>
          <a:bodyPr wrap="square" lIns="0" tIns="0" rIns="0" bIns="0" rtlCol="0"/>
          <a:lstStyle/>
          <a:p>
            <a:endParaRPr sz="1579"/>
          </a:p>
        </p:txBody>
      </p:sp>
      <p:sp>
        <p:nvSpPr>
          <p:cNvPr id="3" name="Espace réservé de la date 2">
            <a:extLst>
              <a:ext uri="{FF2B5EF4-FFF2-40B4-BE49-F238E27FC236}">
                <a16:creationId xmlns:a16="http://schemas.microsoft.com/office/drawing/2014/main" id="{A213C455-BA8F-4FE0-B1CF-55D32783F326}"/>
              </a:ext>
            </a:extLst>
          </p:cNvPr>
          <p:cNvSpPr>
            <a:spLocks noGrp="1"/>
          </p:cNvSpPr>
          <p:nvPr>
            <p:ph type="dt" sz="half" idx="6"/>
          </p:nvPr>
        </p:nvSpPr>
        <p:spPr/>
        <p:txBody>
          <a:bodyPr/>
          <a:lstStyle/>
          <a:p>
            <a:fld id="{21A45E01-C8B7-4716-B30A-3B533EC426C8}" type="datetime1">
              <a:rPr lang="en-US" smtClean="0"/>
              <a:t>11/26/2020</a:t>
            </a:fld>
            <a:endParaRPr lang="en-US"/>
          </a:p>
        </p:txBody>
      </p:sp>
      <p:sp>
        <p:nvSpPr>
          <p:cNvPr id="10" name="Espace réservé du numéro de diapositive 9">
            <a:extLst>
              <a:ext uri="{FF2B5EF4-FFF2-40B4-BE49-F238E27FC236}">
                <a16:creationId xmlns:a16="http://schemas.microsoft.com/office/drawing/2014/main" id="{132BB2FA-3F82-4608-928A-8578F794A8A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a:t>
            </a:fld>
            <a:endParaRPr lang="fr-FR" spc="-1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412331" y="1883312"/>
            <a:ext cx="6712893" cy="4367029"/>
          </a:xfrm>
          <a:custGeom>
            <a:avLst/>
            <a:gdLst/>
            <a:ahLst/>
            <a:cxnLst/>
            <a:rect l="l" t="t" r="r" b="b"/>
            <a:pathLst>
              <a:path w="7653655" h="4979035">
                <a:moveTo>
                  <a:pt x="0" y="0"/>
                </a:moveTo>
                <a:lnTo>
                  <a:pt x="7653599" y="0"/>
                </a:lnTo>
                <a:lnTo>
                  <a:pt x="7653599" y="4978499"/>
                </a:lnTo>
                <a:lnTo>
                  <a:pt x="0" y="4978499"/>
                </a:lnTo>
                <a:lnTo>
                  <a:pt x="0" y="0"/>
                </a:lnTo>
                <a:close/>
              </a:path>
            </a:pathLst>
          </a:custGeom>
          <a:solidFill>
            <a:srgbClr val="000000"/>
          </a:solidFill>
        </p:spPr>
        <p:txBody>
          <a:bodyPr wrap="square" lIns="0" tIns="0" rIns="0" bIns="0" rtlCol="0"/>
          <a:lstStyle/>
          <a:p>
            <a:endParaRPr sz="1579"/>
          </a:p>
        </p:txBody>
      </p:sp>
      <p:sp>
        <p:nvSpPr>
          <p:cNvPr id="7" name="object 7"/>
          <p:cNvSpPr txBox="1"/>
          <p:nvPr/>
        </p:nvSpPr>
        <p:spPr>
          <a:xfrm>
            <a:off x="2646247" y="2073283"/>
            <a:ext cx="3822891" cy="1734962"/>
          </a:xfrm>
          <a:prstGeom prst="rect">
            <a:avLst/>
          </a:prstGeom>
        </p:spPr>
        <p:txBody>
          <a:bodyPr vert="horz" wrap="square" lIns="0" tIns="0" rIns="0" bIns="0" rtlCol="0">
            <a:spAutoFit/>
          </a:bodyPr>
          <a:lstStyle/>
          <a:p>
            <a:pPr>
              <a:lnSpc>
                <a:spcPts val="1987"/>
              </a:lnSpc>
            </a:pPr>
            <a:r>
              <a:rPr sz="1930" dirty="0">
                <a:solidFill>
                  <a:srgbClr val="FFFFFF"/>
                </a:solidFill>
                <a:latin typeface="Courier New"/>
                <a:cs typeface="Courier New"/>
              </a:rPr>
              <a:t>- </a:t>
            </a:r>
            <a:r>
              <a:rPr sz="1930" spc="-4" dirty="0">
                <a:solidFill>
                  <a:srgbClr val="FFFFFF"/>
                </a:solidFill>
                <a:latin typeface="Courier New"/>
                <a:cs typeface="Courier New"/>
              </a:rPr>
              <a:t>hosts:</a:t>
            </a:r>
            <a:r>
              <a:rPr sz="1930" spc="-22" dirty="0">
                <a:solidFill>
                  <a:srgbClr val="FFFFFF"/>
                </a:solidFill>
                <a:latin typeface="Courier New"/>
                <a:cs typeface="Courier New"/>
              </a:rPr>
              <a:t> </a:t>
            </a:r>
            <a:r>
              <a:rPr sz="1930" spc="-4" dirty="0">
                <a:solidFill>
                  <a:srgbClr val="FFFFFF"/>
                </a:solidFill>
                <a:latin typeface="Courier New"/>
                <a:cs typeface="Courier New"/>
              </a:rPr>
              <a:t>db</a:t>
            </a:r>
            <a:endParaRPr sz="1930">
              <a:latin typeface="Courier New"/>
              <a:cs typeface="Courier New"/>
            </a:endParaRPr>
          </a:p>
          <a:p>
            <a:pPr marL="294074">
              <a:lnSpc>
                <a:spcPts val="2302"/>
              </a:lnSpc>
            </a:pPr>
            <a:r>
              <a:rPr sz="1930" spc="-4" dirty="0">
                <a:solidFill>
                  <a:srgbClr val="FFFFFF"/>
                </a:solidFill>
                <a:latin typeface="Courier New"/>
                <a:cs typeface="Courier New"/>
              </a:rPr>
              <a:t>vars:</a:t>
            </a:r>
            <a:endParaRPr sz="1930">
              <a:latin typeface="Courier New"/>
              <a:cs typeface="Courier New"/>
            </a:endParaRPr>
          </a:p>
          <a:p>
            <a:pPr marL="588148">
              <a:lnSpc>
                <a:spcPts val="2302"/>
              </a:lnSpc>
            </a:pPr>
            <a:r>
              <a:rPr sz="1930" spc="-4" dirty="0">
                <a:solidFill>
                  <a:srgbClr val="FFFFFF"/>
                </a:solidFill>
                <a:latin typeface="Courier New"/>
                <a:cs typeface="Courier New"/>
              </a:rPr>
              <a:t>software:</a:t>
            </a:r>
            <a:endParaRPr sz="1930">
              <a:latin typeface="Courier New"/>
              <a:cs typeface="Courier New"/>
            </a:endParaRPr>
          </a:p>
          <a:p>
            <a:pPr marL="294074" marR="581465" indent="588148">
              <a:lnSpc>
                <a:spcPts val="2307"/>
              </a:lnSpc>
              <a:spcBef>
                <a:spcPts val="75"/>
              </a:spcBef>
            </a:pPr>
            <a:r>
              <a:rPr sz="1930" dirty="0">
                <a:solidFill>
                  <a:srgbClr val="FFFFFF"/>
                </a:solidFill>
                <a:latin typeface="Courier New"/>
                <a:cs typeface="Courier New"/>
              </a:rPr>
              <a:t>-</a:t>
            </a:r>
            <a:r>
              <a:rPr sz="1930" spc="-88" dirty="0">
                <a:solidFill>
                  <a:srgbClr val="FFFFFF"/>
                </a:solidFill>
                <a:latin typeface="Courier New"/>
                <a:cs typeface="Courier New"/>
              </a:rPr>
              <a:t> </a:t>
            </a:r>
            <a:r>
              <a:rPr sz="1930" spc="-4" dirty="0">
                <a:solidFill>
                  <a:srgbClr val="FFFFFF"/>
                </a:solidFill>
                <a:latin typeface="Courier New"/>
                <a:cs typeface="Courier New"/>
              </a:rPr>
              <a:t>mariadb-server  roles:</a:t>
            </a:r>
            <a:endParaRPr sz="1930">
              <a:latin typeface="Courier New"/>
              <a:cs typeface="Courier New"/>
            </a:endParaRPr>
          </a:p>
          <a:p>
            <a:pPr marL="588148">
              <a:lnSpc>
                <a:spcPts val="2223"/>
              </a:lnSpc>
            </a:pPr>
            <a:r>
              <a:rPr sz="1930" dirty="0">
                <a:solidFill>
                  <a:srgbClr val="FFFFFF"/>
                </a:solidFill>
                <a:latin typeface="Courier New"/>
                <a:cs typeface="Courier New"/>
              </a:rPr>
              <a:t>-</a:t>
            </a:r>
            <a:r>
              <a:rPr sz="1930" spc="-88" dirty="0">
                <a:solidFill>
                  <a:srgbClr val="FFFFFF"/>
                </a:solidFill>
                <a:latin typeface="Courier New"/>
                <a:cs typeface="Courier New"/>
              </a:rPr>
              <a:t> </a:t>
            </a:r>
            <a:r>
              <a:rPr sz="1930" spc="-4" dirty="0">
                <a:solidFill>
                  <a:srgbClr val="FFFFFF"/>
                </a:solidFill>
                <a:latin typeface="Courier New"/>
                <a:cs typeface="Courier New"/>
              </a:rPr>
              <a:t>install_wordpress_db</a:t>
            </a:r>
            <a:endParaRPr sz="1930">
              <a:latin typeface="Courier New"/>
              <a:cs typeface="Courier New"/>
            </a:endParaRPr>
          </a:p>
        </p:txBody>
      </p:sp>
      <p:sp>
        <p:nvSpPr>
          <p:cNvPr id="8" name="object 8"/>
          <p:cNvSpPr txBox="1"/>
          <p:nvPr/>
        </p:nvSpPr>
        <p:spPr>
          <a:xfrm>
            <a:off x="2412331" y="4067884"/>
            <a:ext cx="6712893" cy="2077496"/>
          </a:xfrm>
          <a:prstGeom prst="rect">
            <a:avLst/>
          </a:prstGeom>
        </p:spPr>
        <p:txBody>
          <a:bodyPr vert="horz" wrap="square" lIns="0" tIns="21721" rIns="0" bIns="0" rtlCol="0">
            <a:spAutoFit/>
          </a:bodyPr>
          <a:lstStyle/>
          <a:p>
            <a:pPr marL="527997" marR="4707970" indent="-294074">
              <a:lnSpc>
                <a:spcPts val="2307"/>
              </a:lnSpc>
              <a:spcBef>
                <a:spcPts val="171"/>
              </a:spcBef>
              <a:buChar char="-"/>
              <a:tabLst>
                <a:tab pos="527997" algn="l"/>
              </a:tabLst>
            </a:pPr>
            <a:r>
              <a:rPr sz="1930" spc="-4" dirty="0">
                <a:solidFill>
                  <a:srgbClr val="FFFFFF"/>
                </a:solidFill>
                <a:latin typeface="Courier New"/>
                <a:cs typeface="Courier New"/>
              </a:rPr>
              <a:t>hosts:</a:t>
            </a:r>
            <a:r>
              <a:rPr sz="1930" spc="-88" dirty="0">
                <a:solidFill>
                  <a:srgbClr val="FFFFFF"/>
                </a:solidFill>
                <a:latin typeface="Courier New"/>
                <a:cs typeface="Courier New"/>
              </a:rPr>
              <a:t> </a:t>
            </a:r>
            <a:r>
              <a:rPr sz="1930" spc="-4" dirty="0">
                <a:solidFill>
                  <a:srgbClr val="FFFFFF"/>
                </a:solidFill>
                <a:latin typeface="Courier New"/>
                <a:cs typeface="Courier New"/>
              </a:rPr>
              <a:t>web  vars:</a:t>
            </a:r>
            <a:endParaRPr sz="1930">
              <a:latin typeface="Courier New"/>
              <a:cs typeface="Courier New"/>
            </a:endParaRPr>
          </a:p>
          <a:p>
            <a:pPr marR="4560376" algn="r">
              <a:lnSpc>
                <a:spcPts val="2215"/>
              </a:lnSpc>
            </a:pPr>
            <a:r>
              <a:rPr sz="1930" spc="-4" dirty="0">
                <a:solidFill>
                  <a:srgbClr val="FFFFFF"/>
                </a:solidFill>
                <a:latin typeface="Courier New"/>
                <a:cs typeface="Courier New"/>
              </a:rPr>
              <a:t>software:</a:t>
            </a:r>
            <a:endParaRPr sz="1930">
              <a:latin typeface="Courier New"/>
              <a:cs typeface="Courier New"/>
            </a:endParaRPr>
          </a:p>
          <a:p>
            <a:pPr marL="294074" marR="4560376" lvl="1" indent="-294074" algn="r">
              <a:lnSpc>
                <a:spcPts val="2302"/>
              </a:lnSpc>
              <a:buChar char="-"/>
              <a:tabLst>
                <a:tab pos="294074" algn="l"/>
              </a:tabLst>
            </a:pPr>
            <a:r>
              <a:rPr sz="1930" spc="-4" dirty="0">
                <a:solidFill>
                  <a:srgbClr val="FFFFFF"/>
                </a:solidFill>
                <a:latin typeface="Courier New"/>
                <a:cs typeface="Courier New"/>
              </a:rPr>
              <a:t>httpd</a:t>
            </a:r>
            <a:endParaRPr sz="1930">
              <a:latin typeface="Courier New"/>
              <a:cs typeface="Courier New"/>
            </a:endParaRPr>
          </a:p>
          <a:p>
            <a:pPr marL="527997" marR="4854450" lvl="1" indent="588148">
              <a:lnSpc>
                <a:spcPts val="2307"/>
              </a:lnSpc>
              <a:spcBef>
                <a:spcPts val="79"/>
              </a:spcBef>
              <a:buChar char="-"/>
              <a:tabLst>
                <a:tab pos="1410219" algn="l"/>
              </a:tabLst>
            </a:pPr>
            <a:r>
              <a:rPr sz="1930" spc="-4" dirty="0">
                <a:solidFill>
                  <a:srgbClr val="FFFFFF"/>
                </a:solidFill>
                <a:latin typeface="Courier New"/>
                <a:cs typeface="Courier New"/>
              </a:rPr>
              <a:t>php  roles:</a:t>
            </a:r>
            <a:endParaRPr sz="1930">
              <a:latin typeface="Courier New"/>
              <a:cs typeface="Courier New"/>
            </a:endParaRPr>
          </a:p>
          <a:p>
            <a:pPr marL="822071">
              <a:lnSpc>
                <a:spcPts val="2223"/>
              </a:lnSpc>
            </a:pPr>
            <a:r>
              <a:rPr sz="1930" dirty="0">
                <a:solidFill>
                  <a:srgbClr val="FFFFFF"/>
                </a:solidFill>
                <a:latin typeface="Courier New"/>
                <a:cs typeface="Courier New"/>
              </a:rPr>
              <a:t>-</a:t>
            </a:r>
            <a:r>
              <a:rPr sz="1930" spc="-13" dirty="0">
                <a:solidFill>
                  <a:srgbClr val="FFFFFF"/>
                </a:solidFill>
                <a:latin typeface="Courier New"/>
                <a:cs typeface="Courier New"/>
              </a:rPr>
              <a:t> </a:t>
            </a:r>
            <a:r>
              <a:rPr sz="1930" spc="-4" dirty="0">
                <a:solidFill>
                  <a:srgbClr val="FFFFFF"/>
                </a:solidFill>
                <a:latin typeface="Courier New"/>
                <a:cs typeface="Courier New"/>
              </a:rPr>
              <a:t>install_wordpress_web</a:t>
            </a:r>
            <a:endParaRPr sz="1930">
              <a:latin typeface="Courier New"/>
              <a:cs typeface="Courier New"/>
            </a:endParaRPr>
          </a:p>
        </p:txBody>
      </p:sp>
      <p:sp>
        <p:nvSpPr>
          <p:cNvPr id="9" name="object 9"/>
          <p:cNvSpPr/>
          <p:nvPr/>
        </p:nvSpPr>
        <p:spPr>
          <a:xfrm>
            <a:off x="1993150" y="1956526"/>
            <a:ext cx="345308" cy="1893623"/>
          </a:xfrm>
          <a:custGeom>
            <a:avLst/>
            <a:gdLst/>
            <a:ahLst/>
            <a:cxnLst/>
            <a:rect l="l" t="t" r="r" b="b"/>
            <a:pathLst>
              <a:path w="393700" h="2159000">
                <a:moveTo>
                  <a:pt x="393599" y="2158799"/>
                </a:moveTo>
                <a:lnTo>
                  <a:pt x="314275" y="2158133"/>
                </a:lnTo>
                <a:lnTo>
                  <a:pt x="240393" y="2156222"/>
                </a:lnTo>
                <a:lnTo>
                  <a:pt x="173534" y="2153198"/>
                </a:lnTo>
                <a:lnTo>
                  <a:pt x="115282" y="2149193"/>
                </a:lnTo>
                <a:lnTo>
                  <a:pt x="67220" y="2144339"/>
                </a:lnTo>
                <a:lnTo>
                  <a:pt x="7996" y="2132611"/>
                </a:lnTo>
                <a:lnTo>
                  <a:pt x="0" y="2126001"/>
                </a:lnTo>
                <a:lnTo>
                  <a:pt x="0" y="32798"/>
                </a:lnTo>
                <a:lnTo>
                  <a:pt x="66129" y="14601"/>
                </a:lnTo>
                <a:lnTo>
                  <a:pt x="115282" y="9606"/>
                </a:lnTo>
                <a:lnTo>
                  <a:pt x="162551" y="6245"/>
                </a:lnTo>
                <a:lnTo>
                  <a:pt x="215074" y="3567"/>
                </a:lnTo>
                <a:lnTo>
                  <a:pt x="271794" y="1610"/>
                </a:lnTo>
                <a:lnTo>
                  <a:pt x="331655" y="408"/>
                </a:lnTo>
                <a:lnTo>
                  <a:pt x="393599" y="0"/>
                </a:lnTo>
              </a:path>
            </a:pathLst>
          </a:custGeom>
          <a:ln w="76199">
            <a:solidFill>
              <a:srgbClr val="980000"/>
            </a:solidFill>
          </a:ln>
        </p:spPr>
        <p:txBody>
          <a:bodyPr wrap="square" lIns="0" tIns="0" rIns="0" bIns="0" rtlCol="0"/>
          <a:lstStyle/>
          <a:p>
            <a:endParaRPr sz="1579"/>
          </a:p>
        </p:txBody>
      </p:sp>
      <p:sp>
        <p:nvSpPr>
          <p:cNvPr id="10" name="object 10"/>
          <p:cNvSpPr/>
          <p:nvPr/>
        </p:nvSpPr>
        <p:spPr>
          <a:xfrm>
            <a:off x="1993150" y="4034160"/>
            <a:ext cx="345308" cy="1893623"/>
          </a:xfrm>
          <a:custGeom>
            <a:avLst/>
            <a:gdLst/>
            <a:ahLst/>
            <a:cxnLst/>
            <a:rect l="l" t="t" r="r" b="b"/>
            <a:pathLst>
              <a:path w="393700" h="2159000">
                <a:moveTo>
                  <a:pt x="393599" y="2158799"/>
                </a:moveTo>
                <a:lnTo>
                  <a:pt x="314275" y="2158133"/>
                </a:lnTo>
                <a:lnTo>
                  <a:pt x="240393" y="2156222"/>
                </a:lnTo>
                <a:lnTo>
                  <a:pt x="173534" y="2153198"/>
                </a:lnTo>
                <a:lnTo>
                  <a:pt x="115282" y="2149193"/>
                </a:lnTo>
                <a:lnTo>
                  <a:pt x="67220" y="2144339"/>
                </a:lnTo>
                <a:lnTo>
                  <a:pt x="7996" y="2132611"/>
                </a:lnTo>
                <a:lnTo>
                  <a:pt x="0" y="2126001"/>
                </a:lnTo>
                <a:lnTo>
                  <a:pt x="0" y="32798"/>
                </a:lnTo>
                <a:lnTo>
                  <a:pt x="66129" y="14602"/>
                </a:lnTo>
                <a:lnTo>
                  <a:pt x="115282" y="9606"/>
                </a:lnTo>
                <a:lnTo>
                  <a:pt x="162551" y="6245"/>
                </a:lnTo>
                <a:lnTo>
                  <a:pt x="215074" y="3567"/>
                </a:lnTo>
                <a:lnTo>
                  <a:pt x="271794" y="1610"/>
                </a:lnTo>
                <a:lnTo>
                  <a:pt x="331655" y="408"/>
                </a:lnTo>
                <a:lnTo>
                  <a:pt x="393599" y="0"/>
                </a:lnTo>
              </a:path>
            </a:pathLst>
          </a:custGeom>
          <a:ln w="76199">
            <a:solidFill>
              <a:srgbClr val="980000"/>
            </a:solidFill>
          </a:ln>
        </p:spPr>
        <p:txBody>
          <a:bodyPr wrap="square" lIns="0" tIns="0" rIns="0" bIns="0" rtlCol="0"/>
          <a:lstStyle/>
          <a:p>
            <a:endParaRPr sz="1579"/>
          </a:p>
        </p:txBody>
      </p:sp>
      <p:sp>
        <p:nvSpPr>
          <p:cNvPr id="14" name="object 14"/>
          <p:cNvSpPr txBox="1">
            <a:spLocks noGrp="1"/>
          </p:cNvSpPr>
          <p:nvPr>
            <p:ph type="title"/>
          </p:nvPr>
        </p:nvSpPr>
        <p:spPr>
          <a:xfrm>
            <a:off x="762724" y="1057732"/>
            <a:ext cx="7589936" cy="534468"/>
          </a:xfrm>
          <a:prstGeom prst="rect">
            <a:avLst/>
          </a:prstGeom>
        </p:spPr>
        <p:txBody>
          <a:bodyPr vert="horz" wrap="square" lIns="0" tIns="11139" rIns="0" bIns="0" rtlCol="0" anchor="ctr">
            <a:spAutoFit/>
          </a:bodyPr>
          <a:lstStyle/>
          <a:p>
            <a:pPr marL="11139">
              <a:spcBef>
                <a:spcPts val="88"/>
              </a:spcBef>
            </a:pPr>
            <a:r>
              <a:rPr lang="fr-FR" spc="4" dirty="0"/>
              <a:t>Un « </a:t>
            </a:r>
            <a:r>
              <a:rPr lang="fr-FR" spc="4" dirty="0" err="1"/>
              <a:t>play</a:t>
            </a:r>
            <a:r>
              <a:rPr lang="fr-FR" spc="4" dirty="0"/>
              <a:t> » dans un « </a:t>
            </a:r>
            <a:r>
              <a:rPr lang="fr-FR" spc="4" dirty="0" err="1"/>
              <a:t>playbook</a:t>
            </a:r>
            <a:r>
              <a:rPr lang="fr-FR" spc="4" dirty="0"/>
              <a:t> »</a:t>
            </a:r>
            <a:endParaRPr spc="4" dirty="0"/>
          </a:p>
        </p:txBody>
      </p:sp>
      <p:sp>
        <p:nvSpPr>
          <p:cNvPr id="15" name="object 15"/>
          <p:cNvSpPr/>
          <p:nvPr/>
        </p:nvSpPr>
        <p:spPr>
          <a:xfrm>
            <a:off x="2600442" y="1956527"/>
            <a:ext cx="4813144" cy="1956558"/>
          </a:xfrm>
          <a:custGeom>
            <a:avLst/>
            <a:gdLst/>
            <a:ahLst/>
            <a:cxnLst/>
            <a:rect l="l" t="t" r="r" b="b"/>
            <a:pathLst>
              <a:path w="5487670" h="2230754">
                <a:moveTo>
                  <a:pt x="0" y="0"/>
                </a:moveTo>
                <a:lnTo>
                  <a:pt x="5487599" y="0"/>
                </a:lnTo>
                <a:lnTo>
                  <a:pt x="5487599" y="2230199"/>
                </a:lnTo>
                <a:lnTo>
                  <a:pt x="0" y="2230199"/>
                </a:lnTo>
                <a:lnTo>
                  <a:pt x="0" y="0"/>
                </a:lnTo>
                <a:close/>
              </a:path>
            </a:pathLst>
          </a:custGeom>
          <a:solidFill>
            <a:srgbClr val="000000">
              <a:alpha val="80448"/>
            </a:srgbClr>
          </a:solidFill>
        </p:spPr>
        <p:txBody>
          <a:bodyPr wrap="square" lIns="0" tIns="0" rIns="0" bIns="0" rtlCol="0"/>
          <a:lstStyle/>
          <a:p>
            <a:endParaRPr sz="1579"/>
          </a:p>
        </p:txBody>
      </p:sp>
      <p:sp>
        <p:nvSpPr>
          <p:cNvPr id="16" name="ZoneTexte 15">
            <a:extLst>
              <a:ext uri="{FF2B5EF4-FFF2-40B4-BE49-F238E27FC236}">
                <a16:creationId xmlns:a16="http://schemas.microsoft.com/office/drawing/2014/main" id="{3A93CF34-E9AE-4212-8FAB-596CA1428C58}"/>
              </a:ext>
            </a:extLst>
          </p:cNvPr>
          <p:cNvSpPr txBox="1"/>
          <p:nvPr/>
        </p:nvSpPr>
        <p:spPr>
          <a:xfrm>
            <a:off x="535551" y="2912074"/>
            <a:ext cx="992708" cy="497187"/>
          </a:xfrm>
          <a:prstGeom prst="rect">
            <a:avLst/>
          </a:prstGeom>
          <a:noFill/>
        </p:spPr>
        <p:txBody>
          <a:bodyPr wrap="none" rtlCol="0">
            <a:spAutoFit/>
          </a:bodyPr>
          <a:lstStyle/>
          <a:p>
            <a:pPr algn="ctr"/>
            <a:r>
              <a:rPr lang="fr-FR" sz="2631" dirty="0"/>
              <a:t>Play 1</a:t>
            </a:r>
          </a:p>
        </p:txBody>
      </p:sp>
      <p:sp>
        <p:nvSpPr>
          <p:cNvPr id="17" name="ZoneTexte 16">
            <a:extLst>
              <a:ext uri="{FF2B5EF4-FFF2-40B4-BE49-F238E27FC236}">
                <a16:creationId xmlns:a16="http://schemas.microsoft.com/office/drawing/2014/main" id="{947DC2C8-246E-4467-BA18-0C0CF91577A3}"/>
              </a:ext>
            </a:extLst>
          </p:cNvPr>
          <p:cNvSpPr txBox="1"/>
          <p:nvPr/>
        </p:nvSpPr>
        <p:spPr>
          <a:xfrm>
            <a:off x="512477" y="4738020"/>
            <a:ext cx="1390509" cy="902042"/>
          </a:xfrm>
          <a:prstGeom prst="rect">
            <a:avLst/>
          </a:prstGeom>
          <a:noFill/>
        </p:spPr>
        <p:txBody>
          <a:bodyPr wrap="none" rtlCol="0">
            <a:spAutoFit/>
          </a:bodyPr>
          <a:lstStyle/>
          <a:p>
            <a:pPr algn="ctr"/>
            <a:r>
              <a:rPr lang="fr-FR" sz="2631" dirty="0"/>
              <a:t>Un autre</a:t>
            </a:r>
          </a:p>
          <a:p>
            <a:pPr algn="ctr"/>
            <a:r>
              <a:rPr lang="fr-FR" sz="2631" dirty="0" err="1"/>
              <a:t>play</a:t>
            </a:r>
            <a:endParaRPr lang="fr-FR" sz="2631" dirty="0"/>
          </a:p>
        </p:txBody>
      </p:sp>
      <p:sp>
        <p:nvSpPr>
          <p:cNvPr id="2" name="Espace réservé de la date 1">
            <a:extLst>
              <a:ext uri="{FF2B5EF4-FFF2-40B4-BE49-F238E27FC236}">
                <a16:creationId xmlns:a16="http://schemas.microsoft.com/office/drawing/2014/main" id="{98E4C778-CD1A-42E4-9094-E281982953D1}"/>
              </a:ext>
            </a:extLst>
          </p:cNvPr>
          <p:cNvSpPr>
            <a:spLocks noGrp="1"/>
          </p:cNvSpPr>
          <p:nvPr>
            <p:ph type="dt" sz="half" idx="6"/>
          </p:nvPr>
        </p:nvSpPr>
        <p:spPr/>
        <p:txBody>
          <a:bodyPr/>
          <a:lstStyle/>
          <a:p>
            <a:fld id="{3ABF3F65-7000-420C-928F-87BD97A26404}"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A2A11731-E6B8-44F0-88D4-35A07133B24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100</a:t>
            </a:fld>
            <a:endParaRPr lang="fr-FR" spc="-1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412331" y="1883312"/>
            <a:ext cx="6712893" cy="4290435"/>
          </a:xfrm>
          <a:prstGeom prst="rect">
            <a:avLst/>
          </a:prstGeom>
          <a:solidFill>
            <a:srgbClr val="000000"/>
          </a:solidFill>
        </p:spPr>
        <p:txBody>
          <a:bodyPr vert="horz" wrap="square" lIns="0" tIns="159287" rIns="0" bIns="0" rtlCol="0">
            <a:spAutoFit/>
          </a:bodyPr>
          <a:lstStyle/>
          <a:p>
            <a:pPr marL="527997" marR="4855007" indent="-294074">
              <a:lnSpc>
                <a:spcPts val="2307"/>
              </a:lnSpc>
              <a:spcBef>
                <a:spcPts val="1254"/>
              </a:spcBef>
              <a:buChar char="-"/>
              <a:tabLst>
                <a:tab pos="527997" algn="l"/>
              </a:tabLst>
            </a:pPr>
            <a:r>
              <a:rPr sz="1930" spc="-4" dirty="0">
                <a:solidFill>
                  <a:srgbClr val="FFFFFF"/>
                </a:solidFill>
                <a:latin typeface="Courier New"/>
                <a:cs typeface="Courier New"/>
              </a:rPr>
              <a:t>hosts:</a:t>
            </a:r>
            <a:r>
              <a:rPr sz="1930" spc="-88" dirty="0">
                <a:solidFill>
                  <a:srgbClr val="FFFFFF"/>
                </a:solidFill>
                <a:latin typeface="Courier New"/>
                <a:cs typeface="Courier New"/>
              </a:rPr>
              <a:t> </a:t>
            </a:r>
            <a:r>
              <a:rPr sz="1930" spc="-4" dirty="0">
                <a:solidFill>
                  <a:srgbClr val="FFFFFF"/>
                </a:solidFill>
                <a:latin typeface="Courier New"/>
                <a:cs typeface="Courier New"/>
              </a:rPr>
              <a:t>db  vars:</a:t>
            </a:r>
            <a:endParaRPr sz="1930" dirty="0">
              <a:latin typeface="Courier New"/>
              <a:cs typeface="Courier New"/>
            </a:endParaRPr>
          </a:p>
          <a:p>
            <a:pPr marL="822071">
              <a:lnSpc>
                <a:spcPts val="2215"/>
              </a:lnSpc>
            </a:pPr>
            <a:r>
              <a:rPr sz="1930" spc="-4" dirty="0">
                <a:solidFill>
                  <a:srgbClr val="FFFFFF"/>
                </a:solidFill>
                <a:latin typeface="Courier New"/>
                <a:cs typeface="Courier New"/>
              </a:rPr>
              <a:t>software:</a:t>
            </a:r>
            <a:endParaRPr sz="1930" dirty="0">
              <a:latin typeface="Courier New"/>
              <a:cs typeface="Courier New"/>
            </a:endParaRPr>
          </a:p>
          <a:p>
            <a:pPr marL="527997" marR="3237043" indent="588148">
              <a:lnSpc>
                <a:spcPts val="2307"/>
              </a:lnSpc>
              <a:spcBef>
                <a:spcPts val="79"/>
              </a:spcBef>
            </a:pPr>
            <a:r>
              <a:rPr sz="1930" dirty="0">
                <a:solidFill>
                  <a:srgbClr val="FFFFFF"/>
                </a:solidFill>
                <a:latin typeface="Courier New"/>
                <a:cs typeface="Courier New"/>
              </a:rPr>
              <a:t>-</a:t>
            </a:r>
            <a:r>
              <a:rPr sz="1930" spc="-88" dirty="0">
                <a:solidFill>
                  <a:srgbClr val="FFFFFF"/>
                </a:solidFill>
                <a:latin typeface="Courier New"/>
                <a:cs typeface="Courier New"/>
              </a:rPr>
              <a:t> </a:t>
            </a:r>
            <a:r>
              <a:rPr sz="1930" spc="-4" dirty="0">
                <a:solidFill>
                  <a:srgbClr val="FFFFFF"/>
                </a:solidFill>
                <a:latin typeface="Courier New"/>
                <a:cs typeface="Courier New"/>
              </a:rPr>
              <a:t>mariadb-server  roles:</a:t>
            </a:r>
            <a:endParaRPr sz="1930" dirty="0">
              <a:latin typeface="Courier New"/>
              <a:cs typeface="Courier New"/>
            </a:endParaRPr>
          </a:p>
          <a:p>
            <a:pPr marL="822071">
              <a:lnSpc>
                <a:spcPts val="2223"/>
              </a:lnSpc>
            </a:pPr>
            <a:r>
              <a:rPr sz="1930" dirty="0">
                <a:solidFill>
                  <a:srgbClr val="FFFFFF"/>
                </a:solidFill>
                <a:latin typeface="Courier New"/>
                <a:cs typeface="Courier New"/>
              </a:rPr>
              <a:t>-</a:t>
            </a:r>
            <a:r>
              <a:rPr sz="1930" spc="-13" dirty="0">
                <a:solidFill>
                  <a:srgbClr val="FFFFFF"/>
                </a:solidFill>
                <a:latin typeface="Courier New"/>
                <a:cs typeface="Courier New"/>
              </a:rPr>
              <a:t> </a:t>
            </a:r>
            <a:r>
              <a:rPr sz="1930" spc="-4" dirty="0">
                <a:solidFill>
                  <a:srgbClr val="FFFFFF"/>
                </a:solidFill>
                <a:latin typeface="Courier New"/>
                <a:cs typeface="Courier New"/>
              </a:rPr>
              <a:t>install_wordpress_db</a:t>
            </a:r>
            <a:endParaRPr sz="1930" dirty="0">
              <a:latin typeface="Courier New"/>
              <a:cs typeface="Courier New"/>
            </a:endParaRPr>
          </a:p>
          <a:p>
            <a:pPr>
              <a:spcBef>
                <a:spcPts val="39"/>
              </a:spcBef>
            </a:pPr>
            <a:endParaRPr sz="2061" dirty="0">
              <a:latin typeface="Courier New"/>
              <a:cs typeface="Courier New"/>
            </a:endParaRPr>
          </a:p>
          <a:p>
            <a:pPr marL="527997" marR="4707970" indent="-294074">
              <a:lnSpc>
                <a:spcPts val="2307"/>
              </a:lnSpc>
              <a:buChar char="-"/>
              <a:tabLst>
                <a:tab pos="527997" algn="l"/>
              </a:tabLst>
            </a:pPr>
            <a:r>
              <a:rPr sz="1930" spc="-4" dirty="0">
                <a:solidFill>
                  <a:srgbClr val="FFFFFF"/>
                </a:solidFill>
                <a:latin typeface="Courier New"/>
                <a:cs typeface="Courier New"/>
              </a:rPr>
              <a:t>hosts:</a:t>
            </a:r>
            <a:r>
              <a:rPr sz="1930" spc="-88" dirty="0">
                <a:solidFill>
                  <a:srgbClr val="FFFFFF"/>
                </a:solidFill>
                <a:latin typeface="Courier New"/>
                <a:cs typeface="Courier New"/>
              </a:rPr>
              <a:t> </a:t>
            </a:r>
            <a:r>
              <a:rPr sz="1930" spc="-4" dirty="0">
                <a:solidFill>
                  <a:srgbClr val="FFFFFF"/>
                </a:solidFill>
                <a:latin typeface="Courier New"/>
                <a:cs typeface="Courier New"/>
              </a:rPr>
              <a:t>web  vars:</a:t>
            </a:r>
            <a:endParaRPr sz="1930" dirty="0">
              <a:latin typeface="Courier New"/>
              <a:cs typeface="Courier New"/>
            </a:endParaRPr>
          </a:p>
          <a:p>
            <a:pPr marR="4560376" algn="r">
              <a:lnSpc>
                <a:spcPts val="2215"/>
              </a:lnSpc>
            </a:pPr>
            <a:r>
              <a:rPr sz="1930" spc="-4" dirty="0">
                <a:solidFill>
                  <a:srgbClr val="FFFFFF"/>
                </a:solidFill>
                <a:latin typeface="Courier New"/>
                <a:cs typeface="Courier New"/>
              </a:rPr>
              <a:t>software:</a:t>
            </a:r>
            <a:endParaRPr sz="1930" dirty="0">
              <a:latin typeface="Courier New"/>
              <a:cs typeface="Courier New"/>
            </a:endParaRPr>
          </a:p>
          <a:p>
            <a:pPr marL="294074" marR="4560376" lvl="1" indent="-294074" algn="r">
              <a:lnSpc>
                <a:spcPts val="2302"/>
              </a:lnSpc>
              <a:buChar char="-"/>
              <a:tabLst>
                <a:tab pos="294074" algn="l"/>
              </a:tabLst>
            </a:pPr>
            <a:r>
              <a:rPr sz="1930" spc="-4" dirty="0">
                <a:solidFill>
                  <a:srgbClr val="FFFFFF"/>
                </a:solidFill>
                <a:latin typeface="Courier New"/>
                <a:cs typeface="Courier New"/>
              </a:rPr>
              <a:t>httpd</a:t>
            </a:r>
            <a:endParaRPr sz="1930" dirty="0">
              <a:latin typeface="Courier New"/>
              <a:cs typeface="Courier New"/>
            </a:endParaRPr>
          </a:p>
          <a:p>
            <a:pPr marL="527997" marR="4854450" lvl="1" indent="588148">
              <a:lnSpc>
                <a:spcPts val="2307"/>
              </a:lnSpc>
              <a:spcBef>
                <a:spcPts val="75"/>
              </a:spcBef>
              <a:buChar char="-"/>
              <a:tabLst>
                <a:tab pos="1410219" algn="l"/>
              </a:tabLst>
            </a:pPr>
            <a:r>
              <a:rPr sz="1930" spc="-4" dirty="0">
                <a:solidFill>
                  <a:srgbClr val="FFFFFF"/>
                </a:solidFill>
                <a:latin typeface="Courier New"/>
                <a:cs typeface="Courier New"/>
              </a:rPr>
              <a:t>php  roles:</a:t>
            </a:r>
            <a:endParaRPr sz="1930" dirty="0">
              <a:latin typeface="Courier New"/>
              <a:cs typeface="Courier New"/>
            </a:endParaRPr>
          </a:p>
          <a:p>
            <a:pPr marL="822071">
              <a:lnSpc>
                <a:spcPts val="2223"/>
              </a:lnSpc>
            </a:pPr>
            <a:r>
              <a:rPr sz="1930" dirty="0">
                <a:solidFill>
                  <a:srgbClr val="FFFFFF"/>
                </a:solidFill>
                <a:latin typeface="Courier New"/>
                <a:cs typeface="Courier New"/>
              </a:rPr>
              <a:t>-</a:t>
            </a:r>
            <a:r>
              <a:rPr sz="1930" spc="-13" dirty="0">
                <a:solidFill>
                  <a:srgbClr val="FFFFFF"/>
                </a:solidFill>
                <a:latin typeface="Courier New"/>
                <a:cs typeface="Courier New"/>
              </a:rPr>
              <a:t> </a:t>
            </a:r>
            <a:r>
              <a:rPr sz="1930" spc="-4" dirty="0" err="1">
                <a:solidFill>
                  <a:srgbClr val="FFFFFF"/>
                </a:solidFill>
                <a:latin typeface="Courier New"/>
                <a:cs typeface="Courier New"/>
              </a:rPr>
              <a:t>install_wordpress_web</a:t>
            </a:r>
            <a:endParaRPr sz="1930" dirty="0">
              <a:latin typeface="Courier New"/>
              <a:cs typeface="Courier New"/>
            </a:endParaRPr>
          </a:p>
        </p:txBody>
      </p:sp>
      <p:sp>
        <p:nvSpPr>
          <p:cNvPr id="7" name="object 7"/>
          <p:cNvSpPr/>
          <p:nvPr/>
        </p:nvSpPr>
        <p:spPr>
          <a:xfrm>
            <a:off x="1993150" y="1956526"/>
            <a:ext cx="345308" cy="1893623"/>
          </a:xfrm>
          <a:custGeom>
            <a:avLst/>
            <a:gdLst/>
            <a:ahLst/>
            <a:cxnLst/>
            <a:rect l="l" t="t" r="r" b="b"/>
            <a:pathLst>
              <a:path w="393700" h="2159000">
                <a:moveTo>
                  <a:pt x="393599" y="2158799"/>
                </a:moveTo>
                <a:lnTo>
                  <a:pt x="314275" y="2158133"/>
                </a:lnTo>
                <a:lnTo>
                  <a:pt x="240393" y="2156222"/>
                </a:lnTo>
                <a:lnTo>
                  <a:pt x="173534" y="2153198"/>
                </a:lnTo>
                <a:lnTo>
                  <a:pt x="115282" y="2149193"/>
                </a:lnTo>
                <a:lnTo>
                  <a:pt x="67220" y="2144339"/>
                </a:lnTo>
                <a:lnTo>
                  <a:pt x="7996" y="2132611"/>
                </a:lnTo>
                <a:lnTo>
                  <a:pt x="0" y="2126001"/>
                </a:lnTo>
                <a:lnTo>
                  <a:pt x="0" y="32798"/>
                </a:lnTo>
                <a:lnTo>
                  <a:pt x="66129" y="14601"/>
                </a:lnTo>
                <a:lnTo>
                  <a:pt x="115282" y="9606"/>
                </a:lnTo>
                <a:lnTo>
                  <a:pt x="162551" y="6245"/>
                </a:lnTo>
                <a:lnTo>
                  <a:pt x="215074" y="3567"/>
                </a:lnTo>
                <a:lnTo>
                  <a:pt x="271794" y="1610"/>
                </a:lnTo>
                <a:lnTo>
                  <a:pt x="331655" y="408"/>
                </a:lnTo>
                <a:lnTo>
                  <a:pt x="393599" y="0"/>
                </a:lnTo>
              </a:path>
            </a:pathLst>
          </a:custGeom>
          <a:ln w="76199">
            <a:solidFill>
              <a:srgbClr val="980000"/>
            </a:solidFill>
          </a:ln>
        </p:spPr>
        <p:txBody>
          <a:bodyPr wrap="square" lIns="0" tIns="0" rIns="0" bIns="0" rtlCol="0"/>
          <a:lstStyle/>
          <a:p>
            <a:endParaRPr sz="1579"/>
          </a:p>
        </p:txBody>
      </p:sp>
      <p:sp>
        <p:nvSpPr>
          <p:cNvPr id="8" name="object 8"/>
          <p:cNvSpPr/>
          <p:nvPr/>
        </p:nvSpPr>
        <p:spPr>
          <a:xfrm>
            <a:off x="1993150" y="4034160"/>
            <a:ext cx="345308" cy="1893623"/>
          </a:xfrm>
          <a:custGeom>
            <a:avLst/>
            <a:gdLst/>
            <a:ahLst/>
            <a:cxnLst/>
            <a:rect l="l" t="t" r="r" b="b"/>
            <a:pathLst>
              <a:path w="393700" h="2159000">
                <a:moveTo>
                  <a:pt x="393599" y="2158799"/>
                </a:moveTo>
                <a:lnTo>
                  <a:pt x="314275" y="2158133"/>
                </a:lnTo>
                <a:lnTo>
                  <a:pt x="240393" y="2156222"/>
                </a:lnTo>
                <a:lnTo>
                  <a:pt x="173534" y="2153198"/>
                </a:lnTo>
                <a:lnTo>
                  <a:pt x="115282" y="2149193"/>
                </a:lnTo>
                <a:lnTo>
                  <a:pt x="67220" y="2144339"/>
                </a:lnTo>
                <a:lnTo>
                  <a:pt x="7996" y="2132611"/>
                </a:lnTo>
                <a:lnTo>
                  <a:pt x="0" y="2126001"/>
                </a:lnTo>
                <a:lnTo>
                  <a:pt x="0" y="32798"/>
                </a:lnTo>
                <a:lnTo>
                  <a:pt x="66129" y="14602"/>
                </a:lnTo>
                <a:lnTo>
                  <a:pt x="115282" y="9606"/>
                </a:lnTo>
                <a:lnTo>
                  <a:pt x="162551" y="6245"/>
                </a:lnTo>
                <a:lnTo>
                  <a:pt x="215074" y="3567"/>
                </a:lnTo>
                <a:lnTo>
                  <a:pt x="271794" y="1610"/>
                </a:lnTo>
                <a:lnTo>
                  <a:pt x="331655" y="408"/>
                </a:lnTo>
                <a:lnTo>
                  <a:pt x="393599" y="0"/>
                </a:lnTo>
              </a:path>
            </a:pathLst>
          </a:custGeom>
          <a:ln w="76199">
            <a:solidFill>
              <a:srgbClr val="980000"/>
            </a:solidFill>
          </a:ln>
        </p:spPr>
        <p:txBody>
          <a:bodyPr wrap="square" lIns="0" tIns="0" rIns="0" bIns="0" rtlCol="0"/>
          <a:lstStyle/>
          <a:p>
            <a:endParaRPr sz="1579"/>
          </a:p>
        </p:txBody>
      </p:sp>
      <p:sp>
        <p:nvSpPr>
          <p:cNvPr id="12" name="object 12"/>
          <p:cNvSpPr txBox="1">
            <a:spLocks noGrp="1"/>
          </p:cNvSpPr>
          <p:nvPr>
            <p:ph type="title"/>
          </p:nvPr>
        </p:nvSpPr>
        <p:spPr>
          <a:xfrm>
            <a:off x="765496" y="1063274"/>
            <a:ext cx="8012811" cy="534468"/>
          </a:xfrm>
          <a:prstGeom prst="rect">
            <a:avLst/>
          </a:prstGeom>
        </p:spPr>
        <p:txBody>
          <a:bodyPr vert="horz" wrap="square" lIns="0" tIns="11139" rIns="0" bIns="0" rtlCol="0" anchor="ctr">
            <a:spAutoFit/>
          </a:bodyPr>
          <a:lstStyle/>
          <a:p>
            <a:pPr marL="11139">
              <a:spcBef>
                <a:spcPts val="88"/>
              </a:spcBef>
            </a:pPr>
            <a:r>
              <a:rPr lang="fr-FR" spc="4" dirty="0"/>
              <a:t>Un « </a:t>
            </a:r>
            <a:r>
              <a:rPr lang="fr-FR" spc="4" dirty="0" err="1"/>
              <a:t>play</a:t>
            </a:r>
            <a:r>
              <a:rPr lang="fr-FR" spc="4" dirty="0"/>
              <a:t> » dans un « </a:t>
            </a:r>
            <a:r>
              <a:rPr lang="fr-FR" spc="4" dirty="0" err="1"/>
              <a:t>playbook</a:t>
            </a:r>
            <a:r>
              <a:rPr lang="fr-FR" spc="4" dirty="0"/>
              <a:t> »</a:t>
            </a:r>
            <a:endParaRPr spc="4" dirty="0"/>
          </a:p>
        </p:txBody>
      </p:sp>
      <p:sp>
        <p:nvSpPr>
          <p:cNvPr id="16" name="ZoneTexte 15">
            <a:extLst>
              <a:ext uri="{FF2B5EF4-FFF2-40B4-BE49-F238E27FC236}">
                <a16:creationId xmlns:a16="http://schemas.microsoft.com/office/drawing/2014/main" id="{D785CD40-C4DF-4BC8-B310-D25F8B0C8AD9}"/>
              </a:ext>
            </a:extLst>
          </p:cNvPr>
          <p:cNvSpPr txBox="1"/>
          <p:nvPr/>
        </p:nvSpPr>
        <p:spPr>
          <a:xfrm>
            <a:off x="535551" y="2912074"/>
            <a:ext cx="992708" cy="497187"/>
          </a:xfrm>
          <a:prstGeom prst="rect">
            <a:avLst/>
          </a:prstGeom>
          <a:noFill/>
        </p:spPr>
        <p:txBody>
          <a:bodyPr wrap="none" rtlCol="0">
            <a:spAutoFit/>
          </a:bodyPr>
          <a:lstStyle/>
          <a:p>
            <a:pPr algn="ctr"/>
            <a:r>
              <a:rPr lang="fr-FR" sz="2631" dirty="0"/>
              <a:t>Play 1</a:t>
            </a:r>
          </a:p>
        </p:txBody>
      </p:sp>
      <p:sp>
        <p:nvSpPr>
          <p:cNvPr id="17" name="ZoneTexte 16">
            <a:extLst>
              <a:ext uri="{FF2B5EF4-FFF2-40B4-BE49-F238E27FC236}">
                <a16:creationId xmlns:a16="http://schemas.microsoft.com/office/drawing/2014/main" id="{707B5E00-659B-4C69-9F44-39A652A67821}"/>
              </a:ext>
            </a:extLst>
          </p:cNvPr>
          <p:cNvSpPr txBox="1"/>
          <p:nvPr/>
        </p:nvSpPr>
        <p:spPr>
          <a:xfrm>
            <a:off x="512477" y="4738020"/>
            <a:ext cx="1390509" cy="902042"/>
          </a:xfrm>
          <a:prstGeom prst="rect">
            <a:avLst/>
          </a:prstGeom>
          <a:noFill/>
        </p:spPr>
        <p:txBody>
          <a:bodyPr wrap="none" rtlCol="0">
            <a:spAutoFit/>
          </a:bodyPr>
          <a:lstStyle/>
          <a:p>
            <a:pPr algn="ctr"/>
            <a:r>
              <a:rPr lang="fr-FR" sz="2631" dirty="0"/>
              <a:t>Un autre</a:t>
            </a:r>
          </a:p>
          <a:p>
            <a:pPr algn="ctr"/>
            <a:r>
              <a:rPr lang="fr-FR" sz="2631" dirty="0" err="1"/>
              <a:t>play</a:t>
            </a:r>
            <a:endParaRPr lang="fr-FR" sz="2631" dirty="0"/>
          </a:p>
        </p:txBody>
      </p:sp>
      <p:sp>
        <p:nvSpPr>
          <p:cNvPr id="2" name="Espace réservé de la date 1">
            <a:extLst>
              <a:ext uri="{FF2B5EF4-FFF2-40B4-BE49-F238E27FC236}">
                <a16:creationId xmlns:a16="http://schemas.microsoft.com/office/drawing/2014/main" id="{E666598A-E589-428A-BC4B-05EF99D37D72}"/>
              </a:ext>
            </a:extLst>
          </p:cNvPr>
          <p:cNvSpPr>
            <a:spLocks noGrp="1"/>
          </p:cNvSpPr>
          <p:nvPr>
            <p:ph type="dt" sz="half" idx="6"/>
          </p:nvPr>
        </p:nvSpPr>
        <p:spPr/>
        <p:txBody>
          <a:bodyPr/>
          <a:lstStyle/>
          <a:p>
            <a:fld id="{B7B9B4F9-91B5-479F-9EA8-F803E9FA50F5}"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BB19CE56-207A-48B7-9751-924FED297B8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101</a:t>
            </a:fld>
            <a:endParaRPr lang="fr-FR" spc="-1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p:cNvGraphicFramePr>
            <a:graphicFrameLocks noGrp="1"/>
          </p:cNvGraphicFramePr>
          <p:nvPr>
            <p:extLst>
              <p:ext uri="{D42A27DB-BD31-4B8C-83A1-F6EECF244321}">
                <p14:modId xmlns:p14="http://schemas.microsoft.com/office/powerpoint/2010/main" val="2471865241"/>
              </p:ext>
            </p:extLst>
          </p:nvPr>
        </p:nvGraphicFramePr>
        <p:xfrm>
          <a:off x="774734" y="3063536"/>
          <a:ext cx="8997494" cy="3446448"/>
        </p:xfrm>
        <a:graphic>
          <a:graphicData uri="http://schemas.openxmlformats.org/drawingml/2006/table">
            <a:tbl>
              <a:tblPr firstRow="1" bandRow="1">
                <a:tableStyleId>{2D5ABB26-0587-4C30-8999-92F81FD0307C}</a:tableStyleId>
              </a:tblPr>
              <a:tblGrid>
                <a:gridCol w="2217767">
                  <a:extLst>
                    <a:ext uri="{9D8B030D-6E8A-4147-A177-3AD203B41FA5}">
                      <a16:colId xmlns:a16="http://schemas.microsoft.com/office/drawing/2014/main" val="20000"/>
                    </a:ext>
                  </a:extLst>
                </a:gridCol>
                <a:gridCol w="6779727">
                  <a:extLst>
                    <a:ext uri="{9D8B030D-6E8A-4147-A177-3AD203B41FA5}">
                      <a16:colId xmlns:a16="http://schemas.microsoft.com/office/drawing/2014/main" val="20001"/>
                    </a:ext>
                  </a:extLst>
                </a:gridCol>
              </a:tblGrid>
              <a:tr h="676099">
                <a:tc>
                  <a:txBody>
                    <a:bodyPr/>
                    <a:lstStyle/>
                    <a:p>
                      <a:pPr marL="266700">
                        <a:lnSpc>
                          <a:spcPct val="100000"/>
                        </a:lnSpc>
                        <a:spcBef>
                          <a:spcPts val="580"/>
                        </a:spcBef>
                      </a:pPr>
                      <a:r>
                        <a:rPr sz="2100" b="1" spc="-5" dirty="0">
                          <a:latin typeface="Courier New"/>
                          <a:cs typeface="Courier New"/>
                        </a:rPr>
                        <a:t>hosts</a:t>
                      </a:r>
                      <a:endParaRPr sz="2100" dirty="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249554">
                        <a:lnSpc>
                          <a:spcPct val="100000"/>
                        </a:lnSpc>
                        <a:spcBef>
                          <a:spcPts val="615"/>
                        </a:spcBef>
                      </a:pPr>
                      <a:r>
                        <a:rPr lang="fr-FR" sz="1200" dirty="0">
                          <a:latin typeface="Arial Unicode MS"/>
                          <a:cs typeface="Arial Unicode MS"/>
                        </a:rPr>
                        <a:t>La </a:t>
                      </a:r>
                      <a:r>
                        <a:rPr lang="fr-FR" sz="1200" dirty="0" err="1">
                          <a:latin typeface="Arial Unicode MS"/>
                          <a:cs typeface="Arial Unicode MS"/>
                        </a:rPr>
                        <a:t>declaration</a:t>
                      </a:r>
                      <a:r>
                        <a:rPr lang="fr-FR" sz="1200" dirty="0">
                          <a:latin typeface="Arial Unicode MS"/>
                          <a:cs typeface="Arial Unicode MS"/>
                        </a:rPr>
                        <a:t> de la liste des hôtes/ groups concernés par le </a:t>
                      </a:r>
                      <a:r>
                        <a:rPr lang="fr-FR" sz="1200" dirty="0" err="1">
                          <a:latin typeface="Arial Unicode MS"/>
                          <a:cs typeface="Arial Unicode MS"/>
                        </a:rPr>
                        <a:t>play</a:t>
                      </a:r>
                      <a:endParaRPr lang="fr-FR" sz="1200" dirty="0">
                        <a:latin typeface="Arial Unicode MS"/>
                        <a:cs typeface="Arial Unicode MS"/>
                      </a:endParaRPr>
                    </a:p>
                  </a:txBody>
                  <a:tcPr marL="0" marR="0" marT="68505"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0"/>
                  </a:ext>
                </a:extLst>
              </a:tr>
              <a:tr h="676099">
                <a:tc>
                  <a:txBody>
                    <a:bodyPr/>
                    <a:lstStyle/>
                    <a:p>
                      <a:pPr marL="266700">
                        <a:lnSpc>
                          <a:spcPct val="100000"/>
                        </a:lnSpc>
                        <a:spcBef>
                          <a:spcPts val="575"/>
                        </a:spcBef>
                      </a:pPr>
                      <a:r>
                        <a:rPr sz="2100" b="1" spc="-5" dirty="0">
                          <a:latin typeface="Courier New"/>
                          <a:cs typeface="Courier New"/>
                        </a:rPr>
                        <a:t>connection</a:t>
                      </a:r>
                      <a:endParaRPr sz="2100">
                        <a:latin typeface="Courier New"/>
                        <a:cs typeface="Courier New"/>
                      </a:endParaRPr>
                    </a:p>
                  </a:txBody>
                  <a:tcPr marL="0" marR="0" marT="64049"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249554">
                        <a:lnSpc>
                          <a:spcPct val="100000"/>
                        </a:lnSpc>
                        <a:spcBef>
                          <a:spcPts val="615"/>
                        </a:spcBef>
                      </a:pPr>
                      <a:r>
                        <a:rPr lang="fr-FR" sz="1200" spc="-15" dirty="0">
                          <a:latin typeface="Arial Unicode MS"/>
                          <a:cs typeface="Arial Unicode MS"/>
                        </a:rPr>
                        <a:t>Permet de changer le plugin de connexion utilisé pour les </a:t>
                      </a:r>
                      <a:r>
                        <a:rPr lang="fr-FR" sz="1200" spc="-15" dirty="0" err="1">
                          <a:latin typeface="Arial Unicode MS"/>
                          <a:cs typeface="Arial Unicode MS"/>
                        </a:rPr>
                        <a:t>tasks</a:t>
                      </a:r>
                      <a:r>
                        <a:rPr lang="fr-FR" sz="1200" spc="-15" dirty="0">
                          <a:latin typeface="Arial Unicode MS"/>
                          <a:cs typeface="Arial Unicode MS"/>
                        </a:rPr>
                        <a:t> à exécuter</a:t>
                      </a:r>
                    </a:p>
                  </a:txBody>
                  <a:tcPr marL="0" marR="0" marT="68505"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1"/>
                  </a:ext>
                </a:extLst>
              </a:tr>
              <a:tr h="676099">
                <a:tc>
                  <a:txBody>
                    <a:bodyPr/>
                    <a:lstStyle/>
                    <a:p>
                      <a:pPr marL="266700">
                        <a:lnSpc>
                          <a:spcPct val="100000"/>
                        </a:lnSpc>
                        <a:spcBef>
                          <a:spcPts val="575"/>
                        </a:spcBef>
                      </a:pPr>
                      <a:r>
                        <a:rPr sz="2100" b="1" spc="-5" dirty="0">
                          <a:latin typeface="Courier New"/>
                          <a:cs typeface="Courier New"/>
                        </a:rPr>
                        <a:t>port</a:t>
                      </a:r>
                      <a:endParaRPr sz="2100">
                        <a:latin typeface="Courier New"/>
                        <a:cs typeface="Courier New"/>
                      </a:endParaRPr>
                    </a:p>
                  </a:txBody>
                  <a:tcPr marL="0" marR="0" marT="64049"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249554">
                        <a:lnSpc>
                          <a:spcPct val="100000"/>
                        </a:lnSpc>
                        <a:spcBef>
                          <a:spcPts val="615"/>
                        </a:spcBef>
                      </a:pPr>
                      <a:r>
                        <a:rPr lang="fr-FR" sz="1200" spc="-10" dirty="0">
                          <a:latin typeface="Arial Unicode MS"/>
                          <a:cs typeface="Arial Unicode MS"/>
                        </a:rPr>
                        <a:t>Permet de surcharger le port par défaut de la connexion</a:t>
                      </a:r>
                    </a:p>
                  </a:txBody>
                  <a:tcPr marL="0" marR="0" marT="68505"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2"/>
                  </a:ext>
                </a:extLst>
              </a:tr>
              <a:tr h="611896">
                <a:tc>
                  <a:txBody>
                    <a:bodyPr/>
                    <a:lstStyle/>
                    <a:p>
                      <a:pPr marL="266700">
                        <a:lnSpc>
                          <a:spcPct val="100000"/>
                        </a:lnSpc>
                        <a:spcBef>
                          <a:spcPts val="580"/>
                        </a:spcBef>
                      </a:pPr>
                      <a:r>
                        <a:rPr sz="2100" b="1" spc="-5" dirty="0">
                          <a:latin typeface="Courier New"/>
                          <a:cs typeface="Courier New"/>
                        </a:rPr>
                        <a:t>remote_user</a:t>
                      </a:r>
                      <a:endParaRPr sz="2100" dirty="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249554">
                        <a:lnSpc>
                          <a:spcPct val="100000"/>
                        </a:lnSpc>
                        <a:spcBef>
                          <a:spcPts val="620"/>
                        </a:spcBef>
                      </a:pPr>
                      <a:r>
                        <a:rPr lang="fr-FR" sz="1200" spc="-15" dirty="0">
                          <a:latin typeface="Arial Unicode MS"/>
                          <a:cs typeface="Arial Unicode MS"/>
                        </a:rPr>
                        <a:t>Utilisateur distant : surcharge l’utilisateur indiqué dans l’inventaire</a:t>
                      </a: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3"/>
                  </a:ext>
                </a:extLst>
              </a:tr>
              <a:tr h="723364">
                <a:tc>
                  <a:txBody>
                    <a:bodyPr/>
                    <a:lstStyle/>
                    <a:p>
                      <a:pPr marL="266700">
                        <a:lnSpc>
                          <a:spcPct val="100000"/>
                        </a:lnSpc>
                        <a:spcBef>
                          <a:spcPts val="580"/>
                        </a:spcBef>
                      </a:pPr>
                      <a:r>
                        <a:rPr sz="2100" b="1" spc="-5" dirty="0">
                          <a:latin typeface="Courier New"/>
                          <a:cs typeface="Courier New"/>
                        </a:rPr>
                        <a:t>become</a:t>
                      </a:r>
                      <a:endParaRPr sz="2100" dirty="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291465" marR="1471930" indent="-41910">
                        <a:lnSpc>
                          <a:spcPts val="1650"/>
                        </a:lnSpc>
                        <a:spcBef>
                          <a:spcPts val="700"/>
                        </a:spcBef>
                      </a:pPr>
                      <a:r>
                        <a:rPr lang="fr-FR" sz="1200" dirty="0">
                          <a:latin typeface="Arial Unicode MS"/>
                          <a:cs typeface="Arial Unicode MS"/>
                        </a:rPr>
                        <a:t>Booléenne </a:t>
                      </a:r>
                      <a:r>
                        <a:rPr lang="fr-FR" sz="1200" dirty="0" err="1">
                          <a:latin typeface="Arial Unicode MS"/>
                          <a:cs typeface="Arial Unicode MS"/>
                        </a:rPr>
                        <a:t>controlant</a:t>
                      </a:r>
                      <a:r>
                        <a:rPr lang="fr-FR" sz="1200" dirty="0">
                          <a:latin typeface="Arial Unicode MS"/>
                          <a:cs typeface="Arial Unicode MS"/>
                        </a:rPr>
                        <a:t> le gain de privilège sur la machine distante lors de l’exécution du </a:t>
                      </a:r>
                      <a:r>
                        <a:rPr lang="fr-FR" sz="1200" dirty="0" err="1">
                          <a:latin typeface="Arial Unicode MS"/>
                          <a:cs typeface="Arial Unicode MS"/>
                        </a:rPr>
                        <a:t>task</a:t>
                      </a:r>
                      <a:r>
                        <a:rPr lang="fr-FR" sz="1200" dirty="0">
                          <a:latin typeface="Arial Unicode MS"/>
                          <a:cs typeface="Arial Unicode MS"/>
                        </a:rPr>
                        <a:t>.</a:t>
                      </a:r>
                    </a:p>
                    <a:p>
                      <a:pPr marL="291465" marR="1471930" indent="-41910">
                        <a:lnSpc>
                          <a:spcPts val="1650"/>
                        </a:lnSpc>
                        <a:spcBef>
                          <a:spcPts val="700"/>
                        </a:spcBef>
                      </a:pPr>
                      <a:r>
                        <a:rPr sz="1200" spc="5" dirty="0">
                          <a:latin typeface="Arial Unicode MS"/>
                          <a:cs typeface="Arial Unicode MS"/>
                        </a:rPr>
                        <a:t>(</a:t>
                      </a:r>
                      <a:r>
                        <a:rPr lang="fr-FR" sz="1200" spc="5" dirty="0">
                          <a:latin typeface="Arial Unicode MS"/>
                          <a:cs typeface="Arial Unicode MS"/>
                        </a:rPr>
                        <a:t>avec</a:t>
                      </a:r>
                      <a:r>
                        <a:rPr sz="1200" spc="5" dirty="0">
                          <a:latin typeface="Arial Unicode MS"/>
                          <a:cs typeface="Arial Unicode MS"/>
                        </a:rPr>
                        <a:t> </a:t>
                      </a:r>
                      <a:r>
                        <a:rPr sz="1200" b="1" spc="-5" dirty="0" err="1">
                          <a:latin typeface="Courier New"/>
                          <a:cs typeface="Courier New"/>
                        </a:rPr>
                        <a:t>become_user</a:t>
                      </a:r>
                      <a:r>
                        <a:rPr sz="1200" b="1" spc="-5" dirty="0">
                          <a:latin typeface="Courier New"/>
                          <a:cs typeface="Courier New"/>
                        </a:rPr>
                        <a:t>,</a:t>
                      </a:r>
                      <a:r>
                        <a:rPr sz="1200" b="1" spc="-90" dirty="0">
                          <a:latin typeface="Courier New"/>
                          <a:cs typeface="Courier New"/>
                        </a:rPr>
                        <a:t> </a:t>
                      </a:r>
                      <a:r>
                        <a:rPr sz="1200" b="1" dirty="0">
                          <a:latin typeface="Courier New"/>
                          <a:cs typeface="Courier New"/>
                        </a:rPr>
                        <a:t>become_method</a:t>
                      </a:r>
                      <a:r>
                        <a:rPr sz="1200" dirty="0">
                          <a:latin typeface="Arial Unicode MS"/>
                          <a:cs typeface="Arial Unicode MS"/>
                        </a:rPr>
                        <a:t>)</a:t>
                      </a:r>
                    </a:p>
                  </a:txBody>
                  <a:tcPr marL="0" marR="0" marT="77973"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4"/>
                  </a:ext>
                </a:extLst>
              </a:tr>
            </a:tbl>
          </a:graphicData>
        </a:graphic>
      </p:graphicFrame>
      <p:sp>
        <p:nvSpPr>
          <p:cNvPr id="7" name="object 7"/>
          <p:cNvSpPr txBox="1">
            <a:spLocks noGrp="1"/>
          </p:cNvSpPr>
          <p:nvPr>
            <p:ph type="title"/>
          </p:nvPr>
        </p:nvSpPr>
        <p:spPr>
          <a:xfrm>
            <a:off x="722257" y="996192"/>
            <a:ext cx="7792815" cy="664379"/>
          </a:xfrm>
          <a:prstGeom prst="rect">
            <a:avLst/>
          </a:prstGeom>
        </p:spPr>
        <p:txBody>
          <a:bodyPr vert="horz" wrap="square" lIns="0" tIns="139794" rIns="0" bIns="0" rtlCol="0" anchor="ctr">
            <a:spAutoFit/>
          </a:bodyPr>
          <a:lstStyle/>
          <a:p>
            <a:pPr marL="11139">
              <a:spcBef>
                <a:spcPts val="1101"/>
              </a:spcBef>
            </a:pPr>
            <a:r>
              <a:rPr lang="fr-FR" spc="4" dirty="0"/>
              <a:t>Eléments communs d’un </a:t>
            </a:r>
            <a:r>
              <a:rPr lang="fr-FR" spc="4" dirty="0" err="1"/>
              <a:t>play</a:t>
            </a:r>
            <a:endParaRPr lang="fr-FR" sz="1842" dirty="0"/>
          </a:p>
        </p:txBody>
      </p:sp>
      <p:sp>
        <p:nvSpPr>
          <p:cNvPr id="8" name="Rectangle 7">
            <a:extLst>
              <a:ext uri="{FF2B5EF4-FFF2-40B4-BE49-F238E27FC236}">
                <a16:creationId xmlns:a16="http://schemas.microsoft.com/office/drawing/2014/main" id="{D4648971-F902-4683-A455-B1D936A37844}"/>
              </a:ext>
            </a:extLst>
          </p:cNvPr>
          <p:cNvSpPr/>
          <p:nvPr/>
        </p:nvSpPr>
        <p:spPr>
          <a:xfrm>
            <a:off x="694768" y="1922285"/>
            <a:ext cx="9102450" cy="848181"/>
          </a:xfrm>
          <a:prstGeom prst="rect">
            <a:avLst/>
          </a:prstGeom>
        </p:spPr>
        <p:txBody>
          <a:bodyPr wrap="square">
            <a:spAutoFit/>
          </a:bodyPr>
          <a:lstStyle/>
          <a:p>
            <a:pPr algn="just"/>
            <a:r>
              <a:rPr lang="en-US" sz="2456" dirty="0" err="1"/>
              <a:t>Ceci</a:t>
            </a:r>
            <a:r>
              <a:rPr lang="en-US" sz="2456" dirty="0"/>
              <a:t> </a:t>
            </a:r>
            <a:r>
              <a:rPr lang="en-US" sz="2456" dirty="0" err="1"/>
              <a:t>n’est</a:t>
            </a:r>
            <a:r>
              <a:rPr lang="en-US" sz="2456" dirty="0"/>
              <a:t> pas </a:t>
            </a:r>
            <a:r>
              <a:rPr lang="en-US" sz="2456" dirty="0" err="1"/>
              <a:t>une</a:t>
            </a:r>
            <a:r>
              <a:rPr lang="en-US" sz="2456" dirty="0"/>
              <a:t> </a:t>
            </a:r>
            <a:r>
              <a:rPr lang="en-US" sz="2456" dirty="0" err="1"/>
              <a:t>liste</a:t>
            </a:r>
            <a:r>
              <a:rPr lang="en-US" sz="2456" dirty="0"/>
              <a:t> exhaustive </a:t>
            </a:r>
            <a:r>
              <a:rPr lang="en-US" sz="2456" dirty="0" err="1"/>
              <a:t>mais</a:t>
            </a:r>
            <a:r>
              <a:rPr lang="en-US" sz="2456" dirty="0"/>
              <a:t> </a:t>
            </a:r>
            <a:r>
              <a:rPr lang="en-US" sz="2456" dirty="0" err="1"/>
              <a:t>contient</a:t>
            </a:r>
            <a:r>
              <a:rPr lang="en-US" sz="2456" dirty="0"/>
              <a:t> les </a:t>
            </a:r>
            <a:r>
              <a:rPr lang="en-US" sz="2456" dirty="0" err="1"/>
              <a:t>éléments</a:t>
            </a:r>
            <a:r>
              <a:rPr lang="en-US" sz="2456" dirty="0"/>
              <a:t> </a:t>
            </a:r>
            <a:r>
              <a:rPr lang="en-US" sz="2456" dirty="0" err="1"/>
              <a:t>couramment</a:t>
            </a:r>
            <a:r>
              <a:rPr lang="en-US" sz="2456" dirty="0"/>
              <a:t> </a:t>
            </a:r>
            <a:r>
              <a:rPr lang="en-US" sz="2456" dirty="0" err="1"/>
              <a:t>utilisés</a:t>
            </a:r>
            <a:r>
              <a:rPr lang="en-US" sz="2456" dirty="0"/>
              <a:t> dans un play</a:t>
            </a:r>
            <a:endParaRPr lang="fr-FR" sz="2456" dirty="0"/>
          </a:p>
        </p:txBody>
      </p:sp>
      <p:sp>
        <p:nvSpPr>
          <p:cNvPr id="2" name="Espace réservé de la date 1">
            <a:extLst>
              <a:ext uri="{FF2B5EF4-FFF2-40B4-BE49-F238E27FC236}">
                <a16:creationId xmlns:a16="http://schemas.microsoft.com/office/drawing/2014/main" id="{227C87D3-DF31-43BA-AC97-DBD07A65FDCA}"/>
              </a:ext>
            </a:extLst>
          </p:cNvPr>
          <p:cNvSpPr>
            <a:spLocks noGrp="1"/>
          </p:cNvSpPr>
          <p:nvPr>
            <p:ph type="dt" sz="half" idx="6"/>
          </p:nvPr>
        </p:nvSpPr>
        <p:spPr/>
        <p:txBody>
          <a:bodyPr/>
          <a:lstStyle/>
          <a:p>
            <a:fld id="{08BF33CB-D0A0-4EA6-B6A1-61B95B67E4D0}"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DE39702B-A986-4070-BE0B-977EAA3DF75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102</a:t>
            </a:fld>
            <a:endParaRPr lang="fr-FR" spc="-1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183557" y="2200626"/>
            <a:ext cx="3497236" cy="335183"/>
          </a:xfrm>
          <a:prstGeom prst="rect">
            <a:avLst/>
          </a:prstGeom>
        </p:spPr>
        <p:txBody>
          <a:bodyPr vert="horz" wrap="square" lIns="0" tIns="11139" rIns="0" bIns="0" rtlCol="0">
            <a:spAutoFit/>
          </a:bodyPr>
          <a:lstStyle/>
          <a:p>
            <a:pPr marL="11139">
              <a:spcBef>
                <a:spcPts val="88"/>
              </a:spcBef>
            </a:pPr>
            <a:r>
              <a:rPr lang="fr-FR" sz="2105" spc="44" dirty="0">
                <a:solidFill>
                  <a:srgbClr val="CC0000"/>
                </a:solidFill>
                <a:latin typeface="Arial"/>
                <a:cs typeface="Arial"/>
              </a:rPr>
              <a:t>Traitement de l’information</a:t>
            </a:r>
            <a:endParaRPr sz="2105" dirty="0">
              <a:latin typeface="Arial"/>
              <a:cs typeface="Arial"/>
            </a:endParaRPr>
          </a:p>
        </p:txBody>
      </p:sp>
      <p:graphicFrame>
        <p:nvGraphicFramePr>
          <p:cNvPr id="7" name="object 7"/>
          <p:cNvGraphicFramePr>
            <a:graphicFrameLocks noGrp="1"/>
          </p:cNvGraphicFramePr>
          <p:nvPr/>
        </p:nvGraphicFramePr>
        <p:xfrm>
          <a:off x="1111154" y="2659246"/>
          <a:ext cx="8996379" cy="3571391"/>
        </p:xfrm>
        <a:graphic>
          <a:graphicData uri="http://schemas.openxmlformats.org/drawingml/2006/table">
            <a:tbl>
              <a:tblPr firstRow="1" bandRow="1">
                <a:tableStyleId>{2D5ABB26-0587-4C30-8999-92F81FD0307C}</a:tableStyleId>
              </a:tblPr>
              <a:tblGrid>
                <a:gridCol w="2607630">
                  <a:extLst>
                    <a:ext uri="{9D8B030D-6E8A-4147-A177-3AD203B41FA5}">
                      <a16:colId xmlns:a16="http://schemas.microsoft.com/office/drawing/2014/main" val="20000"/>
                    </a:ext>
                  </a:extLst>
                </a:gridCol>
                <a:gridCol w="6388749">
                  <a:extLst>
                    <a:ext uri="{9D8B030D-6E8A-4147-A177-3AD203B41FA5}">
                      <a16:colId xmlns:a16="http://schemas.microsoft.com/office/drawing/2014/main" val="20001"/>
                    </a:ext>
                  </a:extLst>
                </a:gridCol>
              </a:tblGrid>
              <a:tr h="676099">
                <a:tc>
                  <a:txBody>
                    <a:bodyPr/>
                    <a:lstStyle/>
                    <a:p>
                      <a:pPr marL="266700">
                        <a:lnSpc>
                          <a:spcPct val="100000"/>
                        </a:lnSpc>
                        <a:spcBef>
                          <a:spcPts val="575"/>
                        </a:spcBef>
                      </a:pPr>
                      <a:r>
                        <a:rPr sz="2100" b="1" spc="-5" dirty="0">
                          <a:latin typeface="Courier New"/>
                          <a:cs typeface="Courier New"/>
                        </a:rPr>
                        <a:t>name</a:t>
                      </a:r>
                      <a:endParaRPr sz="2100">
                        <a:latin typeface="Courier New"/>
                        <a:cs typeface="Courier New"/>
                      </a:endParaRPr>
                    </a:p>
                  </a:txBody>
                  <a:tcPr marL="0" marR="0" marT="64049"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328930">
                        <a:lnSpc>
                          <a:spcPct val="100000"/>
                        </a:lnSpc>
                        <a:spcBef>
                          <a:spcPts val="615"/>
                        </a:spcBef>
                      </a:pPr>
                      <a:r>
                        <a:rPr lang="fr-FR" sz="1200" spc="5" dirty="0">
                          <a:latin typeface="Arial Unicode MS"/>
                          <a:cs typeface="Arial Unicode MS"/>
                        </a:rPr>
                        <a:t>Identifiant: peut être utilisé pour la documentation, tâches ou handlers</a:t>
                      </a:r>
                    </a:p>
                  </a:txBody>
                  <a:tcPr marL="0" marR="0" marT="68505"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0"/>
                  </a:ext>
                </a:extLst>
              </a:tr>
              <a:tr h="895545">
                <a:tc>
                  <a:txBody>
                    <a:bodyPr/>
                    <a:lstStyle/>
                    <a:p>
                      <a:pPr marL="266700">
                        <a:lnSpc>
                          <a:spcPct val="100000"/>
                        </a:lnSpc>
                        <a:spcBef>
                          <a:spcPts val="580"/>
                        </a:spcBef>
                      </a:pPr>
                      <a:r>
                        <a:rPr sz="2100" b="1" spc="-5" dirty="0">
                          <a:latin typeface="Courier New"/>
                          <a:cs typeface="Courier New"/>
                        </a:rPr>
                        <a:t>gather_facts</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328930" marR="267970">
                        <a:lnSpc>
                          <a:spcPts val="1650"/>
                        </a:lnSpc>
                        <a:spcBef>
                          <a:spcPts val="700"/>
                        </a:spcBef>
                      </a:pPr>
                      <a:r>
                        <a:rPr lang="fr-FR" sz="1200" dirty="0">
                          <a:latin typeface="Arial Unicode MS"/>
                          <a:cs typeface="Arial Unicode MS"/>
                        </a:rPr>
                        <a:t>Booléenne permettant de bypasser la collecte des faits afin d’accélérer. Ce contenu peut être retrouvé avec le module setup</a:t>
                      </a:r>
                    </a:p>
                  </a:txBody>
                  <a:tcPr marL="0" marR="0" marT="77973"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1"/>
                  </a:ext>
                </a:extLst>
              </a:tr>
              <a:tr h="676099">
                <a:tc>
                  <a:txBody>
                    <a:bodyPr/>
                    <a:lstStyle/>
                    <a:p>
                      <a:pPr marL="266700">
                        <a:lnSpc>
                          <a:spcPct val="100000"/>
                        </a:lnSpc>
                        <a:spcBef>
                          <a:spcPts val="580"/>
                        </a:spcBef>
                      </a:pPr>
                      <a:r>
                        <a:rPr sz="2100" b="1" spc="-5" dirty="0">
                          <a:latin typeface="Courier New"/>
                          <a:cs typeface="Courier New"/>
                        </a:rPr>
                        <a:t>no_log</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328930">
                        <a:lnSpc>
                          <a:spcPct val="100000"/>
                        </a:lnSpc>
                        <a:spcBef>
                          <a:spcPts val="620"/>
                        </a:spcBef>
                      </a:pPr>
                      <a:r>
                        <a:rPr lang="fr-FR" sz="1200" dirty="0">
                          <a:latin typeface="Arial Unicode MS"/>
                          <a:cs typeface="Arial Unicode MS"/>
                        </a:rPr>
                        <a:t>booléenne </a:t>
                      </a:r>
                      <a:r>
                        <a:rPr lang="fr-FR" sz="1200" dirty="0" err="1">
                          <a:latin typeface="Arial Unicode MS"/>
                          <a:cs typeface="Arial Unicode MS"/>
                        </a:rPr>
                        <a:t>controlant</a:t>
                      </a:r>
                      <a:r>
                        <a:rPr lang="fr-FR" sz="1200" dirty="0">
                          <a:latin typeface="Arial Unicode MS"/>
                          <a:cs typeface="Arial Unicode MS"/>
                        </a:rPr>
                        <a:t> la journalisation de l’information.</a:t>
                      </a: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2"/>
                  </a:ext>
                </a:extLst>
              </a:tr>
              <a:tr h="611896">
                <a:tc>
                  <a:txBody>
                    <a:bodyPr/>
                    <a:lstStyle/>
                    <a:p>
                      <a:pPr marL="266700">
                        <a:lnSpc>
                          <a:spcPct val="100000"/>
                        </a:lnSpc>
                        <a:spcBef>
                          <a:spcPts val="580"/>
                        </a:spcBef>
                      </a:pPr>
                      <a:r>
                        <a:rPr sz="2100" b="1" spc="-5" dirty="0">
                          <a:latin typeface="Courier New"/>
                          <a:cs typeface="Courier New"/>
                        </a:rPr>
                        <a:t>ignore_errors</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328930" marR="97155">
                        <a:lnSpc>
                          <a:spcPts val="1650"/>
                        </a:lnSpc>
                        <a:spcBef>
                          <a:spcPts val="700"/>
                        </a:spcBef>
                      </a:pPr>
                      <a:r>
                        <a:rPr lang="fr-FR" sz="1200" spc="-10" dirty="0">
                          <a:latin typeface="Arial Unicode MS"/>
                          <a:cs typeface="Arial Unicode MS"/>
                        </a:rPr>
                        <a:t>Booléenne; si vrai, ignore les erreurs sauf celles bien fatales pour l’exécution du </a:t>
                      </a:r>
                      <a:r>
                        <a:rPr lang="fr-FR" sz="1200" spc="-10" dirty="0" err="1">
                          <a:latin typeface="Arial Unicode MS"/>
                          <a:cs typeface="Arial Unicode MS"/>
                        </a:rPr>
                        <a:t>playbook</a:t>
                      </a:r>
                      <a:r>
                        <a:rPr lang="fr-FR" sz="1200" spc="-10" dirty="0">
                          <a:latin typeface="Arial Unicode MS"/>
                          <a:cs typeface="Arial Unicode MS"/>
                        </a:rPr>
                        <a:t>.</a:t>
                      </a:r>
                    </a:p>
                  </a:txBody>
                  <a:tcPr marL="0" marR="0" marT="77973"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3"/>
                  </a:ext>
                </a:extLst>
              </a:tr>
              <a:tr h="711752">
                <a:tc>
                  <a:txBody>
                    <a:bodyPr/>
                    <a:lstStyle/>
                    <a:p>
                      <a:pPr marL="266700">
                        <a:lnSpc>
                          <a:spcPct val="100000"/>
                        </a:lnSpc>
                        <a:spcBef>
                          <a:spcPts val="575"/>
                        </a:spcBef>
                      </a:pPr>
                      <a:r>
                        <a:rPr sz="2100" b="1" spc="-5" dirty="0">
                          <a:latin typeface="Courier New"/>
                          <a:cs typeface="Courier New"/>
                        </a:rPr>
                        <a:t>check_mode</a:t>
                      </a:r>
                      <a:endParaRPr sz="2100">
                        <a:latin typeface="Courier New"/>
                        <a:cs typeface="Courier New"/>
                      </a:endParaRPr>
                    </a:p>
                  </a:txBody>
                  <a:tcPr marL="0" marR="0" marT="64049"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328930" marR="122555">
                        <a:lnSpc>
                          <a:spcPts val="1650"/>
                        </a:lnSpc>
                        <a:spcBef>
                          <a:spcPts val="695"/>
                        </a:spcBef>
                      </a:pPr>
                      <a:r>
                        <a:rPr lang="fr-FR" sz="1200" spc="-10" dirty="0">
                          <a:latin typeface="Arial Unicode MS"/>
                          <a:cs typeface="Arial Unicode MS"/>
                        </a:rPr>
                        <a:t>Connu sous le nom « dry run », évalue l’exécution sans exécuter réellement.</a:t>
                      </a:r>
                    </a:p>
                  </a:txBody>
                  <a:tcPr marL="0" marR="0" marT="77416"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4"/>
                  </a:ext>
                </a:extLst>
              </a:tr>
            </a:tbl>
          </a:graphicData>
        </a:graphic>
      </p:graphicFrame>
      <p:sp>
        <p:nvSpPr>
          <p:cNvPr id="8" name="object 8"/>
          <p:cNvSpPr txBox="1">
            <a:spLocks noGrp="1"/>
          </p:cNvSpPr>
          <p:nvPr>
            <p:ph type="title"/>
          </p:nvPr>
        </p:nvSpPr>
        <p:spPr>
          <a:xfrm>
            <a:off x="774700" y="1136484"/>
            <a:ext cx="7254552"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spc="13" dirty="0"/>
          </a:p>
        </p:txBody>
      </p:sp>
      <p:sp>
        <p:nvSpPr>
          <p:cNvPr id="2" name="Espace réservé de la date 1">
            <a:extLst>
              <a:ext uri="{FF2B5EF4-FFF2-40B4-BE49-F238E27FC236}">
                <a16:creationId xmlns:a16="http://schemas.microsoft.com/office/drawing/2014/main" id="{69040276-DA47-48B9-B464-622F78E768F5}"/>
              </a:ext>
            </a:extLst>
          </p:cNvPr>
          <p:cNvSpPr>
            <a:spLocks noGrp="1"/>
          </p:cNvSpPr>
          <p:nvPr>
            <p:ph type="dt" sz="half" idx="6"/>
          </p:nvPr>
        </p:nvSpPr>
        <p:spPr/>
        <p:txBody>
          <a:bodyPr/>
          <a:lstStyle/>
          <a:p>
            <a:fld id="{1DCC3F15-F17B-4E24-9CCE-9B53207061B9}"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968296FA-30BA-4F57-ABE2-0A0B3080E96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103</a:t>
            </a:fld>
            <a:endParaRPr lang="fr-FR" spc="-1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183558" y="2199430"/>
            <a:ext cx="3249339" cy="335183"/>
          </a:xfrm>
          <a:prstGeom prst="rect">
            <a:avLst/>
          </a:prstGeom>
        </p:spPr>
        <p:txBody>
          <a:bodyPr vert="horz" wrap="square" lIns="0" tIns="11139" rIns="0" bIns="0" rtlCol="0">
            <a:spAutoFit/>
          </a:bodyPr>
          <a:lstStyle/>
          <a:p>
            <a:pPr marL="11139">
              <a:spcBef>
                <a:spcPts val="88"/>
              </a:spcBef>
            </a:pPr>
            <a:r>
              <a:rPr lang="fr-FR" sz="2105" spc="39" dirty="0">
                <a:solidFill>
                  <a:srgbClr val="CC0000"/>
                </a:solidFill>
                <a:latin typeface="Arial"/>
                <a:cs typeface="Arial"/>
              </a:rPr>
              <a:t>Traitement de l’inventaire</a:t>
            </a:r>
            <a:endParaRPr sz="2105" dirty="0">
              <a:latin typeface="Arial"/>
              <a:cs typeface="Arial"/>
            </a:endParaRPr>
          </a:p>
        </p:txBody>
      </p:sp>
      <p:sp>
        <p:nvSpPr>
          <p:cNvPr id="7" name="object 7"/>
          <p:cNvSpPr/>
          <p:nvPr/>
        </p:nvSpPr>
        <p:spPr>
          <a:xfrm>
            <a:off x="1119508" y="2605556"/>
            <a:ext cx="0" cy="728488"/>
          </a:xfrm>
          <a:custGeom>
            <a:avLst/>
            <a:gdLst/>
            <a:ahLst/>
            <a:cxnLst/>
            <a:rect l="l" t="t" r="r" b="b"/>
            <a:pathLst>
              <a:path h="830580">
                <a:moveTo>
                  <a:pt x="0" y="0"/>
                </a:moveTo>
                <a:lnTo>
                  <a:pt x="0" y="830549"/>
                </a:lnTo>
              </a:path>
            </a:pathLst>
          </a:custGeom>
          <a:ln w="19049">
            <a:solidFill>
              <a:srgbClr val="9E9E9E"/>
            </a:solidFill>
          </a:ln>
        </p:spPr>
        <p:txBody>
          <a:bodyPr wrap="square" lIns="0" tIns="0" rIns="0" bIns="0" rtlCol="0"/>
          <a:lstStyle/>
          <a:p>
            <a:endParaRPr sz="1579"/>
          </a:p>
        </p:txBody>
      </p:sp>
      <p:sp>
        <p:nvSpPr>
          <p:cNvPr id="8" name="object 8"/>
          <p:cNvSpPr/>
          <p:nvPr/>
        </p:nvSpPr>
        <p:spPr>
          <a:xfrm>
            <a:off x="10116366" y="2605556"/>
            <a:ext cx="0" cy="728488"/>
          </a:xfrm>
          <a:custGeom>
            <a:avLst/>
            <a:gdLst/>
            <a:ahLst/>
            <a:cxnLst/>
            <a:rect l="l" t="t" r="r" b="b"/>
            <a:pathLst>
              <a:path h="830580">
                <a:moveTo>
                  <a:pt x="0" y="0"/>
                </a:moveTo>
                <a:lnTo>
                  <a:pt x="0" y="830549"/>
                </a:lnTo>
              </a:path>
            </a:pathLst>
          </a:custGeom>
          <a:ln w="19049">
            <a:solidFill>
              <a:srgbClr val="9E9E9E"/>
            </a:solidFill>
          </a:ln>
        </p:spPr>
        <p:txBody>
          <a:bodyPr wrap="square" lIns="0" tIns="0" rIns="0" bIns="0" rtlCol="0"/>
          <a:lstStyle/>
          <a:p>
            <a:endParaRPr sz="1579"/>
          </a:p>
        </p:txBody>
      </p:sp>
      <p:sp>
        <p:nvSpPr>
          <p:cNvPr id="9" name="object 9"/>
          <p:cNvSpPr/>
          <p:nvPr/>
        </p:nvSpPr>
        <p:spPr>
          <a:xfrm>
            <a:off x="1111154" y="2613910"/>
            <a:ext cx="9013645" cy="0"/>
          </a:xfrm>
          <a:custGeom>
            <a:avLst/>
            <a:gdLst/>
            <a:ahLst/>
            <a:cxnLst/>
            <a:rect l="l" t="t" r="r" b="b"/>
            <a:pathLst>
              <a:path w="10276840">
                <a:moveTo>
                  <a:pt x="0" y="0"/>
                </a:moveTo>
                <a:lnTo>
                  <a:pt x="10276749" y="0"/>
                </a:lnTo>
              </a:path>
            </a:pathLst>
          </a:custGeom>
          <a:ln w="19049">
            <a:solidFill>
              <a:srgbClr val="9E9E9E"/>
            </a:solidFill>
          </a:ln>
        </p:spPr>
        <p:txBody>
          <a:bodyPr wrap="square" lIns="0" tIns="0" rIns="0" bIns="0" rtlCol="0"/>
          <a:lstStyle/>
          <a:p>
            <a:endParaRPr sz="1579"/>
          </a:p>
        </p:txBody>
      </p:sp>
      <p:sp>
        <p:nvSpPr>
          <p:cNvPr id="10" name="object 10"/>
          <p:cNvSpPr/>
          <p:nvPr/>
        </p:nvSpPr>
        <p:spPr>
          <a:xfrm>
            <a:off x="1111154" y="3325664"/>
            <a:ext cx="9013645" cy="0"/>
          </a:xfrm>
          <a:custGeom>
            <a:avLst/>
            <a:gdLst/>
            <a:ahLst/>
            <a:cxnLst/>
            <a:rect l="l" t="t" r="r" b="b"/>
            <a:pathLst>
              <a:path w="10276840">
                <a:moveTo>
                  <a:pt x="0" y="0"/>
                </a:moveTo>
                <a:lnTo>
                  <a:pt x="10276749" y="0"/>
                </a:lnTo>
              </a:path>
            </a:pathLst>
          </a:custGeom>
          <a:ln w="19049">
            <a:solidFill>
              <a:srgbClr val="9E9E9E"/>
            </a:solidFill>
          </a:ln>
        </p:spPr>
        <p:txBody>
          <a:bodyPr wrap="square" lIns="0" tIns="0" rIns="0" bIns="0" rtlCol="0"/>
          <a:lstStyle/>
          <a:p>
            <a:endParaRPr sz="1579"/>
          </a:p>
        </p:txBody>
      </p:sp>
      <p:sp>
        <p:nvSpPr>
          <p:cNvPr id="11" name="object 11"/>
          <p:cNvSpPr txBox="1"/>
          <p:nvPr/>
        </p:nvSpPr>
        <p:spPr>
          <a:xfrm>
            <a:off x="1353426" y="2667266"/>
            <a:ext cx="813144" cy="335183"/>
          </a:xfrm>
          <a:prstGeom prst="rect">
            <a:avLst/>
          </a:prstGeom>
        </p:spPr>
        <p:txBody>
          <a:bodyPr vert="horz" wrap="square" lIns="0" tIns="11139" rIns="0" bIns="0" rtlCol="0">
            <a:spAutoFit/>
          </a:bodyPr>
          <a:lstStyle/>
          <a:p>
            <a:pPr>
              <a:spcBef>
                <a:spcPts val="88"/>
              </a:spcBef>
            </a:pPr>
            <a:r>
              <a:rPr sz="2105" b="1" spc="-4" dirty="0">
                <a:latin typeface="Courier New"/>
                <a:cs typeface="Courier New"/>
              </a:rPr>
              <a:t>order</a:t>
            </a:r>
            <a:endParaRPr sz="2105">
              <a:latin typeface="Courier New"/>
              <a:cs typeface="Courier New"/>
            </a:endParaRPr>
          </a:p>
        </p:txBody>
      </p:sp>
      <p:sp>
        <p:nvSpPr>
          <p:cNvPr id="12" name="object 12"/>
          <p:cNvSpPr txBox="1"/>
          <p:nvPr/>
        </p:nvSpPr>
        <p:spPr>
          <a:xfrm>
            <a:off x="4030692" y="2838806"/>
            <a:ext cx="5797271" cy="199782"/>
          </a:xfrm>
          <a:prstGeom prst="rect">
            <a:avLst/>
          </a:prstGeom>
        </p:spPr>
        <p:txBody>
          <a:bodyPr vert="horz" wrap="square" lIns="0" tIns="20050" rIns="0" bIns="0" rtlCol="0">
            <a:spAutoFit/>
          </a:bodyPr>
          <a:lstStyle/>
          <a:p>
            <a:pPr marR="4456">
              <a:lnSpc>
                <a:spcPts val="1447"/>
              </a:lnSpc>
              <a:spcBef>
                <a:spcPts val="158"/>
              </a:spcBef>
            </a:pPr>
            <a:r>
              <a:rPr lang="fr-FR" sz="1228" spc="9" dirty="0">
                <a:latin typeface="Arial Unicode MS"/>
                <a:cs typeface="Arial Unicode MS"/>
              </a:rPr>
              <a:t>Contrôle l’ordre des hôtes pour l’exécution du </a:t>
            </a:r>
            <a:r>
              <a:rPr lang="fr-FR" sz="1228" spc="9" dirty="0" err="1">
                <a:latin typeface="Arial Unicode MS"/>
                <a:cs typeface="Arial Unicode MS"/>
              </a:rPr>
              <a:t>playbook</a:t>
            </a:r>
            <a:r>
              <a:rPr lang="fr-FR" sz="1228" spc="9" dirty="0">
                <a:latin typeface="Arial Unicode MS"/>
                <a:cs typeface="Arial Unicode MS"/>
              </a:rPr>
              <a:t>. </a:t>
            </a:r>
            <a:endParaRPr sz="1228" dirty="0">
              <a:latin typeface="Arial Unicode MS"/>
              <a:cs typeface="Arial Unicode MS"/>
            </a:endParaRPr>
          </a:p>
        </p:txBody>
      </p:sp>
      <p:sp>
        <p:nvSpPr>
          <p:cNvPr id="13" name="object 13"/>
          <p:cNvSpPr txBox="1"/>
          <p:nvPr/>
        </p:nvSpPr>
        <p:spPr>
          <a:xfrm>
            <a:off x="1183558" y="3519712"/>
            <a:ext cx="3045196" cy="335183"/>
          </a:xfrm>
          <a:prstGeom prst="rect">
            <a:avLst/>
          </a:prstGeom>
        </p:spPr>
        <p:txBody>
          <a:bodyPr vert="horz" wrap="square" lIns="0" tIns="11139" rIns="0" bIns="0" rtlCol="0">
            <a:spAutoFit/>
          </a:bodyPr>
          <a:lstStyle/>
          <a:p>
            <a:pPr marL="11139">
              <a:spcBef>
                <a:spcPts val="88"/>
              </a:spcBef>
            </a:pPr>
            <a:r>
              <a:rPr lang="fr-FR" sz="2105" spc="-13" dirty="0">
                <a:solidFill>
                  <a:srgbClr val="CC0000"/>
                </a:solidFill>
                <a:latin typeface="Arial"/>
                <a:cs typeface="Arial"/>
              </a:rPr>
              <a:t>Traitement des </a:t>
            </a:r>
            <a:r>
              <a:rPr lang="fr-FR" sz="2105" spc="-13" dirty="0" err="1">
                <a:solidFill>
                  <a:srgbClr val="CC0000"/>
                </a:solidFill>
                <a:latin typeface="Arial"/>
                <a:cs typeface="Arial"/>
              </a:rPr>
              <a:t>varaibles</a:t>
            </a:r>
            <a:endParaRPr sz="2105" dirty="0">
              <a:latin typeface="Arial"/>
              <a:cs typeface="Arial"/>
            </a:endParaRPr>
          </a:p>
        </p:txBody>
      </p:sp>
      <p:graphicFrame>
        <p:nvGraphicFramePr>
          <p:cNvPr id="14" name="object 14"/>
          <p:cNvGraphicFramePr>
            <a:graphicFrameLocks noGrp="1"/>
          </p:cNvGraphicFramePr>
          <p:nvPr/>
        </p:nvGraphicFramePr>
        <p:xfrm>
          <a:off x="1111155" y="3925839"/>
          <a:ext cx="8996380" cy="2028297"/>
        </p:xfrm>
        <a:graphic>
          <a:graphicData uri="http://schemas.openxmlformats.org/drawingml/2006/table">
            <a:tbl>
              <a:tblPr firstRow="1" bandRow="1">
                <a:tableStyleId>{2D5ABB26-0587-4C30-8999-92F81FD0307C}</a:tableStyleId>
              </a:tblPr>
              <a:tblGrid>
                <a:gridCol w="2447229">
                  <a:extLst>
                    <a:ext uri="{9D8B030D-6E8A-4147-A177-3AD203B41FA5}">
                      <a16:colId xmlns:a16="http://schemas.microsoft.com/office/drawing/2014/main" val="20000"/>
                    </a:ext>
                  </a:extLst>
                </a:gridCol>
                <a:gridCol w="6549151">
                  <a:extLst>
                    <a:ext uri="{9D8B030D-6E8A-4147-A177-3AD203B41FA5}">
                      <a16:colId xmlns:a16="http://schemas.microsoft.com/office/drawing/2014/main" val="20001"/>
                    </a:ext>
                  </a:extLst>
                </a:gridCol>
              </a:tblGrid>
              <a:tr h="676099">
                <a:tc>
                  <a:txBody>
                    <a:bodyPr/>
                    <a:lstStyle/>
                    <a:p>
                      <a:pPr marL="266700">
                        <a:lnSpc>
                          <a:spcPct val="100000"/>
                        </a:lnSpc>
                        <a:spcBef>
                          <a:spcPts val="580"/>
                        </a:spcBef>
                      </a:pPr>
                      <a:r>
                        <a:rPr sz="2100" b="1" spc="-5" dirty="0">
                          <a:latin typeface="Courier New"/>
                          <a:cs typeface="Courier New"/>
                        </a:rPr>
                        <a:t>vars</a:t>
                      </a:r>
                      <a:endParaRPr sz="2100" dirty="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511809">
                        <a:lnSpc>
                          <a:spcPct val="100000"/>
                        </a:lnSpc>
                        <a:spcBef>
                          <a:spcPts val="620"/>
                        </a:spcBef>
                      </a:pPr>
                      <a:r>
                        <a:rPr lang="fr-FR" sz="1200" spc="20" dirty="0">
                          <a:latin typeface="Arial Unicode MS"/>
                          <a:cs typeface="Arial Unicode MS"/>
                        </a:rPr>
                        <a:t>Dictionnaire des variables</a:t>
                      </a:r>
                      <a:endParaRPr sz="1200" dirty="0">
                        <a:latin typeface="Arial Unicode MS"/>
                        <a:cs typeface="Arial Unicode MS"/>
                      </a:endParaRP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0"/>
                  </a:ext>
                </a:extLst>
              </a:tr>
              <a:tr h="676099">
                <a:tc>
                  <a:txBody>
                    <a:bodyPr/>
                    <a:lstStyle/>
                    <a:p>
                      <a:pPr marL="266700">
                        <a:lnSpc>
                          <a:spcPct val="100000"/>
                        </a:lnSpc>
                        <a:spcBef>
                          <a:spcPts val="580"/>
                        </a:spcBef>
                      </a:pPr>
                      <a:r>
                        <a:rPr sz="2100" b="1" spc="-5" dirty="0">
                          <a:latin typeface="Courier New"/>
                          <a:cs typeface="Courier New"/>
                        </a:rPr>
                        <a:t>vars_files</a:t>
                      </a:r>
                      <a:endParaRPr sz="2100" dirty="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511809">
                        <a:lnSpc>
                          <a:spcPct val="100000"/>
                        </a:lnSpc>
                        <a:spcBef>
                          <a:spcPts val="620"/>
                        </a:spcBef>
                      </a:pPr>
                      <a:r>
                        <a:rPr lang="fr-FR" sz="1200" spc="30" dirty="0">
                          <a:latin typeface="Arial Unicode MS"/>
                          <a:cs typeface="Arial Unicode MS"/>
                        </a:rPr>
                        <a:t>Liste de fichiers contenant des variables à inclure.</a:t>
                      </a:r>
                      <a:endParaRPr sz="1200" dirty="0">
                        <a:latin typeface="Arial Unicode MS"/>
                        <a:cs typeface="Arial Unicode MS"/>
                      </a:endParaRP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1"/>
                  </a:ext>
                </a:extLst>
              </a:tr>
              <a:tr h="676099">
                <a:tc>
                  <a:txBody>
                    <a:bodyPr/>
                    <a:lstStyle/>
                    <a:p>
                      <a:pPr marL="266700">
                        <a:lnSpc>
                          <a:spcPct val="100000"/>
                        </a:lnSpc>
                        <a:spcBef>
                          <a:spcPts val="575"/>
                        </a:spcBef>
                      </a:pPr>
                      <a:r>
                        <a:rPr sz="2100" b="1" spc="-5" dirty="0">
                          <a:latin typeface="Courier New"/>
                          <a:cs typeface="Courier New"/>
                        </a:rPr>
                        <a:t>vars_prompt</a:t>
                      </a:r>
                      <a:endParaRPr sz="2100" dirty="0">
                        <a:latin typeface="Courier New"/>
                        <a:cs typeface="Courier New"/>
                      </a:endParaRPr>
                    </a:p>
                  </a:txBody>
                  <a:tcPr marL="0" marR="0" marT="64049"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511809">
                        <a:lnSpc>
                          <a:spcPct val="100000"/>
                        </a:lnSpc>
                        <a:spcBef>
                          <a:spcPts val="615"/>
                        </a:spcBef>
                      </a:pPr>
                      <a:r>
                        <a:rPr lang="fr-FR" sz="1200" spc="15" dirty="0">
                          <a:latin typeface="Arial Unicode MS"/>
                          <a:cs typeface="Arial Unicode MS"/>
                        </a:rPr>
                        <a:t>Liste de variables à saisir au clavier.</a:t>
                      </a:r>
                      <a:endParaRPr sz="1200" dirty="0">
                        <a:latin typeface="Arial Unicode MS"/>
                        <a:cs typeface="Arial Unicode MS"/>
                      </a:endParaRPr>
                    </a:p>
                  </a:txBody>
                  <a:tcPr marL="0" marR="0" marT="68505"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2"/>
                  </a:ext>
                </a:extLst>
              </a:tr>
            </a:tbl>
          </a:graphicData>
        </a:graphic>
      </p:graphicFrame>
      <p:sp>
        <p:nvSpPr>
          <p:cNvPr id="15" name="object 15"/>
          <p:cNvSpPr txBox="1">
            <a:spLocks noGrp="1"/>
          </p:cNvSpPr>
          <p:nvPr>
            <p:ph type="title"/>
          </p:nvPr>
        </p:nvSpPr>
        <p:spPr>
          <a:xfrm>
            <a:off x="850900" y="1126021"/>
            <a:ext cx="7560771"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spc="13" dirty="0"/>
          </a:p>
        </p:txBody>
      </p:sp>
      <p:sp>
        <p:nvSpPr>
          <p:cNvPr id="2" name="Espace réservé de la date 1">
            <a:extLst>
              <a:ext uri="{FF2B5EF4-FFF2-40B4-BE49-F238E27FC236}">
                <a16:creationId xmlns:a16="http://schemas.microsoft.com/office/drawing/2014/main" id="{D46B5381-E18C-43A9-BEFC-B7548D54A777}"/>
              </a:ext>
            </a:extLst>
          </p:cNvPr>
          <p:cNvSpPr>
            <a:spLocks noGrp="1"/>
          </p:cNvSpPr>
          <p:nvPr>
            <p:ph type="dt" sz="half" idx="6"/>
          </p:nvPr>
        </p:nvSpPr>
        <p:spPr/>
        <p:txBody>
          <a:bodyPr/>
          <a:lstStyle/>
          <a:p>
            <a:fld id="{B5143B50-63FD-4AA8-8CDC-E1201BE913B4}"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078B6358-52DC-48F4-9DAB-7AC35E1C153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104</a:t>
            </a:fld>
            <a:endParaRPr lang="fr-FR" spc="-1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183557" y="2200626"/>
            <a:ext cx="2636903" cy="335183"/>
          </a:xfrm>
          <a:prstGeom prst="rect">
            <a:avLst/>
          </a:prstGeom>
        </p:spPr>
        <p:txBody>
          <a:bodyPr vert="horz" wrap="square" lIns="0" tIns="11139" rIns="0" bIns="0" rtlCol="0">
            <a:spAutoFit/>
          </a:bodyPr>
          <a:lstStyle/>
          <a:p>
            <a:pPr marL="11139">
              <a:spcBef>
                <a:spcPts val="88"/>
              </a:spcBef>
            </a:pPr>
            <a:r>
              <a:rPr lang="fr-FR" sz="2105" spc="-66" dirty="0">
                <a:solidFill>
                  <a:srgbClr val="CC0000"/>
                </a:solidFill>
                <a:latin typeface="Arial"/>
                <a:cs typeface="Arial"/>
              </a:rPr>
              <a:t>Traitement des </a:t>
            </a:r>
            <a:r>
              <a:rPr lang="fr-FR" sz="2105" spc="-66" dirty="0" err="1">
                <a:solidFill>
                  <a:srgbClr val="CC0000"/>
                </a:solidFill>
                <a:latin typeface="Arial"/>
                <a:cs typeface="Arial"/>
              </a:rPr>
              <a:t>tasks</a:t>
            </a:r>
            <a:r>
              <a:rPr lang="fr-FR" sz="2105" spc="-66" dirty="0">
                <a:solidFill>
                  <a:srgbClr val="CC0000"/>
                </a:solidFill>
                <a:latin typeface="Arial"/>
                <a:cs typeface="Arial"/>
              </a:rPr>
              <a:t>:</a:t>
            </a:r>
            <a:endParaRPr sz="2105" dirty="0">
              <a:latin typeface="Arial"/>
              <a:cs typeface="Arial"/>
            </a:endParaRPr>
          </a:p>
        </p:txBody>
      </p:sp>
      <p:graphicFrame>
        <p:nvGraphicFramePr>
          <p:cNvPr id="7" name="object 7"/>
          <p:cNvGraphicFramePr>
            <a:graphicFrameLocks noGrp="1"/>
          </p:cNvGraphicFramePr>
          <p:nvPr/>
        </p:nvGraphicFramePr>
        <p:xfrm>
          <a:off x="1111155" y="2659246"/>
          <a:ext cx="8996380" cy="3351945"/>
        </p:xfrm>
        <a:graphic>
          <a:graphicData uri="http://schemas.openxmlformats.org/drawingml/2006/table">
            <a:tbl>
              <a:tblPr firstRow="1" bandRow="1">
                <a:tableStyleId>{2D5ABB26-0587-4C30-8999-92F81FD0307C}</a:tableStyleId>
              </a:tblPr>
              <a:tblGrid>
                <a:gridCol w="2367029">
                  <a:extLst>
                    <a:ext uri="{9D8B030D-6E8A-4147-A177-3AD203B41FA5}">
                      <a16:colId xmlns:a16="http://schemas.microsoft.com/office/drawing/2014/main" val="20000"/>
                    </a:ext>
                  </a:extLst>
                </a:gridCol>
                <a:gridCol w="6629351">
                  <a:extLst>
                    <a:ext uri="{9D8B030D-6E8A-4147-A177-3AD203B41FA5}">
                      <a16:colId xmlns:a16="http://schemas.microsoft.com/office/drawing/2014/main" val="20001"/>
                    </a:ext>
                  </a:extLst>
                </a:gridCol>
              </a:tblGrid>
              <a:tr h="676099">
                <a:tc>
                  <a:txBody>
                    <a:bodyPr/>
                    <a:lstStyle/>
                    <a:p>
                      <a:pPr marL="266700">
                        <a:lnSpc>
                          <a:spcPct val="100000"/>
                        </a:lnSpc>
                        <a:spcBef>
                          <a:spcPts val="575"/>
                        </a:spcBef>
                      </a:pPr>
                      <a:r>
                        <a:rPr sz="2100" b="1" spc="-5" dirty="0">
                          <a:latin typeface="Courier New"/>
                          <a:cs typeface="Courier New"/>
                        </a:rPr>
                        <a:t>pre_tasks</a:t>
                      </a:r>
                      <a:endParaRPr sz="2100">
                        <a:latin typeface="Courier New"/>
                        <a:cs typeface="Courier New"/>
                      </a:endParaRPr>
                    </a:p>
                  </a:txBody>
                  <a:tcPr marL="0" marR="0" marT="64049"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603250">
                        <a:lnSpc>
                          <a:spcPct val="100000"/>
                        </a:lnSpc>
                        <a:spcBef>
                          <a:spcPts val="615"/>
                        </a:spcBef>
                      </a:pPr>
                      <a:r>
                        <a:rPr lang="fr-FR" sz="1200" spc="-10" dirty="0">
                          <a:latin typeface="Arial Unicode MS"/>
                          <a:cs typeface="Arial Unicode MS"/>
                        </a:rPr>
                        <a:t>Une liste de tâches à exécuter avec les tâches.</a:t>
                      </a:r>
                      <a:endParaRPr sz="1200" dirty="0">
                        <a:latin typeface="Arial Unicode MS"/>
                        <a:cs typeface="Arial Unicode MS"/>
                      </a:endParaRPr>
                    </a:p>
                  </a:txBody>
                  <a:tcPr marL="0" marR="0" marT="68505"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0"/>
                  </a:ext>
                </a:extLst>
              </a:tr>
              <a:tr h="676099">
                <a:tc>
                  <a:txBody>
                    <a:bodyPr/>
                    <a:lstStyle/>
                    <a:p>
                      <a:pPr marL="266700">
                        <a:lnSpc>
                          <a:spcPct val="100000"/>
                        </a:lnSpc>
                        <a:spcBef>
                          <a:spcPts val="580"/>
                        </a:spcBef>
                      </a:pPr>
                      <a:r>
                        <a:rPr sz="2100" b="1" spc="-5" dirty="0">
                          <a:latin typeface="Courier New"/>
                          <a:cs typeface="Courier New"/>
                        </a:rPr>
                        <a:t>roles</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603250">
                        <a:lnSpc>
                          <a:spcPct val="100000"/>
                        </a:lnSpc>
                        <a:spcBef>
                          <a:spcPts val="620"/>
                        </a:spcBef>
                      </a:pPr>
                      <a:r>
                        <a:rPr lang="fr-FR" sz="1200" spc="30" dirty="0">
                          <a:latin typeface="Arial Unicode MS"/>
                          <a:cs typeface="Arial Unicode MS"/>
                        </a:rPr>
                        <a:t>Liste de rôles à importer dans le </a:t>
                      </a:r>
                      <a:r>
                        <a:rPr lang="fr-FR" sz="1200" spc="30" dirty="0" err="1">
                          <a:latin typeface="Arial Unicode MS"/>
                          <a:cs typeface="Arial Unicode MS"/>
                        </a:rPr>
                        <a:t>play</a:t>
                      </a:r>
                      <a:r>
                        <a:rPr lang="fr-FR" sz="1200" spc="30" dirty="0">
                          <a:latin typeface="Arial Unicode MS"/>
                          <a:cs typeface="Arial Unicode MS"/>
                        </a:rPr>
                        <a:t>.</a:t>
                      </a:r>
                      <a:endParaRPr sz="1200" dirty="0">
                        <a:latin typeface="Arial Unicode MS"/>
                        <a:cs typeface="Arial Unicode MS"/>
                      </a:endParaRP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1"/>
                  </a:ext>
                </a:extLst>
              </a:tr>
              <a:tr h="676099">
                <a:tc>
                  <a:txBody>
                    <a:bodyPr/>
                    <a:lstStyle/>
                    <a:p>
                      <a:pPr marL="266700">
                        <a:lnSpc>
                          <a:spcPct val="100000"/>
                        </a:lnSpc>
                        <a:spcBef>
                          <a:spcPts val="580"/>
                        </a:spcBef>
                      </a:pPr>
                      <a:r>
                        <a:rPr sz="2100" b="1" spc="-5" dirty="0">
                          <a:latin typeface="Courier New"/>
                          <a:cs typeface="Courier New"/>
                        </a:rPr>
                        <a:t>tasks</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603250">
                        <a:lnSpc>
                          <a:spcPct val="100000"/>
                        </a:lnSpc>
                        <a:spcBef>
                          <a:spcPts val="620"/>
                        </a:spcBef>
                      </a:pPr>
                      <a:r>
                        <a:rPr lang="fr-FR" sz="1200" spc="-10" dirty="0">
                          <a:latin typeface="Arial Unicode MS"/>
                          <a:cs typeface="Arial Unicode MS"/>
                        </a:rPr>
                        <a:t>Tâches principales à exécuter dans le </a:t>
                      </a:r>
                      <a:r>
                        <a:rPr lang="fr-FR" sz="1200" spc="-10" dirty="0" err="1">
                          <a:latin typeface="Arial Unicode MS"/>
                          <a:cs typeface="Arial Unicode MS"/>
                        </a:rPr>
                        <a:t>pla</a:t>
                      </a:r>
                      <a:r>
                        <a:rPr lang="fr-FR" sz="1200" spc="-10" dirty="0">
                          <a:latin typeface="Arial Unicode MS"/>
                          <a:cs typeface="Arial Unicode MS"/>
                        </a:rPr>
                        <a:t>; elles s’exécutent </a:t>
                      </a:r>
                      <a:r>
                        <a:rPr lang="fr-FR" sz="1200" spc="-10" dirty="0" err="1">
                          <a:latin typeface="Arial Unicode MS"/>
                          <a:cs typeface="Arial Unicode MS"/>
                        </a:rPr>
                        <a:t>apres</a:t>
                      </a:r>
                      <a:r>
                        <a:rPr lang="fr-FR" sz="1200" spc="-10" dirty="0">
                          <a:latin typeface="Arial Unicode MS"/>
                          <a:cs typeface="Arial Unicode MS"/>
                        </a:rPr>
                        <a:t> </a:t>
                      </a:r>
                      <a:r>
                        <a:rPr lang="fr-FR" sz="1200" b="1" spc="-10" dirty="0" err="1">
                          <a:latin typeface="Arial Unicode MS"/>
                          <a:cs typeface="Arial Unicode MS"/>
                        </a:rPr>
                        <a:t>roles</a:t>
                      </a:r>
                      <a:r>
                        <a:rPr lang="fr-FR" sz="1200" spc="-10" dirty="0">
                          <a:latin typeface="Arial Unicode MS"/>
                          <a:cs typeface="Arial Unicode MS"/>
                        </a:rPr>
                        <a:t> et avant </a:t>
                      </a:r>
                      <a:r>
                        <a:rPr lang="fr-FR" sz="1200" b="1" spc="-10" dirty="0" err="1">
                          <a:latin typeface="Arial Unicode MS"/>
                          <a:cs typeface="Arial Unicode MS"/>
                        </a:rPr>
                        <a:t>post_tasks</a:t>
                      </a:r>
                      <a:endParaRPr lang="fr-FR" sz="1200" b="1" spc="-10" dirty="0">
                        <a:latin typeface="Arial Unicode MS"/>
                        <a:cs typeface="Arial Unicode MS"/>
                      </a:endParaRP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2"/>
                  </a:ext>
                </a:extLst>
              </a:tr>
              <a:tr h="611896">
                <a:tc>
                  <a:txBody>
                    <a:bodyPr/>
                    <a:lstStyle/>
                    <a:p>
                      <a:pPr marL="266700">
                        <a:lnSpc>
                          <a:spcPct val="100000"/>
                        </a:lnSpc>
                        <a:spcBef>
                          <a:spcPts val="580"/>
                        </a:spcBef>
                      </a:pPr>
                      <a:r>
                        <a:rPr sz="2100" b="1" spc="-5" dirty="0">
                          <a:latin typeface="Courier New"/>
                          <a:cs typeface="Courier New"/>
                        </a:rPr>
                        <a:t>post_tasks</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603250">
                        <a:lnSpc>
                          <a:spcPct val="100000"/>
                        </a:lnSpc>
                        <a:spcBef>
                          <a:spcPts val="620"/>
                        </a:spcBef>
                      </a:pPr>
                      <a:r>
                        <a:rPr lang="fr-FR" sz="1200" spc="-10" dirty="0">
                          <a:latin typeface="Arial Unicode MS"/>
                          <a:cs typeface="Arial Unicode MS"/>
                        </a:rPr>
                        <a:t>Une liste de tâches qui s’exécutent </a:t>
                      </a:r>
                      <a:r>
                        <a:rPr lang="fr-FR" sz="1200" spc="-10" dirty="0" err="1">
                          <a:latin typeface="Arial Unicode MS"/>
                          <a:cs typeface="Arial Unicode MS"/>
                        </a:rPr>
                        <a:t>apres</a:t>
                      </a:r>
                      <a:r>
                        <a:rPr lang="fr-FR" sz="1200" spc="-10" dirty="0">
                          <a:latin typeface="Arial Unicode MS"/>
                          <a:cs typeface="Arial Unicode MS"/>
                        </a:rPr>
                        <a:t> la section des tâches.</a:t>
                      </a:r>
                    </a:p>
                  </a:txBody>
                  <a:tcPr marL="0" marR="0" marT="69062"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3"/>
                  </a:ext>
                </a:extLst>
              </a:tr>
              <a:tr h="711752">
                <a:tc>
                  <a:txBody>
                    <a:bodyPr/>
                    <a:lstStyle/>
                    <a:p>
                      <a:pPr marL="266700">
                        <a:lnSpc>
                          <a:spcPct val="100000"/>
                        </a:lnSpc>
                        <a:spcBef>
                          <a:spcPts val="580"/>
                        </a:spcBef>
                      </a:pPr>
                      <a:r>
                        <a:rPr sz="2100" b="1" spc="-5" dirty="0">
                          <a:latin typeface="Courier New"/>
                          <a:cs typeface="Courier New"/>
                        </a:rPr>
                        <a:t>handlers</a:t>
                      </a:r>
                      <a:endParaRPr sz="2100">
                        <a:latin typeface="Courier New"/>
                        <a:cs typeface="Courier New"/>
                      </a:endParaRPr>
                    </a:p>
                  </a:txBody>
                  <a:tcPr marL="0" marR="0" marT="64606" marB="0">
                    <a:lnL w="19050">
                      <a:solidFill>
                        <a:srgbClr val="9E9E9E"/>
                      </a:solidFill>
                      <a:prstDash val="solid"/>
                    </a:lnL>
                    <a:lnT w="19050">
                      <a:solidFill>
                        <a:srgbClr val="9E9E9E"/>
                      </a:solidFill>
                      <a:prstDash val="solid"/>
                    </a:lnT>
                    <a:lnB w="19050">
                      <a:solidFill>
                        <a:srgbClr val="9E9E9E"/>
                      </a:solidFill>
                      <a:prstDash val="solid"/>
                    </a:lnB>
                  </a:tcPr>
                </a:tc>
                <a:tc>
                  <a:txBody>
                    <a:bodyPr/>
                    <a:lstStyle/>
                    <a:p>
                      <a:pPr marL="603250" marR="170180">
                        <a:lnSpc>
                          <a:spcPts val="1650"/>
                        </a:lnSpc>
                        <a:spcBef>
                          <a:spcPts val="695"/>
                        </a:spcBef>
                      </a:pPr>
                      <a:r>
                        <a:rPr lang="fr-FR" sz="1200" dirty="0">
                          <a:latin typeface="Arial Unicode MS"/>
                          <a:cs typeface="Arial Unicode MS"/>
                        </a:rPr>
                        <a:t>Des tâches s’exécutant suite à une notification par d’autres tâches.</a:t>
                      </a:r>
                    </a:p>
                  </a:txBody>
                  <a:tcPr marL="0" marR="0" marT="77416" marB="0">
                    <a:lnR w="19050">
                      <a:solidFill>
                        <a:srgbClr val="9E9E9E"/>
                      </a:solidFill>
                      <a:prstDash val="solid"/>
                    </a:lnR>
                    <a:lnT w="19050">
                      <a:solidFill>
                        <a:srgbClr val="9E9E9E"/>
                      </a:solidFill>
                      <a:prstDash val="solid"/>
                    </a:lnT>
                    <a:lnB w="19050">
                      <a:solidFill>
                        <a:srgbClr val="9E9E9E"/>
                      </a:solidFill>
                      <a:prstDash val="solid"/>
                    </a:lnB>
                  </a:tcPr>
                </a:tc>
                <a:extLst>
                  <a:ext uri="{0D108BD9-81ED-4DB2-BD59-A6C34878D82A}">
                    <a16:rowId xmlns:a16="http://schemas.microsoft.com/office/drawing/2014/main" val="10004"/>
                  </a:ext>
                </a:extLst>
              </a:tr>
            </a:tbl>
          </a:graphicData>
        </a:graphic>
      </p:graphicFrame>
      <p:sp>
        <p:nvSpPr>
          <p:cNvPr id="8" name="object 8"/>
          <p:cNvSpPr txBox="1">
            <a:spLocks noGrp="1"/>
          </p:cNvSpPr>
          <p:nvPr>
            <p:ph type="title"/>
          </p:nvPr>
        </p:nvSpPr>
        <p:spPr>
          <a:xfrm>
            <a:off x="850900" y="1081485"/>
            <a:ext cx="7531605"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spc="13" dirty="0"/>
          </a:p>
        </p:txBody>
      </p:sp>
      <p:sp>
        <p:nvSpPr>
          <p:cNvPr id="2" name="Espace réservé de la date 1">
            <a:extLst>
              <a:ext uri="{FF2B5EF4-FFF2-40B4-BE49-F238E27FC236}">
                <a16:creationId xmlns:a16="http://schemas.microsoft.com/office/drawing/2014/main" id="{BC82D901-C806-4A7E-8EDF-E2A39D8BFBC2}"/>
              </a:ext>
            </a:extLst>
          </p:cNvPr>
          <p:cNvSpPr>
            <a:spLocks noGrp="1"/>
          </p:cNvSpPr>
          <p:nvPr>
            <p:ph type="dt" sz="half" idx="6"/>
          </p:nvPr>
        </p:nvSpPr>
        <p:spPr/>
        <p:txBody>
          <a:bodyPr/>
          <a:lstStyle/>
          <a:p>
            <a:fld id="{E18FE72C-126C-4D92-945B-4B4B83FD5B5D}"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196C9293-B1B8-4183-B598-7804F236439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105</a:t>
            </a:fld>
            <a:endParaRPr lang="fr-FR" spc="-1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60012" y="1021857"/>
            <a:ext cx="7546193"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dirty="0"/>
          </a:p>
        </p:txBody>
      </p:sp>
      <p:sp>
        <p:nvSpPr>
          <p:cNvPr id="5" name="object 5"/>
          <p:cNvSpPr txBox="1"/>
          <p:nvPr/>
        </p:nvSpPr>
        <p:spPr>
          <a:xfrm>
            <a:off x="1173627" y="2016979"/>
            <a:ext cx="6918964" cy="4250430"/>
          </a:xfrm>
          <a:prstGeom prst="rect">
            <a:avLst/>
          </a:prstGeom>
          <a:solidFill>
            <a:schemeClr val="bg1">
              <a:lumMod val="75000"/>
            </a:schemeClr>
          </a:solidFill>
        </p:spPr>
        <p:txBody>
          <a:bodyPr vert="horz" wrap="square" lIns="0" tIns="1114" rIns="0" bIns="0" rtlCol="0">
            <a:spAutoFit/>
          </a:bodyPr>
          <a:lstStyle/>
          <a:p>
            <a:pPr>
              <a:spcBef>
                <a:spcPts val="9"/>
              </a:spcBef>
            </a:pPr>
            <a:endParaRPr sz="1096" dirty="0">
              <a:latin typeface="Times New Roman"/>
              <a:cs typeface="Times New Roman"/>
            </a:endParaRPr>
          </a:p>
          <a:p>
            <a:pPr marL="424402" marR="4051873" indent="-191036">
              <a:lnSpc>
                <a:spcPts val="1447"/>
              </a:lnSpc>
            </a:pPr>
            <a:r>
              <a:rPr sz="1228" dirty="0">
                <a:latin typeface="Courier New"/>
                <a:cs typeface="Courier New"/>
              </a:rPr>
              <a:t>- </a:t>
            </a:r>
            <a:r>
              <a:rPr sz="1228" b="1" spc="-4" dirty="0">
                <a:solidFill>
                  <a:srgbClr val="007AB0"/>
                </a:solidFill>
                <a:latin typeface="Courier New"/>
                <a:cs typeface="Courier New"/>
              </a:rPr>
              <a:t>name</a:t>
            </a:r>
            <a:r>
              <a:rPr sz="1228" spc="-4" dirty="0">
                <a:latin typeface="Courier New"/>
                <a:cs typeface="Courier New"/>
              </a:rPr>
              <a:t>: </a:t>
            </a:r>
            <a:r>
              <a:rPr sz="1228" b="1" spc="-4" dirty="0">
                <a:solidFill>
                  <a:srgbClr val="820000"/>
                </a:solidFill>
                <a:latin typeface="Courier New"/>
                <a:cs typeface="Courier New"/>
              </a:rPr>
              <a:t>install </a:t>
            </a:r>
            <a:r>
              <a:rPr sz="1228" b="1" dirty="0">
                <a:solidFill>
                  <a:srgbClr val="820000"/>
                </a:solidFill>
                <a:latin typeface="Courier New"/>
                <a:cs typeface="Courier New"/>
              </a:rPr>
              <a:t>a </a:t>
            </a:r>
            <a:r>
              <a:rPr sz="1228" b="1" spc="-4" dirty="0">
                <a:solidFill>
                  <a:srgbClr val="820000"/>
                </a:solidFill>
                <a:latin typeface="Courier New"/>
                <a:cs typeface="Courier New"/>
              </a:rPr>
              <a:t>LAMP stack </a:t>
            </a:r>
            <a:r>
              <a:rPr sz="1228" b="1" spc="-4" dirty="0">
                <a:solidFill>
                  <a:srgbClr val="007AB0"/>
                </a:solidFill>
                <a:latin typeface="Courier New"/>
                <a:cs typeface="Courier New"/>
              </a:rPr>
              <a:t> hosts</a:t>
            </a:r>
            <a:r>
              <a:rPr sz="1228" spc="-4" dirty="0">
                <a:latin typeface="Courier New"/>
                <a:cs typeface="Courier New"/>
              </a:rPr>
              <a:t>: web,db,appserver01 </a:t>
            </a:r>
            <a:r>
              <a:rPr sz="1228" spc="-4" dirty="0">
                <a:solidFill>
                  <a:srgbClr val="007AB0"/>
                </a:solidFill>
                <a:latin typeface="Courier New"/>
                <a:cs typeface="Courier New"/>
              </a:rPr>
              <a:t> </a:t>
            </a:r>
            <a:r>
              <a:rPr sz="1228" b="1" spc="-4" dirty="0">
                <a:solidFill>
                  <a:srgbClr val="007AB0"/>
                </a:solidFill>
                <a:latin typeface="Courier New"/>
                <a:cs typeface="Courier New"/>
              </a:rPr>
              <a:t>become</a:t>
            </a:r>
            <a:r>
              <a:rPr sz="1228" spc="-4" dirty="0">
                <a:latin typeface="Courier New"/>
                <a:cs typeface="Courier New"/>
              </a:rPr>
              <a:t>:</a:t>
            </a:r>
            <a:r>
              <a:rPr sz="1228" spc="-13" dirty="0">
                <a:latin typeface="Courier New"/>
                <a:cs typeface="Courier New"/>
              </a:rPr>
              <a:t> </a:t>
            </a:r>
            <a:r>
              <a:rPr sz="1228" spc="-4" dirty="0">
                <a:latin typeface="Courier New"/>
                <a:cs typeface="Courier New"/>
              </a:rPr>
              <a:t>yes</a:t>
            </a:r>
            <a:endParaRPr sz="1228" dirty="0">
              <a:latin typeface="Courier New"/>
              <a:cs typeface="Courier New"/>
            </a:endParaRPr>
          </a:p>
          <a:p>
            <a:pPr marL="424402">
              <a:lnSpc>
                <a:spcPts val="1390"/>
              </a:lnSpc>
            </a:pPr>
            <a:r>
              <a:rPr sz="1228" b="1" spc="-4" dirty="0">
                <a:solidFill>
                  <a:srgbClr val="007AB0"/>
                </a:solidFill>
                <a:latin typeface="Courier New"/>
                <a:cs typeface="Courier New"/>
              </a:rPr>
              <a:t>vars</a:t>
            </a:r>
            <a:r>
              <a:rPr sz="1228" spc="-4" dirty="0">
                <a:latin typeface="Courier New"/>
                <a:cs typeface="Courier New"/>
              </a:rPr>
              <a:t>:</a:t>
            </a:r>
            <a:endParaRPr sz="1228" dirty="0">
              <a:latin typeface="Courier New"/>
              <a:cs typeface="Courier New"/>
            </a:endParaRPr>
          </a:p>
          <a:p>
            <a:pPr marL="614882">
              <a:lnSpc>
                <a:spcPts val="1447"/>
              </a:lnSpc>
            </a:pPr>
            <a:r>
              <a:rPr sz="1228" b="1" spc="-4" dirty="0">
                <a:solidFill>
                  <a:srgbClr val="007AB0"/>
                </a:solidFill>
                <a:latin typeface="Courier New"/>
                <a:cs typeface="Courier New"/>
              </a:rPr>
              <a:t>my_greeting</a:t>
            </a:r>
            <a:r>
              <a:rPr sz="1228" spc="-4" dirty="0">
                <a:latin typeface="Courier New"/>
                <a:cs typeface="Courier New"/>
              </a:rPr>
              <a:t>: Welcome to my awesome</a:t>
            </a:r>
            <a:r>
              <a:rPr sz="1228" spc="-18" dirty="0">
                <a:latin typeface="Courier New"/>
                <a:cs typeface="Courier New"/>
              </a:rPr>
              <a:t> </a:t>
            </a:r>
            <a:r>
              <a:rPr sz="1228" spc="-4" dirty="0">
                <a:latin typeface="Courier New"/>
                <a:cs typeface="Courier New"/>
              </a:rPr>
              <a:t>page</a:t>
            </a:r>
            <a:endParaRPr sz="1228" dirty="0">
              <a:latin typeface="Courier New"/>
              <a:cs typeface="Courier New"/>
            </a:endParaRPr>
          </a:p>
          <a:p>
            <a:pPr marL="614882">
              <a:lnSpc>
                <a:spcPts val="1459"/>
              </a:lnSpc>
            </a:pPr>
            <a:r>
              <a:rPr sz="1228" b="1" spc="-4" dirty="0">
                <a:solidFill>
                  <a:srgbClr val="007AB0"/>
                </a:solidFill>
                <a:latin typeface="Courier New"/>
                <a:cs typeface="Courier New"/>
              </a:rPr>
              <a:t>favorite_food</a:t>
            </a:r>
            <a:r>
              <a:rPr sz="1228" spc="-4" dirty="0">
                <a:latin typeface="Courier New"/>
                <a:cs typeface="Courier New"/>
              </a:rPr>
              <a:t>: fried</a:t>
            </a:r>
            <a:r>
              <a:rPr sz="1228" spc="-9" dirty="0">
                <a:latin typeface="Courier New"/>
                <a:cs typeface="Courier New"/>
              </a:rPr>
              <a:t> </a:t>
            </a:r>
            <a:r>
              <a:rPr sz="1228" spc="-4" dirty="0">
                <a:latin typeface="Courier New"/>
                <a:cs typeface="Courier New"/>
              </a:rPr>
              <a:t>pickles</a:t>
            </a:r>
            <a:endParaRPr sz="1228" dirty="0">
              <a:latin typeface="Courier New"/>
              <a:cs typeface="Courier New"/>
            </a:endParaRPr>
          </a:p>
          <a:p>
            <a:pPr>
              <a:spcBef>
                <a:spcPts val="31"/>
              </a:spcBef>
            </a:pPr>
            <a:endParaRPr sz="1228" dirty="0">
              <a:latin typeface="Courier New"/>
              <a:cs typeface="Courier New"/>
            </a:endParaRPr>
          </a:p>
          <a:p>
            <a:pPr marL="424402">
              <a:lnSpc>
                <a:spcPts val="1459"/>
              </a:lnSpc>
            </a:pPr>
            <a:r>
              <a:rPr sz="1228" b="1" spc="-4" dirty="0">
                <a:solidFill>
                  <a:srgbClr val="007AB0"/>
                </a:solidFill>
                <a:latin typeface="Courier New"/>
                <a:cs typeface="Courier New"/>
              </a:rPr>
              <a:t>roles</a:t>
            </a:r>
            <a:r>
              <a:rPr sz="1228" spc="-4" dirty="0">
                <a:latin typeface="Courier New"/>
                <a:cs typeface="Courier New"/>
              </a:rPr>
              <a:t>:</a:t>
            </a:r>
            <a:endParaRPr sz="1228" dirty="0">
              <a:latin typeface="Courier New"/>
              <a:cs typeface="Courier New"/>
            </a:endParaRPr>
          </a:p>
          <a:p>
            <a:pPr marL="608199">
              <a:lnSpc>
                <a:spcPts val="1459"/>
              </a:lnSpc>
            </a:pPr>
            <a:r>
              <a:rPr sz="1228" dirty="0">
                <a:latin typeface="Courier New"/>
                <a:cs typeface="Courier New"/>
              </a:rPr>
              <a:t>-</a:t>
            </a:r>
            <a:r>
              <a:rPr sz="1228" spc="-9" dirty="0">
                <a:latin typeface="Courier New"/>
                <a:cs typeface="Courier New"/>
              </a:rPr>
              <a:t> </a:t>
            </a:r>
            <a:r>
              <a:rPr sz="1228" spc="-4" dirty="0">
                <a:latin typeface="Courier New"/>
                <a:cs typeface="Courier New"/>
              </a:rPr>
              <a:t>install_lamp_elements</a:t>
            </a:r>
            <a:endParaRPr sz="1228" dirty="0">
              <a:latin typeface="Courier New"/>
              <a:cs typeface="Courier New"/>
            </a:endParaRPr>
          </a:p>
          <a:p>
            <a:pPr>
              <a:spcBef>
                <a:spcPts val="26"/>
              </a:spcBef>
            </a:pPr>
            <a:endParaRPr sz="1228" dirty="0">
              <a:latin typeface="Courier New"/>
              <a:cs typeface="Courier New"/>
            </a:endParaRPr>
          </a:p>
          <a:p>
            <a:pPr marL="424402">
              <a:lnSpc>
                <a:spcPts val="1459"/>
              </a:lnSpc>
              <a:spcBef>
                <a:spcPts val="4"/>
              </a:spcBef>
            </a:pPr>
            <a:r>
              <a:rPr sz="1228" b="1" spc="-4" dirty="0">
                <a:solidFill>
                  <a:srgbClr val="007AB0"/>
                </a:solidFill>
                <a:latin typeface="Courier New"/>
                <a:cs typeface="Courier New"/>
              </a:rPr>
              <a:t>tasks</a:t>
            </a:r>
            <a:r>
              <a:rPr sz="1228" spc="-4" dirty="0">
                <a:latin typeface="Courier New"/>
                <a:cs typeface="Courier New"/>
              </a:rPr>
              <a:t>:</a:t>
            </a:r>
            <a:endParaRPr sz="1228" dirty="0">
              <a:latin typeface="Courier New"/>
              <a:cs typeface="Courier New"/>
            </a:endParaRPr>
          </a:p>
          <a:p>
            <a:pPr marL="614882" marR="3861393" indent="-194379">
              <a:lnSpc>
                <a:spcPts val="1447"/>
              </a:lnSpc>
              <a:spcBef>
                <a:spcPts val="57"/>
              </a:spcBef>
            </a:pPr>
            <a:r>
              <a:rPr sz="1228" dirty="0">
                <a:latin typeface="Courier New"/>
                <a:cs typeface="Courier New"/>
              </a:rPr>
              <a:t>- </a:t>
            </a:r>
            <a:r>
              <a:rPr sz="1228" b="1" spc="-4" dirty="0">
                <a:solidFill>
                  <a:srgbClr val="007AB0"/>
                </a:solidFill>
                <a:latin typeface="Courier New"/>
                <a:cs typeface="Courier New"/>
              </a:rPr>
              <a:t>name</a:t>
            </a:r>
            <a:r>
              <a:rPr sz="1228" spc="-4" dirty="0">
                <a:latin typeface="Courier New"/>
                <a:cs typeface="Courier New"/>
              </a:rPr>
              <a:t>: </a:t>
            </a:r>
            <a:r>
              <a:rPr sz="1228" b="1" spc="-4" dirty="0">
                <a:solidFill>
                  <a:srgbClr val="820000"/>
                </a:solidFill>
                <a:latin typeface="Courier New"/>
                <a:cs typeface="Courier New"/>
              </a:rPr>
              <a:t>write the index file </a:t>
            </a:r>
            <a:r>
              <a:rPr sz="1228" b="1" spc="-4" dirty="0">
                <a:solidFill>
                  <a:srgbClr val="007AB0"/>
                </a:solidFill>
                <a:latin typeface="Courier New"/>
                <a:cs typeface="Courier New"/>
              </a:rPr>
              <a:t> copy</a:t>
            </a:r>
            <a:r>
              <a:rPr sz="1228" spc="-4" dirty="0">
                <a:latin typeface="Courier New"/>
                <a:cs typeface="Courier New"/>
              </a:rPr>
              <a:t>:</a:t>
            </a:r>
            <a:endParaRPr sz="1228" dirty="0">
              <a:latin typeface="Courier New"/>
              <a:cs typeface="Courier New"/>
            </a:endParaRPr>
          </a:p>
          <a:p>
            <a:pPr marL="805362" marR="396554">
              <a:lnSpc>
                <a:spcPts val="1447"/>
              </a:lnSpc>
              <a:tabLst>
                <a:tab pos="3615218" algn="l"/>
              </a:tabLst>
            </a:pPr>
            <a:r>
              <a:rPr sz="1228" b="1" spc="-4" dirty="0">
                <a:solidFill>
                  <a:srgbClr val="007AB0"/>
                </a:solidFill>
                <a:latin typeface="Courier New"/>
                <a:cs typeface="Courier New"/>
              </a:rPr>
              <a:t>content</a:t>
            </a:r>
            <a:r>
              <a:rPr sz="1228" spc="-4" dirty="0">
                <a:latin typeface="Courier New"/>
                <a:cs typeface="Courier New"/>
              </a:rPr>
              <a:t>: </a:t>
            </a:r>
            <a:r>
              <a:rPr sz="1228" b="1" spc="-4" dirty="0">
                <a:solidFill>
                  <a:srgbClr val="9960B5"/>
                </a:solidFill>
                <a:latin typeface="Courier New"/>
                <a:cs typeface="Courier New"/>
              </a:rPr>
              <a:t>“{{</a:t>
            </a:r>
            <a:r>
              <a:rPr sz="1228" b="1" spc="35" dirty="0">
                <a:solidFill>
                  <a:srgbClr val="9960B5"/>
                </a:solidFill>
                <a:latin typeface="Courier New"/>
                <a:cs typeface="Courier New"/>
              </a:rPr>
              <a:t> </a:t>
            </a:r>
            <a:r>
              <a:rPr sz="1228" b="1" spc="-4" dirty="0">
                <a:solidFill>
                  <a:srgbClr val="9960B5"/>
                </a:solidFill>
                <a:latin typeface="Courier New"/>
                <a:cs typeface="Courier New"/>
              </a:rPr>
              <a:t>my_greeting</a:t>
            </a:r>
            <a:r>
              <a:rPr sz="1228" b="1" dirty="0">
                <a:solidFill>
                  <a:srgbClr val="9960B5"/>
                </a:solidFill>
                <a:latin typeface="Courier New"/>
                <a:cs typeface="Courier New"/>
              </a:rPr>
              <a:t> </a:t>
            </a:r>
            <a:r>
              <a:rPr sz="1228" b="1" spc="-4" dirty="0">
                <a:solidFill>
                  <a:srgbClr val="9960B5"/>
                </a:solidFill>
                <a:latin typeface="Courier New"/>
                <a:cs typeface="Courier New"/>
              </a:rPr>
              <a:t>}}.	Enjoy some {{ favorite_food }}"  </a:t>
            </a:r>
            <a:r>
              <a:rPr sz="1228" b="1" spc="-4" dirty="0">
                <a:solidFill>
                  <a:srgbClr val="007AB0"/>
                </a:solidFill>
                <a:latin typeface="Courier New"/>
                <a:cs typeface="Courier New"/>
              </a:rPr>
              <a:t>dest</a:t>
            </a:r>
            <a:r>
              <a:rPr sz="1228" spc="-4" dirty="0">
                <a:latin typeface="Courier New"/>
                <a:cs typeface="Courier New"/>
              </a:rPr>
              <a:t>:</a:t>
            </a:r>
            <a:r>
              <a:rPr sz="1228" spc="-9" dirty="0">
                <a:latin typeface="Courier New"/>
                <a:cs typeface="Courier New"/>
              </a:rPr>
              <a:t> </a:t>
            </a:r>
            <a:r>
              <a:rPr sz="1228" spc="-4" dirty="0">
                <a:latin typeface="Courier New"/>
                <a:cs typeface="Courier New"/>
              </a:rPr>
              <a:t>/var/www/html/index.html</a:t>
            </a:r>
            <a:endParaRPr sz="1228" dirty="0">
              <a:latin typeface="Courier New"/>
              <a:cs typeface="Courier New"/>
            </a:endParaRPr>
          </a:p>
          <a:p>
            <a:pPr marL="614882">
              <a:lnSpc>
                <a:spcPts val="1403"/>
              </a:lnSpc>
            </a:pPr>
            <a:r>
              <a:rPr sz="1228" b="1" spc="-4" dirty="0">
                <a:solidFill>
                  <a:srgbClr val="007AB0"/>
                </a:solidFill>
                <a:latin typeface="Courier New"/>
                <a:cs typeface="Courier New"/>
              </a:rPr>
              <a:t>notify</a:t>
            </a:r>
            <a:r>
              <a:rPr sz="1228" spc="-4" dirty="0">
                <a:latin typeface="Courier New"/>
                <a:cs typeface="Courier New"/>
              </a:rPr>
              <a:t>:</a:t>
            </a:r>
            <a:r>
              <a:rPr sz="1228" spc="-9" dirty="0">
                <a:latin typeface="Courier New"/>
                <a:cs typeface="Courier New"/>
              </a:rPr>
              <a:t> </a:t>
            </a:r>
            <a:r>
              <a:rPr sz="1228" spc="-4" dirty="0">
                <a:latin typeface="Courier New"/>
                <a:cs typeface="Courier New"/>
              </a:rPr>
              <a:t>reload_apache</a:t>
            </a:r>
            <a:endParaRPr sz="1228" dirty="0">
              <a:latin typeface="Courier New"/>
              <a:cs typeface="Courier New"/>
            </a:endParaRPr>
          </a:p>
          <a:p>
            <a:pPr>
              <a:spcBef>
                <a:spcPts val="26"/>
              </a:spcBef>
            </a:pPr>
            <a:endParaRPr sz="1228" dirty="0">
              <a:latin typeface="Courier New"/>
              <a:cs typeface="Courier New"/>
            </a:endParaRPr>
          </a:p>
          <a:p>
            <a:pPr marL="424402">
              <a:lnSpc>
                <a:spcPts val="1459"/>
              </a:lnSpc>
            </a:pPr>
            <a:r>
              <a:rPr sz="1228" b="1" spc="-4" dirty="0">
                <a:solidFill>
                  <a:srgbClr val="007AB0"/>
                </a:solidFill>
                <a:latin typeface="Courier New"/>
                <a:cs typeface="Courier New"/>
              </a:rPr>
              <a:t>handlers</a:t>
            </a:r>
            <a:r>
              <a:rPr sz="1228" spc="-4" dirty="0">
                <a:latin typeface="Courier New"/>
                <a:cs typeface="Courier New"/>
              </a:rPr>
              <a:t>:</a:t>
            </a:r>
            <a:endParaRPr sz="1228" dirty="0">
              <a:latin typeface="Courier New"/>
              <a:cs typeface="Courier New"/>
            </a:endParaRPr>
          </a:p>
          <a:p>
            <a:pPr marL="614882" marR="4515820" indent="-194379">
              <a:lnSpc>
                <a:spcPts val="1447"/>
              </a:lnSpc>
              <a:spcBef>
                <a:spcPts val="57"/>
              </a:spcBef>
            </a:pPr>
            <a:r>
              <a:rPr sz="1228" dirty="0">
                <a:latin typeface="Courier New"/>
                <a:cs typeface="Courier New"/>
              </a:rPr>
              <a:t>- </a:t>
            </a:r>
            <a:r>
              <a:rPr sz="1228" b="1" spc="-4" dirty="0">
                <a:solidFill>
                  <a:srgbClr val="007AB0"/>
                </a:solidFill>
                <a:latin typeface="Courier New"/>
                <a:cs typeface="Courier New"/>
              </a:rPr>
              <a:t>name</a:t>
            </a:r>
            <a:r>
              <a:rPr sz="1228" spc="-4" dirty="0">
                <a:latin typeface="Courier New"/>
                <a:cs typeface="Courier New"/>
              </a:rPr>
              <a:t>: </a:t>
            </a:r>
            <a:r>
              <a:rPr sz="1228" b="1" spc="-4" dirty="0">
                <a:solidFill>
                  <a:srgbClr val="820000"/>
                </a:solidFill>
                <a:latin typeface="Courier New"/>
                <a:cs typeface="Courier New"/>
              </a:rPr>
              <a:t>reload_apache </a:t>
            </a:r>
            <a:r>
              <a:rPr sz="1228" b="1" spc="-4" dirty="0">
                <a:solidFill>
                  <a:srgbClr val="007AB0"/>
                </a:solidFill>
                <a:latin typeface="Courier New"/>
                <a:cs typeface="Courier New"/>
              </a:rPr>
              <a:t> service</a:t>
            </a:r>
            <a:r>
              <a:rPr sz="1228" spc="-4" dirty="0">
                <a:latin typeface="Courier New"/>
                <a:cs typeface="Courier New"/>
              </a:rPr>
              <a:t>:</a:t>
            </a:r>
            <a:endParaRPr sz="1228" dirty="0">
              <a:latin typeface="Courier New"/>
              <a:cs typeface="Courier New"/>
            </a:endParaRPr>
          </a:p>
          <a:p>
            <a:pPr marL="805362">
              <a:lnSpc>
                <a:spcPts val="1390"/>
              </a:lnSpc>
            </a:pPr>
            <a:r>
              <a:rPr sz="1228" b="1" spc="-4" dirty="0">
                <a:solidFill>
                  <a:srgbClr val="007AB0"/>
                </a:solidFill>
                <a:latin typeface="Courier New"/>
                <a:cs typeface="Courier New"/>
              </a:rPr>
              <a:t>name</a:t>
            </a:r>
            <a:r>
              <a:rPr sz="1228" spc="-4" dirty="0">
                <a:latin typeface="Courier New"/>
                <a:cs typeface="Courier New"/>
              </a:rPr>
              <a:t>:</a:t>
            </a:r>
            <a:r>
              <a:rPr sz="1228" spc="-9" dirty="0">
                <a:latin typeface="Courier New"/>
                <a:cs typeface="Courier New"/>
              </a:rPr>
              <a:t> </a:t>
            </a:r>
            <a:r>
              <a:rPr sz="1228" spc="-4" dirty="0">
                <a:latin typeface="Courier New"/>
                <a:cs typeface="Courier New"/>
              </a:rPr>
              <a:t>httpd</a:t>
            </a:r>
            <a:endParaRPr sz="1228" dirty="0">
              <a:latin typeface="Courier New"/>
              <a:cs typeface="Courier New"/>
            </a:endParaRPr>
          </a:p>
          <a:p>
            <a:pPr marL="805362">
              <a:lnSpc>
                <a:spcPts val="1459"/>
              </a:lnSpc>
            </a:pPr>
            <a:r>
              <a:rPr sz="1228" b="1" spc="-4" dirty="0">
                <a:solidFill>
                  <a:srgbClr val="007AB0"/>
                </a:solidFill>
                <a:latin typeface="Courier New"/>
                <a:cs typeface="Courier New"/>
              </a:rPr>
              <a:t>state</a:t>
            </a:r>
            <a:r>
              <a:rPr sz="1228" spc="-4" dirty="0">
                <a:latin typeface="Courier New"/>
                <a:cs typeface="Courier New"/>
              </a:rPr>
              <a:t>:</a:t>
            </a:r>
            <a:r>
              <a:rPr sz="1228" spc="-9" dirty="0">
                <a:latin typeface="Courier New"/>
                <a:cs typeface="Courier New"/>
              </a:rPr>
              <a:t> </a:t>
            </a:r>
            <a:r>
              <a:rPr sz="1228" spc="-4" dirty="0">
                <a:latin typeface="Courier New"/>
                <a:cs typeface="Courier New"/>
              </a:rPr>
              <a:t>reloaded</a:t>
            </a:r>
            <a:endParaRPr sz="1228" dirty="0">
              <a:latin typeface="Courier New"/>
              <a:cs typeface="Courier New"/>
            </a:endParaRPr>
          </a:p>
        </p:txBody>
      </p:sp>
      <p:sp>
        <p:nvSpPr>
          <p:cNvPr id="2" name="Espace réservé de la date 1">
            <a:extLst>
              <a:ext uri="{FF2B5EF4-FFF2-40B4-BE49-F238E27FC236}">
                <a16:creationId xmlns:a16="http://schemas.microsoft.com/office/drawing/2014/main" id="{096BB60E-622C-4117-B904-8429A32CF4AA}"/>
              </a:ext>
            </a:extLst>
          </p:cNvPr>
          <p:cNvSpPr>
            <a:spLocks noGrp="1"/>
          </p:cNvSpPr>
          <p:nvPr>
            <p:ph type="dt" sz="half" idx="6"/>
          </p:nvPr>
        </p:nvSpPr>
        <p:spPr/>
        <p:txBody>
          <a:bodyPr/>
          <a:lstStyle/>
          <a:p>
            <a:fld id="{77641787-56A7-4F16-BFB4-E9F3C05173C3}"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9394378B-1651-4E91-AE6B-64FEC96A8DF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106</a:t>
            </a:fld>
            <a:endParaRPr lang="fr-FR" spc="-1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30849" y="1021857"/>
            <a:ext cx="7604520"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dirty="0"/>
          </a:p>
        </p:txBody>
      </p:sp>
      <p:sp>
        <p:nvSpPr>
          <p:cNvPr id="5" name="object 5"/>
          <p:cNvSpPr txBox="1"/>
          <p:nvPr/>
        </p:nvSpPr>
        <p:spPr>
          <a:xfrm>
            <a:off x="1173627" y="2016979"/>
            <a:ext cx="6918964" cy="4250430"/>
          </a:xfrm>
          <a:prstGeom prst="rect">
            <a:avLst/>
          </a:prstGeom>
          <a:solidFill>
            <a:schemeClr val="bg1">
              <a:lumMod val="75000"/>
            </a:schemeClr>
          </a:solidFill>
        </p:spPr>
        <p:txBody>
          <a:bodyPr vert="horz" wrap="square" lIns="0" tIns="1114" rIns="0" bIns="0" rtlCol="0">
            <a:spAutoFit/>
          </a:bodyPr>
          <a:lstStyle/>
          <a:p>
            <a:pPr>
              <a:spcBef>
                <a:spcPts val="9"/>
              </a:spcBef>
            </a:pPr>
            <a:endParaRPr sz="1096" dirty="0">
              <a:latin typeface="Times New Roman"/>
              <a:cs typeface="Times New Roman"/>
            </a:endParaRPr>
          </a:p>
          <a:p>
            <a:pPr marL="424402" marR="4051873" indent="-191036">
              <a:lnSpc>
                <a:spcPts val="1447"/>
              </a:lnSpc>
            </a:pPr>
            <a:r>
              <a:rPr sz="1228" dirty="0">
                <a:latin typeface="Courier New"/>
                <a:cs typeface="Courier New"/>
              </a:rPr>
              <a:t>-</a:t>
            </a:r>
            <a:r>
              <a:rPr sz="1228" dirty="0">
                <a:solidFill>
                  <a:srgbClr val="007AB0"/>
                </a:solidFill>
                <a:latin typeface="Courier New"/>
                <a:cs typeface="Courier New"/>
              </a:rPr>
              <a:t> </a:t>
            </a:r>
            <a:r>
              <a:rPr sz="1228" b="1" u="heavy" spc="-4" dirty="0">
                <a:solidFill>
                  <a:srgbClr val="007AB0"/>
                </a:solidFill>
                <a:uFill>
                  <a:solidFill>
                    <a:srgbClr val="FFFF00"/>
                  </a:solidFill>
                </a:uFill>
                <a:latin typeface="Courier New"/>
                <a:cs typeface="Courier New"/>
              </a:rPr>
              <a:t>name</a:t>
            </a:r>
            <a:r>
              <a:rPr sz="1228" u="heavy" spc="-4" dirty="0">
                <a:uFill>
                  <a:solidFill>
                    <a:srgbClr val="FFFF00"/>
                  </a:solidFill>
                </a:uFill>
                <a:latin typeface="Courier New"/>
                <a:cs typeface="Courier New"/>
              </a:rPr>
              <a:t>:</a:t>
            </a:r>
            <a:r>
              <a:rPr sz="1228" spc="-4" dirty="0">
                <a:latin typeface="Courier New"/>
                <a:cs typeface="Courier New"/>
              </a:rPr>
              <a:t> </a:t>
            </a:r>
            <a:r>
              <a:rPr sz="1228" b="1" spc="-4" dirty="0">
                <a:solidFill>
                  <a:srgbClr val="820000"/>
                </a:solidFill>
                <a:latin typeface="Courier New"/>
                <a:cs typeface="Courier New"/>
              </a:rPr>
              <a:t>install </a:t>
            </a:r>
            <a:r>
              <a:rPr sz="1228" b="1" dirty="0">
                <a:solidFill>
                  <a:srgbClr val="820000"/>
                </a:solidFill>
                <a:latin typeface="Courier New"/>
                <a:cs typeface="Courier New"/>
              </a:rPr>
              <a:t>a </a:t>
            </a:r>
            <a:r>
              <a:rPr sz="1228" b="1" spc="-4" dirty="0">
                <a:solidFill>
                  <a:srgbClr val="820000"/>
                </a:solidFill>
                <a:latin typeface="Courier New"/>
                <a:cs typeface="Courier New"/>
              </a:rPr>
              <a:t>LAMP stack </a:t>
            </a:r>
            <a:r>
              <a:rPr sz="1228" b="1" u="heavy" spc="-4" dirty="0">
                <a:solidFill>
                  <a:srgbClr val="007AB0"/>
                </a:solidFill>
                <a:uFill>
                  <a:solidFill>
                    <a:srgbClr val="FFFF00"/>
                  </a:solidFill>
                </a:uFill>
                <a:latin typeface="Courier New"/>
                <a:cs typeface="Courier New"/>
              </a:rPr>
              <a:t> hosts</a:t>
            </a:r>
            <a:r>
              <a:rPr sz="1228" u="heavy" spc="-4" dirty="0">
                <a:uFill>
                  <a:solidFill>
                    <a:srgbClr val="FFFF00"/>
                  </a:solidFill>
                </a:uFill>
                <a:latin typeface="Courier New"/>
                <a:cs typeface="Courier New"/>
              </a:rPr>
              <a:t>:</a:t>
            </a:r>
            <a:r>
              <a:rPr sz="1228" spc="-4" dirty="0">
                <a:latin typeface="Courier New"/>
                <a:cs typeface="Courier New"/>
              </a:rPr>
              <a:t> web,db,appserver01 </a:t>
            </a:r>
            <a:r>
              <a:rPr sz="1228" u="heavy" spc="-4" dirty="0">
                <a:solidFill>
                  <a:srgbClr val="007AB0"/>
                </a:solidFill>
                <a:uFill>
                  <a:solidFill>
                    <a:srgbClr val="FFFF00"/>
                  </a:solidFill>
                </a:uFill>
                <a:latin typeface="Courier New"/>
                <a:cs typeface="Courier New"/>
              </a:rPr>
              <a:t> </a:t>
            </a:r>
            <a:r>
              <a:rPr sz="1228" b="1" u="heavy" spc="-4" dirty="0">
                <a:solidFill>
                  <a:srgbClr val="007AB0"/>
                </a:solidFill>
                <a:uFill>
                  <a:solidFill>
                    <a:srgbClr val="FFFF00"/>
                  </a:solidFill>
                </a:uFill>
                <a:latin typeface="Courier New"/>
                <a:cs typeface="Courier New"/>
              </a:rPr>
              <a:t>become</a:t>
            </a:r>
            <a:r>
              <a:rPr sz="1228" u="heavy" spc="-4" dirty="0">
                <a:uFill>
                  <a:solidFill>
                    <a:srgbClr val="FFFF00"/>
                  </a:solidFill>
                </a:uFill>
                <a:latin typeface="Courier New"/>
                <a:cs typeface="Courier New"/>
              </a:rPr>
              <a:t>:</a:t>
            </a:r>
            <a:r>
              <a:rPr sz="1228" spc="-13" dirty="0">
                <a:latin typeface="Courier New"/>
                <a:cs typeface="Courier New"/>
              </a:rPr>
              <a:t> </a:t>
            </a:r>
            <a:r>
              <a:rPr sz="1228" spc="-4" dirty="0">
                <a:latin typeface="Courier New"/>
                <a:cs typeface="Courier New"/>
              </a:rPr>
              <a:t>yes</a:t>
            </a:r>
            <a:endParaRPr sz="1228" dirty="0">
              <a:latin typeface="Courier New"/>
              <a:cs typeface="Courier New"/>
            </a:endParaRPr>
          </a:p>
          <a:p>
            <a:pPr marL="424402">
              <a:lnSpc>
                <a:spcPts val="1390"/>
              </a:lnSpc>
            </a:pPr>
            <a:r>
              <a:rPr sz="1228" b="1" u="heavy" spc="-4" dirty="0">
                <a:solidFill>
                  <a:srgbClr val="007AB0"/>
                </a:solidFill>
                <a:uFill>
                  <a:solidFill>
                    <a:srgbClr val="FFFF00"/>
                  </a:solidFill>
                </a:uFill>
                <a:latin typeface="Courier New"/>
                <a:cs typeface="Courier New"/>
              </a:rPr>
              <a:t>vars</a:t>
            </a:r>
            <a:r>
              <a:rPr sz="1228" u="heavy" spc="-4" dirty="0">
                <a:uFill>
                  <a:solidFill>
                    <a:srgbClr val="FFFF00"/>
                  </a:solidFill>
                </a:uFill>
                <a:latin typeface="Courier New"/>
                <a:cs typeface="Courier New"/>
              </a:rPr>
              <a:t>:</a:t>
            </a:r>
            <a:endParaRPr sz="1228" dirty="0">
              <a:latin typeface="Courier New"/>
              <a:cs typeface="Courier New"/>
            </a:endParaRPr>
          </a:p>
          <a:p>
            <a:pPr marL="614882">
              <a:lnSpc>
                <a:spcPts val="1447"/>
              </a:lnSpc>
            </a:pPr>
            <a:r>
              <a:rPr sz="1228" b="1" spc="-4" dirty="0">
                <a:solidFill>
                  <a:srgbClr val="007AB0"/>
                </a:solidFill>
                <a:latin typeface="Courier New"/>
                <a:cs typeface="Courier New"/>
              </a:rPr>
              <a:t>my_greeting</a:t>
            </a:r>
            <a:r>
              <a:rPr sz="1228" spc="-4" dirty="0">
                <a:latin typeface="Courier New"/>
                <a:cs typeface="Courier New"/>
              </a:rPr>
              <a:t>: Welcome to my awesome</a:t>
            </a:r>
            <a:r>
              <a:rPr sz="1228" spc="-18" dirty="0">
                <a:latin typeface="Courier New"/>
                <a:cs typeface="Courier New"/>
              </a:rPr>
              <a:t> </a:t>
            </a:r>
            <a:r>
              <a:rPr sz="1228" spc="-4" dirty="0">
                <a:latin typeface="Courier New"/>
                <a:cs typeface="Courier New"/>
              </a:rPr>
              <a:t>page</a:t>
            </a:r>
            <a:endParaRPr sz="1228" dirty="0">
              <a:latin typeface="Courier New"/>
              <a:cs typeface="Courier New"/>
            </a:endParaRPr>
          </a:p>
          <a:p>
            <a:pPr marL="614882">
              <a:lnSpc>
                <a:spcPts val="1459"/>
              </a:lnSpc>
            </a:pPr>
            <a:r>
              <a:rPr sz="1228" b="1" spc="-4" dirty="0">
                <a:solidFill>
                  <a:srgbClr val="007AB0"/>
                </a:solidFill>
                <a:latin typeface="Courier New"/>
                <a:cs typeface="Courier New"/>
              </a:rPr>
              <a:t>favorite_food</a:t>
            </a:r>
            <a:r>
              <a:rPr sz="1228" spc="-4" dirty="0">
                <a:latin typeface="Courier New"/>
                <a:cs typeface="Courier New"/>
              </a:rPr>
              <a:t>: fried</a:t>
            </a:r>
            <a:r>
              <a:rPr sz="1228" spc="-9" dirty="0">
                <a:latin typeface="Courier New"/>
                <a:cs typeface="Courier New"/>
              </a:rPr>
              <a:t> </a:t>
            </a:r>
            <a:r>
              <a:rPr sz="1228" spc="-4" dirty="0">
                <a:latin typeface="Courier New"/>
                <a:cs typeface="Courier New"/>
              </a:rPr>
              <a:t>pickles</a:t>
            </a:r>
            <a:endParaRPr sz="1228" dirty="0">
              <a:latin typeface="Courier New"/>
              <a:cs typeface="Courier New"/>
            </a:endParaRPr>
          </a:p>
          <a:p>
            <a:pPr>
              <a:spcBef>
                <a:spcPts val="31"/>
              </a:spcBef>
            </a:pPr>
            <a:endParaRPr sz="1228" dirty="0">
              <a:latin typeface="Courier New"/>
              <a:cs typeface="Courier New"/>
            </a:endParaRPr>
          </a:p>
          <a:p>
            <a:pPr marL="424402">
              <a:lnSpc>
                <a:spcPts val="1459"/>
              </a:lnSpc>
            </a:pPr>
            <a:r>
              <a:rPr sz="1228" b="1" u="heavy" spc="-4" dirty="0">
                <a:solidFill>
                  <a:srgbClr val="007AB0"/>
                </a:solidFill>
                <a:uFill>
                  <a:solidFill>
                    <a:srgbClr val="FFFF00"/>
                  </a:solidFill>
                </a:uFill>
                <a:latin typeface="Courier New"/>
                <a:cs typeface="Courier New"/>
              </a:rPr>
              <a:t>roles</a:t>
            </a:r>
            <a:r>
              <a:rPr sz="1228" u="heavy" spc="-4" dirty="0">
                <a:uFill>
                  <a:solidFill>
                    <a:srgbClr val="FFFF00"/>
                  </a:solidFill>
                </a:uFill>
                <a:latin typeface="Courier New"/>
                <a:cs typeface="Courier New"/>
              </a:rPr>
              <a:t>:</a:t>
            </a:r>
            <a:endParaRPr sz="1228" dirty="0">
              <a:latin typeface="Courier New"/>
              <a:cs typeface="Courier New"/>
            </a:endParaRPr>
          </a:p>
          <a:p>
            <a:pPr marL="608199">
              <a:lnSpc>
                <a:spcPts val="1459"/>
              </a:lnSpc>
            </a:pPr>
            <a:r>
              <a:rPr sz="1228" dirty="0">
                <a:latin typeface="Courier New"/>
                <a:cs typeface="Courier New"/>
              </a:rPr>
              <a:t>-</a:t>
            </a:r>
            <a:r>
              <a:rPr sz="1228" spc="-9" dirty="0">
                <a:latin typeface="Courier New"/>
                <a:cs typeface="Courier New"/>
              </a:rPr>
              <a:t> </a:t>
            </a:r>
            <a:r>
              <a:rPr sz="1228" spc="-4" dirty="0">
                <a:latin typeface="Courier New"/>
                <a:cs typeface="Courier New"/>
              </a:rPr>
              <a:t>install_lamp_elements</a:t>
            </a:r>
            <a:endParaRPr sz="1228" dirty="0">
              <a:latin typeface="Courier New"/>
              <a:cs typeface="Courier New"/>
            </a:endParaRPr>
          </a:p>
          <a:p>
            <a:pPr>
              <a:spcBef>
                <a:spcPts val="26"/>
              </a:spcBef>
            </a:pPr>
            <a:endParaRPr sz="1228" dirty="0">
              <a:latin typeface="Courier New"/>
              <a:cs typeface="Courier New"/>
            </a:endParaRPr>
          </a:p>
          <a:p>
            <a:pPr marL="424402">
              <a:lnSpc>
                <a:spcPts val="1459"/>
              </a:lnSpc>
              <a:spcBef>
                <a:spcPts val="4"/>
              </a:spcBef>
            </a:pPr>
            <a:r>
              <a:rPr sz="1228" b="1" u="heavy" spc="-4" dirty="0">
                <a:solidFill>
                  <a:srgbClr val="007AB0"/>
                </a:solidFill>
                <a:uFill>
                  <a:solidFill>
                    <a:srgbClr val="FFFF00"/>
                  </a:solidFill>
                </a:uFill>
                <a:latin typeface="Courier New"/>
                <a:cs typeface="Courier New"/>
              </a:rPr>
              <a:t>tasks</a:t>
            </a:r>
            <a:r>
              <a:rPr sz="1228" u="heavy" spc="-4" dirty="0">
                <a:uFill>
                  <a:solidFill>
                    <a:srgbClr val="FFFF00"/>
                  </a:solidFill>
                </a:uFill>
                <a:latin typeface="Courier New"/>
                <a:cs typeface="Courier New"/>
              </a:rPr>
              <a:t>:</a:t>
            </a:r>
            <a:endParaRPr sz="1228" dirty="0">
              <a:latin typeface="Courier New"/>
              <a:cs typeface="Courier New"/>
            </a:endParaRPr>
          </a:p>
          <a:p>
            <a:pPr marL="614882" marR="3861393" indent="-194379">
              <a:lnSpc>
                <a:spcPts val="1447"/>
              </a:lnSpc>
              <a:spcBef>
                <a:spcPts val="57"/>
              </a:spcBef>
            </a:pPr>
            <a:r>
              <a:rPr sz="1228" dirty="0">
                <a:latin typeface="Courier New"/>
                <a:cs typeface="Courier New"/>
              </a:rPr>
              <a:t>- </a:t>
            </a:r>
            <a:r>
              <a:rPr sz="1228" b="1" spc="-4" dirty="0">
                <a:solidFill>
                  <a:srgbClr val="007AB0"/>
                </a:solidFill>
                <a:latin typeface="Courier New"/>
                <a:cs typeface="Courier New"/>
              </a:rPr>
              <a:t>name</a:t>
            </a:r>
            <a:r>
              <a:rPr sz="1228" spc="-4" dirty="0">
                <a:latin typeface="Courier New"/>
                <a:cs typeface="Courier New"/>
              </a:rPr>
              <a:t>: </a:t>
            </a:r>
            <a:r>
              <a:rPr sz="1228" b="1" spc="-4" dirty="0">
                <a:solidFill>
                  <a:srgbClr val="820000"/>
                </a:solidFill>
                <a:latin typeface="Courier New"/>
                <a:cs typeface="Courier New"/>
              </a:rPr>
              <a:t>write the index file </a:t>
            </a:r>
            <a:r>
              <a:rPr sz="1228" b="1" spc="-4" dirty="0">
                <a:solidFill>
                  <a:srgbClr val="007AB0"/>
                </a:solidFill>
                <a:latin typeface="Courier New"/>
                <a:cs typeface="Courier New"/>
              </a:rPr>
              <a:t> copy</a:t>
            </a:r>
            <a:r>
              <a:rPr sz="1228" spc="-4" dirty="0">
                <a:latin typeface="Courier New"/>
                <a:cs typeface="Courier New"/>
              </a:rPr>
              <a:t>:</a:t>
            </a:r>
            <a:endParaRPr sz="1228" dirty="0">
              <a:latin typeface="Courier New"/>
              <a:cs typeface="Courier New"/>
            </a:endParaRPr>
          </a:p>
          <a:p>
            <a:pPr marL="805362" marR="396554">
              <a:lnSpc>
                <a:spcPts val="1447"/>
              </a:lnSpc>
              <a:tabLst>
                <a:tab pos="3615218" algn="l"/>
              </a:tabLst>
            </a:pPr>
            <a:r>
              <a:rPr sz="1228" b="1" spc="-4" dirty="0">
                <a:solidFill>
                  <a:srgbClr val="007AB0"/>
                </a:solidFill>
                <a:latin typeface="Courier New"/>
                <a:cs typeface="Courier New"/>
              </a:rPr>
              <a:t>content</a:t>
            </a:r>
            <a:r>
              <a:rPr sz="1228" spc="-4" dirty="0">
                <a:latin typeface="Courier New"/>
                <a:cs typeface="Courier New"/>
              </a:rPr>
              <a:t>: </a:t>
            </a:r>
            <a:r>
              <a:rPr sz="1228" b="1" spc="-4" dirty="0">
                <a:solidFill>
                  <a:srgbClr val="9960B5"/>
                </a:solidFill>
                <a:latin typeface="Courier New"/>
                <a:cs typeface="Courier New"/>
              </a:rPr>
              <a:t>“{{</a:t>
            </a:r>
            <a:r>
              <a:rPr sz="1228" b="1" spc="35" dirty="0">
                <a:solidFill>
                  <a:srgbClr val="9960B5"/>
                </a:solidFill>
                <a:latin typeface="Courier New"/>
                <a:cs typeface="Courier New"/>
              </a:rPr>
              <a:t> </a:t>
            </a:r>
            <a:r>
              <a:rPr sz="1228" b="1" spc="-4" dirty="0">
                <a:solidFill>
                  <a:srgbClr val="9960B5"/>
                </a:solidFill>
                <a:latin typeface="Courier New"/>
                <a:cs typeface="Courier New"/>
              </a:rPr>
              <a:t>my_greeting</a:t>
            </a:r>
            <a:r>
              <a:rPr sz="1228" b="1" dirty="0">
                <a:solidFill>
                  <a:srgbClr val="9960B5"/>
                </a:solidFill>
                <a:latin typeface="Courier New"/>
                <a:cs typeface="Courier New"/>
              </a:rPr>
              <a:t> </a:t>
            </a:r>
            <a:r>
              <a:rPr sz="1228" b="1" spc="-4" dirty="0">
                <a:solidFill>
                  <a:srgbClr val="9960B5"/>
                </a:solidFill>
                <a:latin typeface="Courier New"/>
                <a:cs typeface="Courier New"/>
              </a:rPr>
              <a:t>}}.	Enjoy some {{ favorite_food }}"  </a:t>
            </a:r>
            <a:r>
              <a:rPr sz="1228" b="1" spc="-4" dirty="0">
                <a:solidFill>
                  <a:srgbClr val="007AB0"/>
                </a:solidFill>
                <a:latin typeface="Courier New"/>
                <a:cs typeface="Courier New"/>
              </a:rPr>
              <a:t>dest</a:t>
            </a:r>
            <a:r>
              <a:rPr sz="1228" spc="-4" dirty="0">
                <a:latin typeface="Courier New"/>
                <a:cs typeface="Courier New"/>
              </a:rPr>
              <a:t>:</a:t>
            </a:r>
            <a:r>
              <a:rPr sz="1228" spc="-9" dirty="0">
                <a:latin typeface="Courier New"/>
                <a:cs typeface="Courier New"/>
              </a:rPr>
              <a:t> </a:t>
            </a:r>
            <a:r>
              <a:rPr sz="1228" spc="-4" dirty="0">
                <a:latin typeface="Courier New"/>
                <a:cs typeface="Courier New"/>
              </a:rPr>
              <a:t>/var/www/html/index.html</a:t>
            </a:r>
            <a:endParaRPr sz="1228" dirty="0">
              <a:latin typeface="Courier New"/>
              <a:cs typeface="Courier New"/>
            </a:endParaRPr>
          </a:p>
          <a:p>
            <a:pPr marL="614882">
              <a:lnSpc>
                <a:spcPts val="1403"/>
              </a:lnSpc>
            </a:pPr>
            <a:r>
              <a:rPr sz="1228" b="1" spc="-4" dirty="0">
                <a:solidFill>
                  <a:srgbClr val="007AB0"/>
                </a:solidFill>
                <a:latin typeface="Courier New"/>
                <a:cs typeface="Courier New"/>
              </a:rPr>
              <a:t>notify</a:t>
            </a:r>
            <a:r>
              <a:rPr sz="1228" spc="-4" dirty="0">
                <a:latin typeface="Courier New"/>
                <a:cs typeface="Courier New"/>
              </a:rPr>
              <a:t>:</a:t>
            </a:r>
            <a:r>
              <a:rPr sz="1228" spc="-9" dirty="0">
                <a:latin typeface="Courier New"/>
                <a:cs typeface="Courier New"/>
              </a:rPr>
              <a:t> </a:t>
            </a:r>
            <a:r>
              <a:rPr sz="1228" spc="-4" dirty="0">
                <a:latin typeface="Courier New"/>
                <a:cs typeface="Courier New"/>
              </a:rPr>
              <a:t>reload_apache</a:t>
            </a:r>
            <a:endParaRPr sz="1228" dirty="0">
              <a:latin typeface="Courier New"/>
              <a:cs typeface="Courier New"/>
            </a:endParaRPr>
          </a:p>
          <a:p>
            <a:pPr>
              <a:spcBef>
                <a:spcPts val="26"/>
              </a:spcBef>
            </a:pPr>
            <a:endParaRPr sz="1228" dirty="0">
              <a:latin typeface="Courier New"/>
              <a:cs typeface="Courier New"/>
            </a:endParaRPr>
          </a:p>
          <a:p>
            <a:pPr marL="424402">
              <a:lnSpc>
                <a:spcPts val="1459"/>
              </a:lnSpc>
            </a:pPr>
            <a:r>
              <a:rPr sz="1228" b="1" u="heavy" spc="-4" dirty="0">
                <a:solidFill>
                  <a:srgbClr val="007AB0"/>
                </a:solidFill>
                <a:uFill>
                  <a:solidFill>
                    <a:srgbClr val="FFFF00"/>
                  </a:solidFill>
                </a:uFill>
                <a:latin typeface="Courier New"/>
                <a:cs typeface="Courier New"/>
              </a:rPr>
              <a:t>handlers</a:t>
            </a:r>
            <a:r>
              <a:rPr sz="1228" u="heavy" spc="-4" dirty="0">
                <a:uFill>
                  <a:solidFill>
                    <a:srgbClr val="FFFF00"/>
                  </a:solidFill>
                </a:uFill>
                <a:latin typeface="Courier New"/>
                <a:cs typeface="Courier New"/>
              </a:rPr>
              <a:t>:</a:t>
            </a:r>
            <a:endParaRPr sz="1228" dirty="0">
              <a:latin typeface="Courier New"/>
              <a:cs typeface="Courier New"/>
            </a:endParaRPr>
          </a:p>
          <a:p>
            <a:pPr marL="614882" marR="4515820" indent="-194379">
              <a:lnSpc>
                <a:spcPts val="1447"/>
              </a:lnSpc>
              <a:spcBef>
                <a:spcPts val="57"/>
              </a:spcBef>
            </a:pPr>
            <a:r>
              <a:rPr sz="1228" dirty="0">
                <a:latin typeface="Courier New"/>
                <a:cs typeface="Courier New"/>
              </a:rPr>
              <a:t>- </a:t>
            </a:r>
            <a:r>
              <a:rPr sz="1228" b="1" spc="-4" dirty="0">
                <a:solidFill>
                  <a:srgbClr val="007AB0"/>
                </a:solidFill>
                <a:latin typeface="Courier New"/>
                <a:cs typeface="Courier New"/>
              </a:rPr>
              <a:t>name</a:t>
            </a:r>
            <a:r>
              <a:rPr sz="1228" spc="-4" dirty="0">
                <a:latin typeface="Courier New"/>
                <a:cs typeface="Courier New"/>
              </a:rPr>
              <a:t>: </a:t>
            </a:r>
            <a:r>
              <a:rPr sz="1228" b="1" spc="-4" dirty="0">
                <a:solidFill>
                  <a:srgbClr val="820000"/>
                </a:solidFill>
                <a:latin typeface="Courier New"/>
                <a:cs typeface="Courier New"/>
              </a:rPr>
              <a:t>reload_apache </a:t>
            </a:r>
            <a:r>
              <a:rPr sz="1228" b="1" spc="-4" dirty="0">
                <a:solidFill>
                  <a:srgbClr val="007AB0"/>
                </a:solidFill>
                <a:latin typeface="Courier New"/>
                <a:cs typeface="Courier New"/>
              </a:rPr>
              <a:t> service</a:t>
            </a:r>
            <a:r>
              <a:rPr sz="1228" spc="-4" dirty="0">
                <a:latin typeface="Courier New"/>
                <a:cs typeface="Courier New"/>
              </a:rPr>
              <a:t>:</a:t>
            </a:r>
            <a:endParaRPr sz="1228" dirty="0">
              <a:latin typeface="Courier New"/>
              <a:cs typeface="Courier New"/>
            </a:endParaRPr>
          </a:p>
          <a:p>
            <a:pPr marL="805362">
              <a:lnSpc>
                <a:spcPts val="1390"/>
              </a:lnSpc>
            </a:pPr>
            <a:r>
              <a:rPr sz="1228" b="1" spc="-4" dirty="0">
                <a:solidFill>
                  <a:srgbClr val="007AB0"/>
                </a:solidFill>
                <a:latin typeface="Courier New"/>
                <a:cs typeface="Courier New"/>
              </a:rPr>
              <a:t>name</a:t>
            </a:r>
            <a:r>
              <a:rPr sz="1228" spc="-4" dirty="0">
                <a:latin typeface="Courier New"/>
                <a:cs typeface="Courier New"/>
              </a:rPr>
              <a:t>:</a:t>
            </a:r>
            <a:r>
              <a:rPr sz="1228" spc="-9" dirty="0">
                <a:latin typeface="Courier New"/>
                <a:cs typeface="Courier New"/>
              </a:rPr>
              <a:t> </a:t>
            </a:r>
            <a:r>
              <a:rPr sz="1228" spc="-4" dirty="0">
                <a:latin typeface="Courier New"/>
                <a:cs typeface="Courier New"/>
              </a:rPr>
              <a:t>httpd</a:t>
            </a:r>
            <a:endParaRPr sz="1228" dirty="0">
              <a:latin typeface="Courier New"/>
              <a:cs typeface="Courier New"/>
            </a:endParaRPr>
          </a:p>
          <a:p>
            <a:pPr marL="805362">
              <a:lnSpc>
                <a:spcPts val="1459"/>
              </a:lnSpc>
            </a:pPr>
            <a:r>
              <a:rPr sz="1228" b="1" spc="-4" dirty="0">
                <a:solidFill>
                  <a:srgbClr val="007AB0"/>
                </a:solidFill>
                <a:latin typeface="Courier New"/>
                <a:cs typeface="Courier New"/>
              </a:rPr>
              <a:t>state</a:t>
            </a:r>
            <a:r>
              <a:rPr sz="1228" spc="-4" dirty="0">
                <a:latin typeface="Courier New"/>
                <a:cs typeface="Courier New"/>
              </a:rPr>
              <a:t>:</a:t>
            </a:r>
            <a:r>
              <a:rPr sz="1228" spc="-9" dirty="0">
                <a:latin typeface="Courier New"/>
                <a:cs typeface="Courier New"/>
              </a:rPr>
              <a:t> </a:t>
            </a:r>
            <a:r>
              <a:rPr sz="1228" spc="-4" dirty="0">
                <a:latin typeface="Courier New"/>
                <a:cs typeface="Courier New"/>
              </a:rPr>
              <a:t>reloaded</a:t>
            </a:r>
            <a:endParaRPr sz="1228" dirty="0">
              <a:latin typeface="Courier New"/>
              <a:cs typeface="Courier New"/>
            </a:endParaRPr>
          </a:p>
        </p:txBody>
      </p:sp>
      <p:sp>
        <p:nvSpPr>
          <p:cNvPr id="2" name="Espace réservé de la date 1">
            <a:extLst>
              <a:ext uri="{FF2B5EF4-FFF2-40B4-BE49-F238E27FC236}">
                <a16:creationId xmlns:a16="http://schemas.microsoft.com/office/drawing/2014/main" id="{1177E16C-85E3-4E40-B514-0DBDEAD1B101}"/>
              </a:ext>
            </a:extLst>
          </p:cNvPr>
          <p:cNvSpPr>
            <a:spLocks noGrp="1"/>
          </p:cNvSpPr>
          <p:nvPr>
            <p:ph type="dt" sz="half" idx="6"/>
          </p:nvPr>
        </p:nvSpPr>
        <p:spPr/>
        <p:txBody>
          <a:bodyPr/>
          <a:lstStyle/>
          <a:p>
            <a:fld id="{5CFFE247-3B68-48BC-A6D0-C350867667F8}"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8EAFA70A-76A8-460C-B5A9-5B8DE00F5A3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107</a:t>
            </a:fld>
            <a:endParaRPr lang="fr-FR" spc="-1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23558" y="1035050"/>
            <a:ext cx="7619102"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dirty="0"/>
          </a:p>
        </p:txBody>
      </p:sp>
      <p:sp>
        <p:nvSpPr>
          <p:cNvPr id="5" name="object 5"/>
          <p:cNvSpPr txBox="1"/>
          <p:nvPr/>
        </p:nvSpPr>
        <p:spPr>
          <a:xfrm>
            <a:off x="1173627" y="2016980"/>
            <a:ext cx="6918964" cy="3838367"/>
          </a:xfrm>
          <a:prstGeom prst="rect">
            <a:avLst/>
          </a:prstGeom>
          <a:solidFill>
            <a:schemeClr val="bg1">
              <a:lumMod val="75000"/>
            </a:schemeClr>
          </a:solidFill>
        </p:spPr>
        <p:txBody>
          <a:bodyPr vert="horz" wrap="square" lIns="0" tIns="150376" rIns="0" bIns="0" rtlCol="0">
            <a:spAutoFit/>
          </a:bodyPr>
          <a:lstStyle/>
          <a:p>
            <a:pPr marL="233923">
              <a:spcBef>
                <a:spcPts val="1184"/>
              </a:spcBef>
            </a:pPr>
            <a:r>
              <a:rPr sz="1579" b="1" spc="-4" dirty="0">
                <a:solidFill>
                  <a:srgbClr val="007AB0"/>
                </a:solidFill>
                <a:latin typeface="Courier New"/>
                <a:cs typeface="Courier New"/>
              </a:rPr>
              <a:t>tasks</a:t>
            </a:r>
            <a:r>
              <a:rPr sz="1579" spc="-4" dirty="0">
                <a:latin typeface="Courier New"/>
                <a:cs typeface="Courier New"/>
              </a:rPr>
              <a:t>:</a:t>
            </a:r>
            <a:endParaRPr sz="1579" dirty="0">
              <a:latin typeface="Courier New"/>
              <a:cs typeface="Courier New"/>
            </a:endParaRPr>
          </a:p>
          <a:p>
            <a:pPr marL="474529" marR="1986671" indent="-241163">
              <a:lnSpc>
                <a:spcPct val="100699"/>
              </a:lnSpc>
              <a:buClr>
                <a:srgbClr val="000000"/>
              </a:buClr>
              <a:buFont typeface="Courier New"/>
              <a:buChar char="-"/>
              <a:tabLst>
                <a:tab pos="473972" algn="l"/>
                <a:tab pos="475086" algn="l"/>
                <a:tab pos="1196347" algn="l"/>
              </a:tabLst>
            </a:pP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httpd package is present </a:t>
            </a:r>
            <a:r>
              <a:rPr sz="1579" b="1" spc="-4" dirty="0">
                <a:solidFill>
                  <a:srgbClr val="007AB0"/>
                </a:solidFill>
                <a:latin typeface="Courier New"/>
                <a:cs typeface="Courier New"/>
              </a:rPr>
              <a:t> yum</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latest</a:t>
            </a:r>
            <a:endParaRPr sz="1579" dirty="0">
              <a:latin typeface="Courier New"/>
              <a:cs typeface="Courier New"/>
            </a:endParaRPr>
          </a:p>
          <a:p>
            <a:pPr>
              <a:spcBef>
                <a:spcPts val="22"/>
              </a:spcBef>
            </a:pPr>
            <a:endParaRPr sz="1666" dirty="0">
              <a:latin typeface="Courier New"/>
              <a:cs typeface="Courier New"/>
            </a:endParaRPr>
          </a:p>
          <a:p>
            <a:pPr marL="474529" marR="903944" indent="-241163">
              <a:lnSpc>
                <a:spcPct val="100699"/>
              </a:lnSpc>
              <a:buClr>
                <a:srgbClr val="000000"/>
              </a:buClr>
              <a:buFont typeface="Courier New"/>
              <a:buChar char="-"/>
              <a:tabLst>
                <a:tab pos="473972" algn="l"/>
                <a:tab pos="475086" algn="l"/>
                <a:tab pos="1196347" algn="l"/>
              </a:tabLst>
            </a:pP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latest index.html file is present </a:t>
            </a:r>
            <a:r>
              <a:rPr sz="1579" b="1" spc="-4" dirty="0">
                <a:solidFill>
                  <a:srgbClr val="007AB0"/>
                </a:solidFill>
                <a:latin typeface="Courier New"/>
                <a:cs typeface="Courier New"/>
              </a:rPr>
              <a:t> copy</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src</a:t>
            </a:r>
            <a:r>
              <a:rPr sz="1579" spc="-4" dirty="0">
                <a:latin typeface="Courier New"/>
                <a:cs typeface="Courier New"/>
              </a:rPr>
              <a:t>:</a:t>
            </a:r>
            <a:r>
              <a:rPr sz="1579" spc="-9" dirty="0">
                <a:latin typeface="Courier New"/>
                <a:cs typeface="Courier New"/>
              </a:rPr>
              <a:t> </a:t>
            </a:r>
            <a:r>
              <a:rPr sz="1579" spc="-4" dirty="0">
                <a:latin typeface="Courier New"/>
                <a:cs typeface="Courier New"/>
              </a:rPr>
              <a:t>files/index.html</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dest</a:t>
            </a:r>
            <a:r>
              <a:rPr sz="1579" spc="-4" dirty="0">
                <a:latin typeface="Courier New"/>
                <a:cs typeface="Courier New"/>
              </a:rPr>
              <a:t>:</a:t>
            </a:r>
            <a:r>
              <a:rPr sz="1579" spc="-9" dirty="0">
                <a:latin typeface="Courier New"/>
                <a:cs typeface="Courier New"/>
              </a:rPr>
              <a:t> </a:t>
            </a:r>
            <a:r>
              <a:rPr sz="1579" spc="-4" dirty="0">
                <a:latin typeface="Courier New"/>
                <a:cs typeface="Courier New"/>
              </a:rPr>
              <a:t>/var/www/html/</a:t>
            </a:r>
            <a:endParaRPr sz="1579" dirty="0">
              <a:latin typeface="Courier New"/>
              <a:cs typeface="Courier New"/>
            </a:endParaRPr>
          </a:p>
          <a:p>
            <a:pPr>
              <a:spcBef>
                <a:spcPts val="18"/>
              </a:spcBef>
            </a:pPr>
            <a:endParaRPr sz="1666" dirty="0">
              <a:latin typeface="Courier New"/>
              <a:cs typeface="Courier New"/>
            </a:endParaRPr>
          </a:p>
          <a:p>
            <a:pPr marL="474529" marR="4151569" indent="-241163">
              <a:lnSpc>
                <a:spcPct val="100699"/>
              </a:lnSpc>
              <a:buClr>
                <a:srgbClr val="000000"/>
              </a:buClr>
              <a:buFont typeface="Courier New"/>
              <a:buChar char="-"/>
              <a:tabLst>
                <a:tab pos="473972" algn="l"/>
                <a:tab pos="475086" algn="l"/>
                <a:tab pos="1196347" algn="l"/>
              </a:tabLst>
            </a:pP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Restart</a:t>
            </a:r>
            <a:r>
              <a:rPr sz="1579" b="1" spc="-83" dirty="0">
                <a:solidFill>
                  <a:srgbClr val="820000"/>
                </a:solidFill>
                <a:latin typeface="Courier New"/>
                <a:cs typeface="Courier New"/>
              </a:rPr>
              <a:t> </a:t>
            </a:r>
            <a:r>
              <a:rPr sz="1579" b="1" spc="-4" dirty="0">
                <a:solidFill>
                  <a:srgbClr val="820000"/>
                </a:solidFill>
                <a:latin typeface="Courier New"/>
                <a:cs typeface="Courier New"/>
              </a:rPr>
              <a:t>httpd </a:t>
            </a:r>
            <a:r>
              <a:rPr sz="1579" b="1" spc="-4" dirty="0">
                <a:solidFill>
                  <a:srgbClr val="007AB0"/>
                </a:solidFill>
                <a:latin typeface="Courier New"/>
                <a:cs typeface="Courier New"/>
              </a:rPr>
              <a:t> service</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restart</a:t>
            </a:r>
            <a:endParaRPr sz="1579" dirty="0">
              <a:latin typeface="Courier New"/>
              <a:cs typeface="Courier New"/>
            </a:endParaRPr>
          </a:p>
        </p:txBody>
      </p:sp>
      <p:sp>
        <p:nvSpPr>
          <p:cNvPr id="2" name="Espace réservé de la date 1">
            <a:extLst>
              <a:ext uri="{FF2B5EF4-FFF2-40B4-BE49-F238E27FC236}">
                <a16:creationId xmlns:a16="http://schemas.microsoft.com/office/drawing/2014/main" id="{8C4624EE-14E8-490B-BE05-A135C0E6BEA4}"/>
              </a:ext>
            </a:extLst>
          </p:cNvPr>
          <p:cNvSpPr>
            <a:spLocks noGrp="1"/>
          </p:cNvSpPr>
          <p:nvPr>
            <p:ph type="dt" sz="half" idx="6"/>
          </p:nvPr>
        </p:nvSpPr>
        <p:spPr/>
        <p:txBody>
          <a:bodyPr/>
          <a:lstStyle/>
          <a:p>
            <a:fld id="{67FAA90A-16D9-4FFC-B427-C250F0BD1D5D}"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D967BA14-2E12-4997-906F-C5D71F28571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108</a:t>
            </a:fld>
            <a:endParaRPr lang="fr-FR" spc="-1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43357" y="1040046"/>
            <a:ext cx="7779503"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dirty="0"/>
          </a:p>
        </p:txBody>
      </p:sp>
      <p:sp>
        <p:nvSpPr>
          <p:cNvPr id="5" name="object 5"/>
          <p:cNvSpPr/>
          <p:nvPr/>
        </p:nvSpPr>
        <p:spPr>
          <a:xfrm>
            <a:off x="1173627" y="2016980"/>
            <a:ext cx="6918964" cy="4176552"/>
          </a:xfrm>
          <a:custGeom>
            <a:avLst/>
            <a:gdLst/>
            <a:ahLst/>
            <a:cxnLst/>
            <a:rect l="l" t="t" r="r" b="b"/>
            <a:pathLst>
              <a:path w="7888605" h="4761865">
                <a:moveTo>
                  <a:pt x="0" y="0"/>
                </a:moveTo>
                <a:lnTo>
                  <a:pt x="7888499" y="0"/>
                </a:lnTo>
                <a:lnTo>
                  <a:pt x="7888499" y="4761299"/>
                </a:lnTo>
                <a:lnTo>
                  <a:pt x="0" y="4761299"/>
                </a:lnTo>
                <a:lnTo>
                  <a:pt x="0" y="0"/>
                </a:lnTo>
                <a:close/>
              </a:path>
            </a:pathLst>
          </a:custGeom>
          <a:solidFill>
            <a:schemeClr val="bg1">
              <a:lumMod val="75000"/>
            </a:schemeClr>
          </a:solidFill>
        </p:spPr>
        <p:txBody>
          <a:bodyPr wrap="square" lIns="0" tIns="0" rIns="0" bIns="0" rtlCol="0"/>
          <a:lstStyle/>
          <a:p>
            <a:endParaRPr sz="1579"/>
          </a:p>
        </p:txBody>
      </p:sp>
      <p:sp>
        <p:nvSpPr>
          <p:cNvPr id="6" name="object 6"/>
          <p:cNvSpPr txBox="1"/>
          <p:nvPr/>
        </p:nvSpPr>
        <p:spPr>
          <a:xfrm>
            <a:off x="1407543" y="2201270"/>
            <a:ext cx="4691729" cy="448200"/>
          </a:xfrm>
          <a:prstGeom prst="rect">
            <a:avLst/>
          </a:prstGeom>
        </p:spPr>
        <p:txBody>
          <a:bodyPr vert="horz" wrap="square" lIns="0" tIns="0" rIns="0" bIns="0" rtlCol="0">
            <a:spAutoFit/>
          </a:bodyPr>
          <a:lstStyle/>
          <a:p>
            <a:pPr>
              <a:lnSpc>
                <a:spcPts val="1631"/>
              </a:lnSpc>
            </a:pPr>
            <a:r>
              <a:rPr sz="1579" b="1" spc="-4" dirty="0">
                <a:solidFill>
                  <a:srgbClr val="007AB0"/>
                </a:solidFill>
                <a:latin typeface="Courier New"/>
                <a:cs typeface="Courier New"/>
              </a:rPr>
              <a:t>tasks</a:t>
            </a:r>
            <a:r>
              <a:rPr sz="1579" spc="-4" dirty="0">
                <a:latin typeface="Courier New"/>
                <a:cs typeface="Courier New"/>
              </a:rPr>
              <a:t>:</a:t>
            </a:r>
            <a:endParaRPr sz="1579">
              <a:latin typeface="Courier New"/>
              <a:cs typeface="Courier New"/>
            </a:endParaRPr>
          </a:p>
          <a:p>
            <a:pPr>
              <a:spcBef>
                <a:spcPts val="13"/>
              </a:spcBef>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httpd package is</a:t>
            </a:r>
            <a:r>
              <a:rPr sz="1579" b="1" spc="-75" dirty="0">
                <a:solidFill>
                  <a:srgbClr val="820000"/>
                </a:solidFill>
                <a:latin typeface="Courier New"/>
                <a:cs typeface="Courier New"/>
              </a:rPr>
              <a:t> </a:t>
            </a:r>
            <a:r>
              <a:rPr sz="1579" b="1" spc="-4" dirty="0">
                <a:solidFill>
                  <a:srgbClr val="820000"/>
                </a:solidFill>
                <a:latin typeface="Courier New"/>
                <a:cs typeface="Courier New"/>
              </a:rPr>
              <a:t>present</a:t>
            </a:r>
            <a:endParaRPr sz="1579">
              <a:latin typeface="Courier New"/>
              <a:cs typeface="Courier New"/>
            </a:endParaRPr>
          </a:p>
        </p:txBody>
      </p:sp>
      <p:sp>
        <p:nvSpPr>
          <p:cNvPr id="7" name="object 7"/>
          <p:cNvSpPr txBox="1"/>
          <p:nvPr/>
        </p:nvSpPr>
        <p:spPr>
          <a:xfrm>
            <a:off x="1173627" y="2641096"/>
            <a:ext cx="6918964" cy="740294"/>
          </a:xfrm>
          <a:prstGeom prst="rect">
            <a:avLst/>
          </a:prstGeom>
        </p:spPr>
        <p:txBody>
          <a:bodyPr vert="horz" wrap="square" lIns="0" tIns="11139" rIns="0" bIns="0" rtlCol="0">
            <a:spAutoFit/>
          </a:bodyPr>
          <a:lstStyle/>
          <a:p>
            <a:pPr marL="474529">
              <a:spcBef>
                <a:spcPts val="88"/>
              </a:spcBef>
            </a:pPr>
            <a:r>
              <a:rPr sz="1579" b="1" spc="-4" dirty="0">
                <a:solidFill>
                  <a:srgbClr val="007AB0"/>
                </a:solidFill>
                <a:latin typeface="Courier New"/>
                <a:cs typeface="Courier New"/>
              </a:rPr>
              <a:t>yum</a:t>
            </a:r>
            <a:r>
              <a:rPr sz="1579" spc="-4" dirty="0">
                <a:latin typeface="Courier New"/>
                <a:cs typeface="Courier New"/>
              </a:rPr>
              <a:t>:</a:t>
            </a:r>
            <a:endParaRPr sz="1579">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latest</a:t>
            </a:r>
            <a:endParaRPr sz="1579">
              <a:latin typeface="Courier New"/>
              <a:cs typeface="Courier New"/>
            </a:endParaRPr>
          </a:p>
        </p:txBody>
      </p:sp>
      <p:sp>
        <p:nvSpPr>
          <p:cNvPr id="8" name="object 8"/>
          <p:cNvSpPr txBox="1"/>
          <p:nvPr/>
        </p:nvSpPr>
        <p:spPr>
          <a:xfrm>
            <a:off x="1407543" y="3654904"/>
            <a:ext cx="5774436" cy="934230"/>
          </a:xfrm>
          <a:prstGeom prst="rect">
            <a:avLst/>
          </a:prstGeom>
        </p:spPr>
        <p:txBody>
          <a:bodyPr vert="horz" wrap="square" lIns="0" tIns="0" rIns="0" bIns="0" rtlCol="0">
            <a:spAutoFit/>
          </a:bodyPr>
          <a:lstStyle/>
          <a:p>
            <a:pPr>
              <a:lnSpc>
                <a:spcPts val="1631"/>
              </a:lnSpc>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latest index.html file is</a:t>
            </a:r>
            <a:r>
              <a:rPr sz="1579" b="1" spc="-70" dirty="0">
                <a:solidFill>
                  <a:srgbClr val="820000"/>
                </a:solidFill>
                <a:latin typeface="Courier New"/>
                <a:cs typeface="Courier New"/>
              </a:rPr>
              <a:t> </a:t>
            </a:r>
            <a:r>
              <a:rPr sz="1579" b="1" spc="-4" dirty="0">
                <a:solidFill>
                  <a:srgbClr val="820000"/>
                </a:solidFill>
                <a:latin typeface="Courier New"/>
                <a:cs typeface="Courier New"/>
              </a:rPr>
              <a:t>present</a:t>
            </a:r>
            <a:endParaRPr sz="1579">
              <a:latin typeface="Courier New"/>
              <a:cs typeface="Courier New"/>
            </a:endParaRPr>
          </a:p>
          <a:p>
            <a:pPr marL="240606">
              <a:spcBef>
                <a:spcPts val="13"/>
              </a:spcBef>
            </a:pPr>
            <a:r>
              <a:rPr sz="1579" b="1" spc="-4" dirty="0">
                <a:solidFill>
                  <a:srgbClr val="007AB0"/>
                </a:solidFill>
                <a:latin typeface="Courier New"/>
                <a:cs typeface="Courier New"/>
              </a:rPr>
              <a:t>copy</a:t>
            </a:r>
            <a:r>
              <a:rPr sz="1579" spc="-4" dirty="0">
                <a:latin typeface="Courier New"/>
                <a:cs typeface="Courier New"/>
              </a:rPr>
              <a:t>:</a:t>
            </a:r>
            <a:endParaRPr sz="1579">
              <a:latin typeface="Courier New"/>
              <a:cs typeface="Courier New"/>
            </a:endParaRPr>
          </a:p>
          <a:p>
            <a:pPr marL="481212">
              <a:spcBef>
                <a:spcPts val="13"/>
              </a:spcBef>
            </a:pPr>
            <a:r>
              <a:rPr sz="1579" b="1" spc="-4" dirty="0">
                <a:solidFill>
                  <a:srgbClr val="007AB0"/>
                </a:solidFill>
                <a:latin typeface="Courier New"/>
                <a:cs typeface="Courier New"/>
              </a:rPr>
              <a:t>src</a:t>
            </a:r>
            <a:r>
              <a:rPr sz="1579" spc="-4" dirty="0">
                <a:latin typeface="Courier New"/>
                <a:cs typeface="Courier New"/>
              </a:rPr>
              <a:t>:</a:t>
            </a:r>
            <a:r>
              <a:rPr sz="1579" spc="-9" dirty="0">
                <a:latin typeface="Courier New"/>
                <a:cs typeface="Courier New"/>
              </a:rPr>
              <a:t> </a:t>
            </a:r>
            <a:r>
              <a:rPr sz="1579" spc="-4" dirty="0">
                <a:latin typeface="Courier New"/>
                <a:cs typeface="Courier New"/>
              </a:rPr>
              <a:t>files/index.html</a:t>
            </a:r>
            <a:endParaRPr sz="1579">
              <a:latin typeface="Courier New"/>
              <a:cs typeface="Courier New"/>
            </a:endParaRPr>
          </a:p>
          <a:p>
            <a:pPr marL="481212">
              <a:spcBef>
                <a:spcPts val="13"/>
              </a:spcBef>
            </a:pPr>
            <a:r>
              <a:rPr sz="1579" b="1" spc="-4" dirty="0">
                <a:solidFill>
                  <a:srgbClr val="007AB0"/>
                </a:solidFill>
                <a:latin typeface="Courier New"/>
                <a:cs typeface="Courier New"/>
              </a:rPr>
              <a:t>dest</a:t>
            </a:r>
            <a:r>
              <a:rPr sz="1579" spc="-4" dirty="0">
                <a:latin typeface="Courier New"/>
                <a:cs typeface="Courier New"/>
              </a:rPr>
              <a:t>:</a:t>
            </a:r>
            <a:r>
              <a:rPr sz="1579" spc="-9" dirty="0">
                <a:latin typeface="Courier New"/>
                <a:cs typeface="Courier New"/>
              </a:rPr>
              <a:t> </a:t>
            </a:r>
            <a:r>
              <a:rPr sz="1579" spc="-4" dirty="0">
                <a:latin typeface="Courier New"/>
                <a:cs typeface="Courier New"/>
              </a:rPr>
              <a:t>/var/www/html/</a:t>
            </a:r>
            <a:endParaRPr sz="1579">
              <a:latin typeface="Courier New"/>
              <a:cs typeface="Courier New"/>
            </a:endParaRPr>
          </a:p>
        </p:txBody>
      </p:sp>
      <p:sp>
        <p:nvSpPr>
          <p:cNvPr id="9" name="object 9"/>
          <p:cNvSpPr txBox="1"/>
          <p:nvPr/>
        </p:nvSpPr>
        <p:spPr>
          <a:xfrm>
            <a:off x="1407544" y="4866266"/>
            <a:ext cx="2526873" cy="939103"/>
          </a:xfrm>
          <a:prstGeom prst="rect">
            <a:avLst/>
          </a:prstGeom>
        </p:spPr>
        <p:txBody>
          <a:bodyPr vert="horz" wrap="square" lIns="0" tIns="0" rIns="0" bIns="0" rtlCol="0">
            <a:spAutoFit/>
          </a:bodyPr>
          <a:lstStyle/>
          <a:p>
            <a:pPr>
              <a:lnSpc>
                <a:spcPts val="1631"/>
              </a:lnSpc>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Restart</a:t>
            </a:r>
            <a:r>
              <a:rPr sz="1579" b="1" spc="-83" dirty="0">
                <a:solidFill>
                  <a:srgbClr val="820000"/>
                </a:solidFill>
                <a:latin typeface="Courier New"/>
                <a:cs typeface="Courier New"/>
              </a:rPr>
              <a:t> </a:t>
            </a:r>
            <a:r>
              <a:rPr sz="1579" b="1" spc="-4" dirty="0">
                <a:solidFill>
                  <a:srgbClr val="820000"/>
                </a:solidFill>
                <a:latin typeface="Courier New"/>
                <a:cs typeface="Courier New"/>
              </a:rPr>
              <a:t>httpd</a:t>
            </a:r>
            <a:endParaRPr sz="1579">
              <a:latin typeface="Courier New"/>
              <a:cs typeface="Courier New"/>
            </a:endParaRPr>
          </a:p>
          <a:p>
            <a:pPr marL="481212" marR="714578" indent="-241163">
              <a:lnSpc>
                <a:spcPct val="100699"/>
              </a:lnSpc>
            </a:pPr>
            <a:r>
              <a:rPr sz="1579" b="1" spc="-4" dirty="0">
                <a:solidFill>
                  <a:srgbClr val="007AB0"/>
                </a:solidFill>
                <a:latin typeface="Courier New"/>
                <a:cs typeface="Courier New"/>
              </a:rPr>
              <a:t>service</a:t>
            </a:r>
            <a:r>
              <a:rPr sz="1579" spc="-4"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a:t>
            </a:r>
            <a:r>
              <a:rPr sz="1579" spc="-79" dirty="0">
                <a:latin typeface="Courier New"/>
                <a:cs typeface="Courier New"/>
              </a:rPr>
              <a:t> </a:t>
            </a:r>
            <a:r>
              <a:rPr sz="1579" spc="-4" dirty="0">
                <a:latin typeface="Courier New"/>
                <a:cs typeface="Courier New"/>
              </a:rPr>
              <a:t>httpd</a:t>
            </a:r>
            <a:endParaRPr sz="1579">
              <a:latin typeface="Courier New"/>
              <a:cs typeface="Courier New"/>
            </a:endParaRPr>
          </a:p>
          <a:p>
            <a:pPr marL="481212">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26" dirty="0">
                <a:latin typeface="Courier New"/>
                <a:cs typeface="Courier New"/>
              </a:rPr>
              <a:t> </a:t>
            </a:r>
            <a:r>
              <a:rPr sz="1579" spc="-4" dirty="0">
                <a:latin typeface="Courier New"/>
                <a:cs typeface="Courier New"/>
              </a:rPr>
              <a:t>restart</a:t>
            </a:r>
            <a:endParaRPr sz="1579">
              <a:latin typeface="Courier New"/>
              <a:cs typeface="Courier New"/>
            </a:endParaRPr>
          </a:p>
        </p:txBody>
      </p:sp>
      <p:sp>
        <p:nvSpPr>
          <p:cNvPr id="10" name="object 10"/>
          <p:cNvSpPr/>
          <p:nvPr/>
        </p:nvSpPr>
        <p:spPr>
          <a:xfrm>
            <a:off x="1320777" y="3620068"/>
            <a:ext cx="6144249" cy="1274854"/>
          </a:xfrm>
          <a:custGeom>
            <a:avLst/>
            <a:gdLst/>
            <a:ahLst/>
            <a:cxnLst/>
            <a:rect l="l" t="t" r="r" b="b"/>
            <a:pathLst>
              <a:path w="7005320" h="1453514">
                <a:moveTo>
                  <a:pt x="0" y="0"/>
                </a:moveTo>
                <a:lnTo>
                  <a:pt x="7004699" y="0"/>
                </a:lnTo>
                <a:lnTo>
                  <a:pt x="7004699" y="1453199"/>
                </a:lnTo>
                <a:lnTo>
                  <a:pt x="0" y="1453199"/>
                </a:lnTo>
                <a:lnTo>
                  <a:pt x="0" y="0"/>
                </a:lnTo>
                <a:close/>
              </a:path>
            </a:pathLst>
          </a:custGeom>
          <a:solidFill>
            <a:srgbClr val="FFFFFF">
              <a:alpha val="72468"/>
            </a:srgbClr>
          </a:solidFill>
        </p:spPr>
        <p:txBody>
          <a:bodyPr wrap="square" lIns="0" tIns="0" rIns="0" bIns="0" rtlCol="0"/>
          <a:lstStyle/>
          <a:p>
            <a:endParaRPr sz="1579"/>
          </a:p>
        </p:txBody>
      </p:sp>
      <p:sp>
        <p:nvSpPr>
          <p:cNvPr id="11" name="object 11"/>
          <p:cNvSpPr/>
          <p:nvPr/>
        </p:nvSpPr>
        <p:spPr>
          <a:xfrm>
            <a:off x="1320776" y="4894734"/>
            <a:ext cx="6144249" cy="1155667"/>
          </a:xfrm>
          <a:custGeom>
            <a:avLst/>
            <a:gdLst/>
            <a:ahLst/>
            <a:cxnLst/>
            <a:rect l="l" t="t" r="r" b="b"/>
            <a:pathLst>
              <a:path w="7005320" h="1317625">
                <a:moveTo>
                  <a:pt x="0" y="0"/>
                </a:moveTo>
                <a:lnTo>
                  <a:pt x="7004700" y="0"/>
                </a:lnTo>
                <a:lnTo>
                  <a:pt x="7004700" y="1316999"/>
                </a:lnTo>
                <a:lnTo>
                  <a:pt x="0" y="1316999"/>
                </a:lnTo>
                <a:lnTo>
                  <a:pt x="0" y="0"/>
                </a:lnTo>
                <a:close/>
              </a:path>
            </a:pathLst>
          </a:custGeom>
          <a:solidFill>
            <a:srgbClr val="FFFFFF">
              <a:alpha val="72468"/>
            </a:srgbClr>
          </a:solidFill>
        </p:spPr>
        <p:txBody>
          <a:bodyPr wrap="square" lIns="0" tIns="0" rIns="0" bIns="0" rtlCol="0"/>
          <a:lstStyle/>
          <a:p>
            <a:endParaRPr sz="1579"/>
          </a:p>
        </p:txBody>
      </p:sp>
      <p:sp>
        <p:nvSpPr>
          <p:cNvPr id="12" name="object 12"/>
          <p:cNvSpPr/>
          <p:nvPr/>
        </p:nvSpPr>
        <p:spPr>
          <a:xfrm>
            <a:off x="1320777" y="2085873"/>
            <a:ext cx="6144249" cy="590365"/>
          </a:xfrm>
          <a:custGeom>
            <a:avLst/>
            <a:gdLst/>
            <a:ahLst/>
            <a:cxnLst/>
            <a:rect l="l" t="t" r="r" b="b"/>
            <a:pathLst>
              <a:path w="7005320" h="673100">
                <a:moveTo>
                  <a:pt x="0" y="0"/>
                </a:moveTo>
                <a:lnTo>
                  <a:pt x="7004699" y="0"/>
                </a:lnTo>
                <a:lnTo>
                  <a:pt x="7004699" y="672899"/>
                </a:lnTo>
                <a:lnTo>
                  <a:pt x="0" y="672899"/>
                </a:lnTo>
                <a:lnTo>
                  <a:pt x="0" y="0"/>
                </a:lnTo>
                <a:close/>
              </a:path>
            </a:pathLst>
          </a:custGeom>
          <a:solidFill>
            <a:srgbClr val="FFFFFF">
              <a:alpha val="72468"/>
            </a:srgbClr>
          </a:solidFill>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9DCA3374-0DEE-4F7A-ABB3-373B82FE43BA}"/>
              </a:ext>
            </a:extLst>
          </p:cNvPr>
          <p:cNvSpPr>
            <a:spLocks noGrp="1"/>
          </p:cNvSpPr>
          <p:nvPr>
            <p:ph type="dt" sz="half" idx="6"/>
          </p:nvPr>
        </p:nvSpPr>
        <p:spPr/>
        <p:txBody>
          <a:bodyPr/>
          <a:lstStyle/>
          <a:p>
            <a:fld id="{B8C65EA8-EA62-47FD-9946-0B5E0952016E}"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E8FDDEDF-5969-4A2E-8D03-E359AB55900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109</a:t>
            </a:fld>
            <a:endParaRPr lang="fr-FR" spc="-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6857" y="986999"/>
            <a:ext cx="7963139" cy="553310"/>
          </a:xfrm>
          <a:prstGeom prst="rect">
            <a:avLst/>
          </a:prstGeom>
        </p:spPr>
        <p:txBody>
          <a:bodyPr vert="horz" wrap="square" lIns="0" tIns="29799" rIns="0" bIns="0" rtlCol="0" anchor="ctr">
            <a:spAutoFit/>
          </a:bodyPr>
          <a:lstStyle/>
          <a:p>
            <a:pPr marL="22075">
              <a:spcBef>
                <a:spcPts val="235"/>
              </a:spcBef>
            </a:pPr>
            <a:r>
              <a:rPr spc="-52" dirty="0"/>
              <a:t>Qu’est-ce</a:t>
            </a:r>
            <a:r>
              <a:rPr spc="-35" dirty="0"/>
              <a:t> </a:t>
            </a:r>
            <a:r>
              <a:rPr spc="-44" dirty="0"/>
              <a:t>qu’Ansible</a:t>
            </a:r>
          </a:p>
        </p:txBody>
      </p:sp>
      <p:sp>
        <p:nvSpPr>
          <p:cNvPr id="15" name="object 15"/>
          <p:cNvSpPr txBox="1">
            <a:spLocks noGrp="1"/>
          </p:cNvSpPr>
          <p:nvPr>
            <p:ph type="dt" sz="half" idx="6"/>
          </p:nvPr>
        </p:nvSpPr>
        <p:spPr>
          <a:xfrm>
            <a:off x="482573" y="3684357"/>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63AB67AD-A902-4276-8EA0-7A216F7118CA}" type="datetime1">
              <a:rPr lang="en-US" spc="-69" smtClean="0"/>
              <a:t>11/26/2020</a:t>
            </a:fld>
            <a:endParaRPr spc="-69" dirty="0"/>
          </a:p>
        </p:txBody>
      </p:sp>
      <p:sp>
        <p:nvSpPr>
          <p:cNvPr id="19" name="Google Shape;87;p16">
            <a:extLst>
              <a:ext uri="{FF2B5EF4-FFF2-40B4-BE49-F238E27FC236}">
                <a16:creationId xmlns:a16="http://schemas.microsoft.com/office/drawing/2014/main" id="{ED454220-7029-40D4-A74F-5FAB9E12008C}"/>
              </a:ext>
            </a:extLst>
          </p:cNvPr>
          <p:cNvSpPr txBox="1"/>
          <p:nvPr/>
        </p:nvSpPr>
        <p:spPr>
          <a:xfrm>
            <a:off x="673884" y="2084564"/>
            <a:ext cx="9156068" cy="3101506"/>
          </a:xfrm>
          <a:prstGeom prst="rect">
            <a:avLst/>
          </a:prstGeom>
          <a:noFill/>
          <a:ln>
            <a:noFill/>
          </a:ln>
        </p:spPr>
        <p:txBody>
          <a:bodyPr spcFirstLastPara="1" wrap="square" lIns="80187" tIns="80187" rIns="80187" bIns="80187" anchor="t" anchorCtr="0">
            <a:noAutofit/>
          </a:bodyPr>
          <a:lstStyle/>
          <a:p>
            <a:pPr marL="401010" indent="-278479" algn="just">
              <a:buSzPts val="1400"/>
              <a:buFont typeface="Roboto"/>
              <a:buChar char="●"/>
            </a:pPr>
            <a:r>
              <a:rPr lang="fr" sz="1579" dirty="0">
                <a:latin typeface="Roboto"/>
                <a:ea typeface="Roboto"/>
                <a:cs typeface="Roboto"/>
                <a:sym typeface="Roboto"/>
              </a:rPr>
              <a:t>Ansible est un outil d'automatisation informatique sans agent développé en 2012 par Michael DeHaan, un ancien employé de chez Red Hat. </a:t>
            </a:r>
          </a:p>
          <a:p>
            <a:pPr marL="401010" indent="-278479" algn="just">
              <a:buSzPts val="1400"/>
              <a:buFont typeface="Roboto"/>
              <a:buChar char="●"/>
            </a:pPr>
            <a:r>
              <a:rPr lang="fr" sz="1579" dirty="0">
                <a:latin typeface="Roboto"/>
                <a:ea typeface="Roboto"/>
                <a:cs typeface="Roboto"/>
                <a:sym typeface="Roboto"/>
              </a:rPr>
              <a:t>Les objectifs de la conception d’Ansible ont été  pour lui: un code minime, cohérent, sécurisé, très fiable et facile à apprendre. </a:t>
            </a:r>
            <a:endParaRPr sz="1579" dirty="0">
              <a:latin typeface="Roboto"/>
              <a:ea typeface="Roboto"/>
              <a:cs typeface="Roboto"/>
              <a:sym typeface="Roboto"/>
            </a:endParaRPr>
          </a:p>
          <a:p>
            <a:pPr algn="just"/>
            <a:endParaRPr sz="1579" dirty="0">
              <a:latin typeface="Roboto"/>
              <a:ea typeface="Roboto"/>
              <a:cs typeface="Roboto"/>
              <a:sym typeface="Roboto"/>
            </a:endParaRPr>
          </a:p>
          <a:p>
            <a:pPr marL="401010" indent="-278479" algn="just">
              <a:buSzPts val="1400"/>
              <a:buFont typeface="Roboto"/>
              <a:buChar char="●"/>
            </a:pPr>
            <a:r>
              <a:rPr lang="fr" sz="1579" dirty="0">
                <a:latin typeface="Roboto"/>
                <a:ea typeface="Roboto"/>
                <a:cs typeface="Roboto"/>
                <a:sym typeface="Roboto"/>
              </a:rPr>
              <a:t>La société Ansible a récemment été rachetée par Red Hat. </a:t>
            </a:r>
            <a:endParaRPr sz="1579" dirty="0">
              <a:latin typeface="Roboto"/>
              <a:ea typeface="Roboto"/>
              <a:cs typeface="Roboto"/>
              <a:sym typeface="Roboto"/>
            </a:endParaRPr>
          </a:p>
          <a:p>
            <a:pPr algn="just"/>
            <a:endParaRPr sz="1579" dirty="0">
              <a:latin typeface="Roboto"/>
              <a:ea typeface="Roboto"/>
              <a:cs typeface="Roboto"/>
              <a:sym typeface="Roboto"/>
            </a:endParaRPr>
          </a:p>
          <a:p>
            <a:pPr marL="401010" indent="-278479" algn="just">
              <a:buSzPts val="1400"/>
              <a:buFont typeface="Roboto"/>
              <a:buChar char="●"/>
            </a:pPr>
            <a:r>
              <a:rPr lang="fr" sz="1579" dirty="0">
                <a:latin typeface="Roboto"/>
                <a:ea typeface="Roboto"/>
                <a:cs typeface="Roboto"/>
                <a:sym typeface="Roboto"/>
              </a:rPr>
              <a:t>Ansible fonctionne principalement en mode push en utilisant SSH.</a:t>
            </a:r>
          </a:p>
          <a:p>
            <a:pPr marL="401010" indent="-278479" algn="just">
              <a:buSzPts val="1400"/>
              <a:buFont typeface="Roboto"/>
              <a:buChar char="●"/>
            </a:pPr>
            <a:endParaRPr lang="fr" sz="1579" dirty="0">
              <a:latin typeface="Roboto"/>
              <a:ea typeface="Roboto"/>
              <a:cs typeface="Roboto"/>
              <a:sym typeface="Roboto"/>
            </a:endParaRPr>
          </a:p>
          <a:p>
            <a:pPr marL="401010" indent="-278479" algn="just">
              <a:buSzPts val="1400"/>
              <a:buFont typeface="Roboto"/>
              <a:buChar char="●"/>
            </a:pPr>
            <a:r>
              <a:rPr lang="fr" sz="1579" dirty="0">
                <a:latin typeface="Roboto"/>
                <a:ea typeface="Roboto"/>
                <a:cs typeface="Roboto"/>
                <a:sym typeface="Roboto"/>
              </a:rPr>
              <a:t>Vous pouvez installer Ansible sur chaque machine distantes, téléchargez les playbooks localement et les exécuter sur les machines individuellement s'il y a un grand nombre de machines (grand est un terme relatif)  comme plus de 500 machines qui nécessitent des mises à jour en parallèle.</a:t>
            </a:r>
            <a:endParaRPr sz="1579" dirty="0">
              <a:latin typeface="Roboto"/>
              <a:ea typeface="Roboto"/>
              <a:cs typeface="Roboto"/>
              <a:sym typeface="Roboto"/>
            </a:endParaRPr>
          </a:p>
          <a:p>
            <a:pPr algn="just"/>
            <a:endParaRPr sz="1579" dirty="0">
              <a:latin typeface="Roboto"/>
              <a:ea typeface="Roboto"/>
              <a:cs typeface="Roboto"/>
              <a:sym typeface="Roboto"/>
            </a:endParaRPr>
          </a:p>
          <a:p>
            <a:pPr algn="just"/>
            <a:endParaRPr sz="1579" dirty="0">
              <a:latin typeface="Roboto"/>
              <a:ea typeface="Roboto"/>
              <a:cs typeface="Roboto"/>
              <a:sym typeface="Roboto"/>
            </a:endParaRPr>
          </a:p>
        </p:txBody>
      </p:sp>
      <p:sp>
        <p:nvSpPr>
          <p:cNvPr id="3" name="Espace réservé du numéro de diapositive 2">
            <a:extLst>
              <a:ext uri="{FF2B5EF4-FFF2-40B4-BE49-F238E27FC236}">
                <a16:creationId xmlns:a16="http://schemas.microsoft.com/office/drawing/2014/main" id="{3AA9CB56-EA22-404D-88EA-83709B26793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a:t>
            </a:fld>
            <a:endParaRPr lang="fr-FR" spc="-10" dirty="0"/>
          </a:p>
        </p:txBody>
      </p:sp>
    </p:spTree>
  </p:cSld>
  <p:clrMapOvr>
    <a:masterClrMapping/>
  </p:clrMapOvr>
  <p:transition>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94394" y="1022037"/>
            <a:ext cx="7677430"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dirty="0"/>
          </a:p>
        </p:txBody>
      </p:sp>
      <p:sp>
        <p:nvSpPr>
          <p:cNvPr id="5" name="object 5"/>
          <p:cNvSpPr/>
          <p:nvPr/>
        </p:nvSpPr>
        <p:spPr>
          <a:xfrm>
            <a:off x="1173627" y="2016980"/>
            <a:ext cx="6918964" cy="4176552"/>
          </a:xfrm>
          <a:custGeom>
            <a:avLst/>
            <a:gdLst/>
            <a:ahLst/>
            <a:cxnLst/>
            <a:rect l="l" t="t" r="r" b="b"/>
            <a:pathLst>
              <a:path w="7888605" h="4761865">
                <a:moveTo>
                  <a:pt x="0" y="0"/>
                </a:moveTo>
                <a:lnTo>
                  <a:pt x="7888499" y="0"/>
                </a:lnTo>
                <a:lnTo>
                  <a:pt x="7888499" y="4761299"/>
                </a:lnTo>
                <a:lnTo>
                  <a:pt x="0" y="4761299"/>
                </a:lnTo>
                <a:lnTo>
                  <a:pt x="0" y="0"/>
                </a:lnTo>
                <a:close/>
              </a:path>
            </a:pathLst>
          </a:custGeom>
          <a:solidFill>
            <a:srgbClr val="FFFFFF"/>
          </a:solidFill>
        </p:spPr>
        <p:txBody>
          <a:bodyPr wrap="square" lIns="0" tIns="0" rIns="0" bIns="0" rtlCol="0"/>
          <a:lstStyle/>
          <a:p>
            <a:endParaRPr sz="1579"/>
          </a:p>
        </p:txBody>
      </p:sp>
      <p:sp>
        <p:nvSpPr>
          <p:cNvPr id="6" name="object 6"/>
          <p:cNvSpPr txBox="1"/>
          <p:nvPr/>
        </p:nvSpPr>
        <p:spPr>
          <a:xfrm>
            <a:off x="1407543" y="2201270"/>
            <a:ext cx="4691729" cy="448200"/>
          </a:xfrm>
          <a:prstGeom prst="rect">
            <a:avLst/>
          </a:prstGeom>
        </p:spPr>
        <p:txBody>
          <a:bodyPr vert="horz" wrap="square" lIns="0" tIns="0" rIns="0" bIns="0" rtlCol="0">
            <a:spAutoFit/>
          </a:bodyPr>
          <a:lstStyle/>
          <a:p>
            <a:pPr>
              <a:lnSpc>
                <a:spcPts val="1631"/>
              </a:lnSpc>
            </a:pPr>
            <a:r>
              <a:rPr sz="1579" b="1" spc="-4" dirty="0">
                <a:solidFill>
                  <a:srgbClr val="007AB0"/>
                </a:solidFill>
                <a:latin typeface="Courier New"/>
                <a:cs typeface="Courier New"/>
              </a:rPr>
              <a:t>tasks</a:t>
            </a:r>
            <a:r>
              <a:rPr sz="1579" spc="-4" dirty="0">
                <a:latin typeface="Courier New"/>
                <a:cs typeface="Courier New"/>
              </a:rPr>
              <a:t>:</a:t>
            </a:r>
            <a:endParaRPr sz="1579">
              <a:latin typeface="Courier New"/>
              <a:cs typeface="Courier New"/>
            </a:endParaRPr>
          </a:p>
          <a:p>
            <a:pPr>
              <a:spcBef>
                <a:spcPts val="13"/>
              </a:spcBef>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httpd package is</a:t>
            </a:r>
            <a:r>
              <a:rPr sz="1579" b="1" spc="-75" dirty="0">
                <a:solidFill>
                  <a:srgbClr val="820000"/>
                </a:solidFill>
                <a:latin typeface="Courier New"/>
                <a:cs typeface="Courier New"/>
              </a:rPr>
              <a:t> </a:t>
            </a:r>
            <a:r>
              <a:rPr sz="1579" b="1" spc="-4" dirty="0">
                <a:solidFill>
                  <a:srgbClr val="820000"/>
                </a:solidFill>
                <a:latin typeface="Courier New"/>
                <a:cs typeface="Courier New"/>
              </a:rPr>
              <a:t>present</a:t>
            </a:r>
            <a:endParaRPr sz="1579">
              <a:latin typeface="Courier New"/>
              <a:cs typeface="Courier New"/>
            </a:endParaRPr>
          </a:p>
        </p:txBody>
      </p:sp>
      <p:sp>
        <p:nvSpPr>
          <p:cNvPr id="7" name="object 7"/>
          <p:cNvSpPr txBox="1"/>
          <p:nvPr/>
        </p:nvSpPr>
        <p:spPr>
          <a:xfrm>
            <a:off x="1648185" y="2685814"/>
            <a:ext cx="1805068" cy="691215"/>
          </a:xfrm>
          <a:prstGeom prst="rect">
            <a:avLst/>
          </a:prstGeom>
        </p:spPr>
        <p:txBody>
          <a:bodyPr vert="horz" wrap="square" lIns="0" tIns="0" rIns="0" bIns="0" rtlCol="0">
            <a:spAutoFit/>
          </a:bodyPr>
          <a:lstStyle/>
          <a:p>
            <a:pPr>
              <a:lnSpc>
                <a:spcPts val="1631"/>
              </a:lnSpc>
            </a:pPr>
            <a:r>
              <a:rPr sz="1579" b="1" spc="-4" dirty="0">
                <a:solidFill>
                  <a:srgbClr val="007AB0"/>
                </a:solidFill>
                <a:latin typeface="Courier New"/>
                <a:cs typeface="Courier New"/>
              </a:rPr>
              <a:t>yum</a:t>
            </a:r>
            <a:r>
              <a:rPr sz="1579" spc="-4" dirty="0">
                <a:latin typeface="Courier New"/>
                <a:cs typeface="Courier New"/>
              </a:rPr>
              <a:t>:</a:t>
            </a:r>
            <a:endParaRPr sz="1579">
              <a:latin typeface="Courier New"/>
              <a:cs typeface="Courier New"/>
            </a:endParaRPr>
          </a:p>
          <a:p>
            <a:pPr marL="240606">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31" dirty="0">
                <a:latin typeface="Courier New"/>
                <a:cs typeface="Courier New"/>
              </a:rPr>
              <a:t> </a:t>
            </a:r>
            <a:r>
              <a:rPr sz="1579" spc="-4" dirty="0">
                <a:latin typeface="Courier New"/>
                <a:cs typeface="Courier New"/>
              </a:rPr>
              <a:t>httpd</a:t>
            </a:r>
            <a:endParaRPr sz="1579">
              <a:latin typeface="Courier New"/>
              <a:cs typeface="Courier New"/>
            </a:endParaRPr>
          </a:p>
          <a:p>
            <a:pPr marL="240606">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83" dirty="0">
                <a:latin typeface="Courier New"/>
                <a:cs typeface="Courier New"/>
              </a:rPr>
              <a:t> </a:t>
            </a:r>
            <a:r>
              <a:rPr sz="1579" spc="-4" dirty="0">
                <a:latin typeface="Courier New"/>
                <a:cs typeface="Courier New"/>
              </a:rPr>
              <a:t>latest</a:t>
            </a:r>
            <a:endParaRPr sz="1579">
              <a:latin typeface="Courier New"/>
              <a:cs typeface="Courier New"/>
            </a:endParaRPr>
          </a:p>
        </p:txBody>
      </p:sp>
      <p:sp>
        <p:nvSpPr>
          <p:cNvPr id="8" name="object 8"/>
          <p:cNvSpPr txBox="1"/>
          <p:nvPr/>
        </p:nvSpPr>
        <p:spPr>
          <a:xfrm>
            <a:off x="1173627" y="3610185"/>
            <a:ext cx="6918964" cy="986495"/>
          </a:xfrm>
          <a:prstGeom prst="rect">
            <a:avLst/>
          </a:prstGeom>
        </p:spPr>
        <p:txBody>
          <a:bodyPr vert="horz" wrap="square" lIns="0" tIns="9468" rIns="0" bIns="0" rtlCol="0">
            <a:spAutoFit/>
          </a:bodyPr>
          <a:lstStyle/>
          <a:p>
            <a:pPr marL="474529" marR="903944" indent="-241163">
              <a:lnSpc>
                <a:spcPct val="100699"/>
              </a:lnSpc>
              <a:spcBef>
                <a:spcPts val="75"/>
              </a:spcBef>
              <a:tabLst>
                <a:tab pos="473972" algn="l"/>
                <a:tab pos="1196347"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latest index.html file is present </a:t>
            </a:r>
            <a:r>
              <a:rPr sz="1579" b="1" spc="-4" dirty="0">
                <a:solidFill>
                  <a:srgbClr val="007AB0"/>
                </a:solidFill>
                <a:latin typeface="Courier New"/>
                <a:cs typeface="Courier New"/>
              </a:rPr>
              <a:t> copy</a:t>
            </a:r>
            <a:r>
              <a:rPr sz="1579" spc="-4" dirty="0">
                <a:latin typeface="Courier New"/>
                <a:cs typeface="Courier New"/>
              </a:rPr>
              <a:t>:</a:t>
            </a:r>
            <a:endParaRPr sz="1579">
              <a:latin typeface="Courier New"/>
              <a:cs typeface="Courier New"/>
            </a:endParaRPr>
          </a:p>
          <a:p>
            <a:pPr marL="715135">
              <a:spcBef>
                <a:spcPts val="13"/>
              </a:spcBef>
            </a:pPr>
            <a:r>
              <a:rPr sz="1579" b="1" spc="-4" dirty="0">
                <a:solidFill>
                  <a:srgbClr val="007AB0"/>
                </a:solidFill>
                <a:latin typeface="Courier New"/>
                <a:cs typeface="Courier New"/>
              </a:rPr>
              <a:t>src</a:t>
            </a:r>
            <a:r>
              <a:rPr sz="1579" spc="-4" dirty="0">
                <a:latin typeface="Courier New"/>
                <a:cs typeface="Courier New"/>
              </a:rPr>
              <a:t>:</a:t>
            </a:r>
            <a:r>
              <a:rPr sz="1579" spc="-9" dirty="0">
                <a:latin typeface="Courier New"/>
                <a:cs typeface="Courier New"/>
              </a:rPr>
              <a:t> </a:t>
            </a:r>
            <a:r>
              <a:rPr sz="1579" spc="-4" dirty="0">
                <a:latin typeface="Courier New"/>
                <a:cs typeface="Courier New"/>
              </a:rPr>
              <a:t>files/index.html</a:t>
            </a:r>
            <a:endParaRPr sz="1579">
              <a:latin typeface="Courier New"/>
              <a:cs typeface="Courier New"/>
            </a:endParaRPr>
          </a:p>
          <a:p>
            <a:pPr marL="715135">
              <a:spcBef>
                <a:spcPts val="13"/>
              </a:spcBef>
            </a:pPr>
            <a:r>
              <a:rPr sz="1579" b="1" spc="-4" dirty="0">
                <a:solidFill>
                  <a:srgbClr val="007AB0"/>
                </a:solidFill>
                <a:latin typeface="Courier New"/>
                <a:cs typeface="Courier New"/>
              </a:rPr>
              <a:t>dest</a:t>
            </a:r>
            <a:r>
              <a:rPr sz="1579" spc="-4" dirty="0">
                <a:latin typeface="Courier New"/>
                <a:cs typeface="Courier New"/>
              </a:rPr>
              <a:t>:</a:t>
            </a:r>
            <a:r>
              <a:rPr sz="1579" spc="-9" dirty="0">
                <a:latin typeface="Courier New"/>
                <a:cs typeface="Courier New"/>
              </a:rPr>
              <a:t> </a:t>
            </a:r>
            <a:r>
              <a:rPr sz="1579" spc="-4" dirty="0">
                <a:latin typeface="Courier New"/>
                <a:cs typeface="Courier New"/>
              </a:rPr>
              <a:t>/var/www/html/</a:t>
            </a:r>
            <a:endParaRPr sz="1579">
              <a:latin typeface="Courier New"/>
              <a:cs typeface="Courier New"/>
            </a:endParaRPr>
          </a:p>
        </p:txBody>
      </p:sp>
      <p:sp>
        <p:nvSpPr>
          <p:cNvPr id="9" name="object 9"/>
          <p:cNvSpPr txBox="1"/>
          <p:nvPr/>
        </p:nvSpPr>
        <p:spPr>
          <a:xfrm>
            <a:off x="1407544" y="4866266"/>
            <a:ext cx="2526873" cy="939103"/>
          </a:xfrm>
          <a:prstGeom prst="rect">
            <a:avLst/>
          </a:prstGeom>
        </p:spPr>
        <p:txBody>
          <a:bodyPr vert="horz" wrap="square" lIns="0" tIns="0" rIns="0" bIns="0" rtlCol="0">
            <a:spAutoFit/>
          </a:bodyPr>
          <a:lstStyle/>
          <a:p>
            <a:pPr>
              <a:lnSpc>
                <a:spcPts val="1631"/>
              </a:lnSpc>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Restart</a:t>
            </a:r>
            <a:r>
              <a:rPr sz="1579" b="1" spc="-83" dirty="0">
                <a:solidFill>
                  <a:srgbClr val="820000"/>
                </a:solidFill>
                <a:latin typeface="Courier New"/>
                <a:cs typeface="Courier New"/>
              </a:rPr>
              <a:t> </a:t>
            </a:r>
            <a:r>
              <a:rPr sz="1579" b="1" spc="-4" dirty="0">
                <a:solidFill>
                  <a:srgbClr val="820000"/>
                </a:solidFill>
                <a:latin typeface="Courier New"/>
                <a:cs typeface="Courier New"/>
              </a:rPr>
              <a:t>httpd</a:t>
            </a:r>
            <a:endParaRPr sz="1579">
              <a:latin typeface="Courier New"/>
              <a:cs typeface="Courier New"/>
            </a:endParaRPr>
          </a:p>
          <a:p>
            <a:pPr marL="481212" marR="714578" indent="-241163">
              <a:lnSpc>
                <a:spcPct val="100699"/>
              </a:lnSpc>
            </a:pPr>
            <a:r>
              <a:rPr sz="1579" b="1" spc="-4" dirty="0">
                <a:solidFill>
                  <a:srgbClr val="007AB0"/>
                </a:solidFill>
                <a:latin typeface="Courier New"/>
                <a:cs typeface="Courier New"/>
              </a:rPr>
              <a:t>service</a:t>
            </a:r>
            <a:r>
              <a:rPr sz="1579" spc="-4"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a:t>
            </a:r>
            <a:r>
              <a:rPr sz="1579" spc="-79" dirty="0">
                <a:latin typeface="Courier New"/>
                <a:cs typeface="Courier New"/>
              </a:rPr>
              <a:t> </a:t>
            </a:r>
            <a:r>
              <a:rPr sz="1579" spc="-4" dirty="0">
                <a:latin typeface="Courier New"/>
                <a:cs typeface="Courier New"/>
              </a:rPr>
              <a:t>httpd</a:t>
            </a:r>
            <a:endParaRPr sz="1579">
              <a:latin typeface="Courier New"/>
              <a:cs typeface="Courier New"/>
            </a:endParaRPr>
          </a:p>
          <a:p>
            <a:pPr marL="481212">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26" dirty="0">
                <a:latin typeface="Courier New"/>
                <a:cs typeface="Courier New"/>
              </a:rPr>
              <a:t> </a:t>
            </a:r>
            <a:r>
              <a:rPr sz="1579" spc="-4" dirty="0">
                <a:latin typeface="Courier New"/>
                <a:cs typeface="Courier New"/>
              </a:rPr>
              <a:t>restart</a:t>
            </a:r>
            <a:endParaRPr sz="1579">
              <a:latin typeface="Courier New"/>
              <a:cs typeface="Courier New"/>
            </a:endParaRPr>
          </a:p>
        </p:txBody>
      </p:sp>
      <p:sp>
        <p:nvSpPr>
          <p:cNvPr id="10" name="object 10"/>
          <p:cNvSpPr/>
          <p:nvPr/>
        </p:nvSpPr>
        <p:spPr>
          <a:xfrm>
            <a:off x="1320777" y="2676063"/>
            <a:ext cx="6144249" cy="860485"/>
          </a:xfrm>
          <a:custGeom>
            <a:avLst/>
            <a:gdLst/>
            <a:ahLst/>
            <a:cxnLst/>
            <a:rect l="l" t="t" r="r" b="b"/>
            <a:pathLst>
              <a:path w="7005320" h="981075">
                <a:moveTo>
                  <a:pt x="0" y="0"/>
                </a:moveTo>
                <a:lnTo>
                  <a:pt x="7004699" y="0"/>
                </a:lnTo>
                <a:lnTo>
                  <a:pt x="7004699" y="980999"/>
                </a:lnTo>
                <a:lnTo>
                  <a:pt x="0" y="980999"/>
                </a:lnTo>
                <a:lnTo>
                  <a:pt x="0" y="0"/>
                </a:lnTo>
                <a:close/>
              </a:path>
            </a:pathLst>
          </a:custGeom>
          <a:solidFill>
            <a:srgbClr val="FFFFFF">
              <a:alpha val="72468"/>
            </a:srgbClr>
          </a:solidFill>
        </p:spPr>
        <p:txBody>
          <a:bodyPr wrap="square" lIns="0" tIns="0" rIns="0" bIns="0" rtlCol="0"/>
          <a:lstStyle/>
          <a:p>
            <a:endParaRPr sz="1579"/>
          </a:p>
        </p:txBody>
      </p:sp>
      <p:sp>
        <p:nvSpPr>
          <p:cNvPr id="11" name="object 11"/>
          <p:cNvSpPr/>
          <p:nvPr/>
        </p:nvSpPr>
        <p:spPr>
          <a:xfrm>
            <a:off x="1320776" y="4894734"/>
            <a:ext cx="6144249" cy="1155667"/>
          </a:xfrm>
          <a:custGeom>
            <a:avLst/>
            <a:gdLst/>
            <a:ahLst/>
            <a:cxnLst/>
            <a:rect l="l" t="t" r="r" b="b"/>
            <a:pathLst>
              <a:path w="7005320" h="1317625">
                <a:moveTo>
                  <a:pt x="0" y="0"/>
                </a:moveTo>
                <a:lnTo>
                  <a:pt x="7004700" y="0"/>
                </a:lnTo>
                <a:lnTo>
                  <a:pt x="7004700" y="1316999"/>
                </a:lnTo>
                <a:lnTo>
                  <a:pt x="0" y="1316999"/>
                </a:lnTo>
                <a:lnTo>
                  <a:pt x="0" y="0"/>
                </a:lnTo>
                <a:close/>
              </a:path>
            </a:pathLst>
          </a:custGeom>
          <a:solidFill>
            <a:srgbClr val="FFFFFF">
              <a:alpha val="72468"/>
            </a:srgbClr>
          </a:solidFill>
        </p:spPr>
        <p:txBody>
          <a:bodyPr wrap="square" lIns="0" tIns="0" rIns="0" bIns="0" rtlCol="0"/>
          <a:lstStyle/>
          <a:p>
            <a:endParaRPr sz="1579"/>
          </a:p>
        </p:txBody>
      </p:sp>
      <p:sp>
        <p:nvSpPr>
          <p:cNvPr id="12" name="object 12"/>
          <p:cNvSpPr/>
          <p:nvPr/>
        </p:nvSpPr>
        <p:spPr>
          <a:xfrm>
            <a:off x="1320777" y="2085873"/>
            <a:ext cx="6144249" cy="590365"/>
          </a:xfrm>
          <a:custGeom>
            <a:avLst/>
            <a:gdLst/>
            <a:ahLst/>
            <a:cxnLst/>
            <a:rect l="l" t="t" r="r" b="b"/>
            <a:pathLst>
              <a:path w="7005320" h="673100">
                <a:moveTo>
                  <a:pt x="0" y="0"/>
                </a:moveTo>
                <a:lnTo>
                  <a:pt x="7004699" y="0"/>
                </a:lnTo>
                <a:lnTo>
                  <a:pt x="7004699" y="672899"/>
                </a:lnTo>
                <a:lnTo>
                  <a:pt x="0" y="672899"/>
                </a:lnTo>
                <a:lnTo>
                  <a:pt x="0" y="0"/>
                </a:lnTo>
                <a:close/>
              </a:path>
            </a:pathLst>
          </a:custGeom>
          <a:solidFill>
            <a:srgbClr val="FFFFFF">
              <a:alpha val="72468"/>
            </a:srgbClr>
          </a:solidFill>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964CD230-5AB0-4B41-B6A1-702FF51FFBFC}"/>
              </a:ext>
            </a:extLst>
          </p:cNvPr>
          <p:cNvSpPr>
            <a:spLocks noGrp="1"/>
          </p:cNvSpPr>
          <p:nvPr>
            <p:ph type="dt" sz="half" idx="6"/>
          </p:nvPr>
        </p:nvSpPr>
        <p:spPr/>
        <p:txBody>
          <a:bodyPr/>
          <a:lstStyle/>
          <a:p>
            <a:fld id="{BD1EB440-2DF4-4137-BC30-9EFB4215CCA5}"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1332280E-62D8-4629-B6A5-0D7B063BCBB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110</a:t>
            </a:fld>
            <a:endParaRPr lang="fr-FR" spc="-1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72521" y="1036928"/>
            <a:ext cx="7721175" cy="534468"/>
          </a:xfrm>
          <a:prstGeom prst="rect">
            <a:avLst/>
          </a:prstGeom>
        </p:spPr>
        <p:txBody>
          <a:bodyPr vert="horz" wrap="square" lIns="0" tIns="11139" rIns="0" bIns="0" rtlCol="0" anchor="ctr">
            <a:spAutoFit/>
          </a:bodyPr>
          <a:lstStyle/>
          <a:p>
            <a:pPr marL="11139">
              <a:spcBef>
                <a:spcPts val="88"/>
              </a:spcBef>
            </a:pPr>
            <a:r>
              <a:rPr lang="fr-FR" spc="4" dirty="0"/>
              <a:t>Eléments communs d’un </a:t>
            </a:r>
            <a:r>
              <a:rPr lang="fr-FR" spc="4" dirty="0" err="1"/>
              <a:t>play</a:t>
            </a:r>
            <a:endParaRPr dirty="0"/>
          </a:p>
        </p:txBody>
      </p:sp>
      <p:sp>
        <p:nvSpPr>
          <p:cNvPr id="5" name="object 5"/>
          <p:cNvSpPr/>
          <p:nvPr/>
        </p:nvSpPr>
        <p:spPr>
          <a:xfrm>
            <a:off x="1173627" y="2016980"/>
            <a:ext cx="6918964" cy="4176552"/>
          </a:xfrm>
          <a:custGeom>
            <a:avLst/>
            <a:gdLst/>
            <a:ahLst/>
            <a:cxnLst/>
            <a:rect l="l" t="t" r="r" b="b"/>
            <a:pathLst>
              <a:path w="7888605" h="4761865">
                <a:moveTo>
                  <a:pt x="0" y="0"/>
                </a:moveTo>
                <a:lnTo>
                  <a:pt x="7888499" y="0"/>
                </a:lnTo>
                <a:lnTo>
                  <a:pt x="7888499" y="4761299"/>
                </a:lnTo>
                <a:lnTo>
                  <a:pt x="0" y="4761299"/>
                </a:lnTo>
                <a:lnTo>
                  <a:pt x="0" y="0"/>
                </a:lnTo>
                <a:close/>
              </a:path>
            </a:pathLst>
          </a:custGeom>
          <a:solidFill>
            <a:schemeClr val="bg1">
              <a:lumMod val="75000"/>
            </a:schemeClr>
          </a:solidFill>
        </p:spPr>
        <p:txBody>
          <a:bodyPr wrap="square" lIns="0" tIns="0" rIns="0" bIns="0" rtlCol="0"/>
          <a:lstStyle/>
          <a:p>
            <a:endParaRPr sz="1579"/>
          </a:p>
        </p:txBody>
      </p:sp>
      <p:sp>
        <p:nvSpPr>
          <p:cNvPr id="6" name="object 6"/>
          <p:cNvSpPr txBox="1"/>
          <p:nvPr/>
        </p:nvSpPr>
        <p:spPr>
          <a:xfrm>
            <a:off x="1407543" y="2201270"/>
            <a:ext cx="4691729" cy="448200"/>
          </a:xfrm>
          <a:prstGeom prst="rect">
            <a:avLst/>
          </a:prstGeom>
        </p:spPr>
        <p:txBody>
          <a:bodyPr vert="horz" wrap="square" lIns="0" tIns="0" rIns="0" bIns="0" rtlCol="0">
            <a:spAutoFit/>
          </a:bodyPr>
          <a:lstStyle/>
          <a:p>
            <a:pPr>
              <a:lnSpc>
                <a:spcPts val="1631"/>
              </a:lnSpc>
            </a:pPr>
            <a:r>
              <a:rPr sz="1579" b="1" spc="-4" dirty="0">
                <a:solidFill>
                  <a:srgbClr val="007AB0"/>
                </a:solidFill>
                <a:latin typeface="Courier New"/>
                <a:cs typeface="Courier New"/>
              </a:rPr>
              <a:t>tasks</a:t>
            </a:r>
            <a:r>
              <a:rPr sz="1579" spc="-4" dirty="0">
                <a:latin typeface="Courier New"/>
                <a:cs typeface="Courier New"/>
              </a:rPr>
              <a:t>:</a:t>
            </a:r>
            <a:endParaRPr sz="1579">
              <a:latin typeface="Courier New"/>
              <a:cs typeface="Courier New"/>
            </a:endParaRPr>
          </a:p>
          <a:p>
            <a:pPr>
              <a:spcBef>
                <a:spcPts val="13"/>
              </a:spcBef>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httpd package is</a:t>
            </a:r>
            <a:r>
              <a:rPr sz="1579" b="1" spc="-75" dirty="0">
                <a:solidFill>
                  <a:srgbClr val="820000"/>
                </a:solidFill>
                <a:latin typeface="Courier New"/>
                <a:cs typeface="Courier New"/>
              </a:rPr>
              <a:t> </a:t>
            </a:r>
            <a:r>
              <a:rPr sz="1579" b="1" spc="-4" dirty="0">
                <a:solidFill>
                  <a:srgbClr val="820000"/>
                </a:solidFill>
                <a:latin typeface="Courier New"/>
                <a:cs typeface="Courier New"/>
              </a:rPr>
              <a:t>present</a:t>
            </a:r>
            <a:endParaRPr sz="1579">
              <a:latin typeface="Courier New"/>
              <a:cs typeface="Courier New"/>
            </a:endParaRPr>
          </a:p>
        </p:txBody>
      </p:sp>
      <p:sp>
        <p:nvSpPr>
          <p:cNvPr id="7" name="object 7"/>
          <p:cNvSpPr txBox="1"/>
          <p:nvPr/>
        </p:nvSpPr>
        <p:spPr>
          <a:xfrm>
            <a:off x="1648185" y="2685814"/>
            <a:ext cx="1805068" cy="691215"/>
          </a:xfrm>
          <a:prstGeom prst="rect">
            <a:avLst/>
          </a:prstGeom>
        </p:spPr>
        <p:txBody>
          <a:bodyPr vert="horz" wrap="square" lIns="0" tIns="0" rIns="0" bIns="0" rtlCol="0">
            <a:spAutoFit/>
          </a:bodyPr>
          <a:lstStyle/>
          <a:p>
            <a:pPr>
              <a:lnSpc>
                <a:spcPts val="1631"/>
              </a:lnSpc>
            </a:pPr>
            <a:r>
              <a:rPr sz="1579" b="1" spc="-4" dirty="0">
                <a:solidFill>
                  <a:srgbClr val="007AB0"/>
                </a:solidFill>
                <a:latin typeface="Courier New"/>
                <a:cs typeface="Courier New"/>
              </a:rPr>
              <a:t>yum</a:t>
            </a:r>
            <a:r>
              <a:rPr sz="1579" spc="-4" dirty="0">
                <a:latin typeface="Courier New"/>
                <a:cs typeface="Courier New"/>
              </a:rPr>
              <a:t>:</a:t>
            </a:r>
            <a:endParaRPr sz="1579">
              <a:latin typeface="Courier New"/>
              <a:cs typeface="Courier New"/>
            </a:endParaRPr>
          </a:p>
          <a:p>
            <a:pPr marL="240606">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31" dirty="0">
                <a:latin typeface="Courier New"/>
                <a:cs typeface="Courier New"/>
              </a:rPr>
              <a:t> </a:t>
            </a:r>
            <a:r>
              <a:rPr sz="1579" spc="-4" dirty="0">
                <a:latin typeface="Courier New"/>
                <a:cs typeface="Courier New"/>
              </a:rPr>
              <a:t>httpd</a:t>
            </a:r>
            <a:endParaRPr sz="1579">
              <a:latin typeface="Courier New"/>
              <a:cs typeface="Courier New"/>
            </a:endParaRPr>
          </a:p>
          <a:p>
            <a:pPr marL="240606">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83" dirty="0">
                <a:latin typeface="Courier New"/>
                <a:cs typeface="Courier New"/>
              </a:rPr>
              <a:t> </a:t>
            </a:r>
            <a:r>
              <a:rPr sz="1579" spc="-4" dirty="0">
                <a:latin typeface="Courier New"/>
                <a:cs typeface="Courier New"/>
              </a:rPr>
              <a:t>latest</a:t>
            </a:r>
            <a:endParaRPr sz="1579">
              <a:latin typeface="Courier New"/>
              <a:cs typeface="Courier New"/>
            </a:endParaRPr>
          </a:p>
        </p:txBody>
      </p:sp>
      <p:sp>
        <p:nvSpPr>
          <p:cNvPr id="8" name="object 8"/>
          <p:cNvSpPr txBox="1"/>
          <p:nvPr/>
        </p:nvSpPr>
        <p:spPr>
          <a:xfrm>
            <a:off x="1407543" y="3654904"/>
            <a:ext cx="5774436" cy="934230"/>
          </a:xfrm>
          <a:prstGeom prst="rect">
            <a:avLst/>
          </a:prstGeom>
        </p:spPr>
        <p:txBody>
          <a:bodyPr vert="horz" wrap="square" lIns="0" tIns="0" rIns="0" bIns="0" rtlCol="0">
            <a:spAutoFit/>
          </a:bodyPr>
          <a:lstStyle/>
          <a:p>
            <a:pPr>
              <a:lnSpc>
                <a:spcPts val="1631"/>
              </a:lnSpc>
              <a:tabLst>
                <a:tab pos="240049" algn="l"/>
                <a:tab pos="962424"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latest index.html file is</a:t>
            </a:r>
            <a:r>
              <a:rPr sz="1579" b="1" spc="-70" dirty="0">
                <a:solidFill>
                  <a:srgbClr val="820000"/>
                </a:solidFill>
                <a:latin typeface="Courier New"/>
                <a:cs typeface="Courier New"/>
              </a:rPr>
              <a:t> </a:t>
            </a:r>
            <a:r>
              <a:rPr sz="1579" b="1" spc="-4" dirty="0">
                <a:solidFill>
                  <a:srgbClr val="820000"/>
                </a:solidFill>
                <a:latin typeface="Courier New"/>
                <a:cs typeface="Courier New"/>
              </a:rPr>
              <a:t>present</a:t>
            </a:r>
            <a:endParaRPr sz="1579">
              <a:latin typeface="Courier New"/>
              <a:cs typeface="Courier New"/>
            </a:endParaRPr>
          </a:p>
          <a:p>
            <a:pPr marL="240606">
              <a:spcBef>
                <a:spcPts val="13"/>
              </a:spcBef>
            </a:pPr>
            <a:r>
              <a:rPr sz="1579" b="1" spc="-4" dirty="0">
                <a:solidFill>
                  <a:srgbClr val="007AB0"/>
                </a:solidFill>
                <a:latin typeface="Courier New"/>
                <a:cs typeface="Courier New"/>
              </a:rPr>
              <a:t>copy</a:t>
            </a:r>
            <a:r>
              <a:rPr sz="1579" spc="-4" dirty="0">
                <a:latin typeface="Courier New"/>
                <a:cs typeface="Courier New"/>
              </a:rPr>
              <a:t>:</a:t>
            </a:r>
            <a:endParaRPr sz="1579">
              <a:latin typeface="Courier New"/>
              <a:cs typeface="Courier New"/>
            </a:endParaRPr>
          </a:p>
          <a:p>
            <a:pPr marL="481212">
              <a:spcBef>
                <a:spcPts val="13"/>
              </a:spcBef>
            </a:pPr>
            <a:r>
              <a:rPr sz="1579" b="1" spc="-4" dirty="0">
                <a:solidFill>
                  <a:srgbClr val="007AB0"/>
                </a:solidFill>
                <a:latin typeface="Courier New"/>
                <a:cs typeface="Courier New"/>
              </a:rPr>
              <a:t>src</a:t>
            </a:r>
            <a:r>
              <a:rPr sz="1579" spc="-4" dirty="0">
                <a:latin typeface="Courier New"/>
                <a:cs typeface="Courier New"/>
              </a:rPr>
              <a:t>:</a:t>
            </a:r>
            <a:r>
              <a:rPr sz="1579" spc="-9" dirty="0">
                <a:latin typeface="Courier New"/>
                <a:cs typeface="Courier New"/>
              </a:rPr>
              <a:t> </a:t>
            </a:r>
            <a:r>
              <a:rPr sz="1579" spc="-4" dirty="0">
                <a:latin typeface="Courier New"/>
                <a:cs typeface="Courier New"/>
              </a:rPr>
              <a:t>files/index.html</a:t>
            </a:r>
            <a:endParaRPr sz="1579">
              <a:latin typeface="Courier New"/>
              <a:cs typeface="Courier New"/>
            </a:endParaRPr>
          </a:p>
          <a:p>
            <a:pPr marL="481212">
              <a:spcBef>
                <a:spcPts val="13"/>
              </a:spcBef>
            </a:pPr>
            <a:r>
              <a:rPr sz="1579" b="1" spc="-4" dirty="0">
                <a:solidFill>
                  <a:srgbClr val="007AB0"/>
                </a:solidFill>
                <a:latin typeface="Courier New"/>
                <a:cs typeface="Courier New"/>
              </a:rPr>
              <a:t>dest</a:t>
            </a:r>
            <a:r>
              <a:rPr sz="1579" spc="-4" dirty="0">
                <a:latin typeface="Courier New"/>
                <a:cs typeface="Courier New"/>
              </a:rPr>
              <a:t>:</a:t>
            </a:r>
            <a:r>
              <a:rPr sz="1579" spc="-9" dirty="0">
                <a:latin typeface="Courier New"/>
                <a:cs typeface="Courier New"/>
              </a:rPr>
              <a:t> </a:t>
            </a:r>
            <a:r>
              <a:rPr sz="1579" spc="-4" dirty="0">
                <a:latin typeface="Courier New"/>
                <a:cs typeface="Courier New"/>
              </a:rPr>
              <a:t>/var/www/html/</a:t>
            </a:r>
            <a:endParaRPr sz="1579">
              <a:latin typeface="Courier New"/>
              <a:cs typeface="Courier New"/>
            </a:endParaRPr>
          </a:p>
        </p:txBody>
      </p:sp>
      <p:sp>
        <p:nvSpPr>
          <p:cNvPr id="9" name="object 9"/>
          <p:cNvSpPr txBox="1"/>
          <p:nvPr/>
        </p:nvSpPr>
        <p:spPr>
          <a:xfrm>
            <a:off x="1173627" y="4821547"/>
            <a:ext cx="6918964" cy="986495"/>
          </a:xfrm>
          <a:prstGeom prst="rect">
            <a:avLst/>
          </a:prstGeom>
        </p:spPr>
        <p:txBody>
          <a:bodyPr vert="horz" wrap="square" lIns="0" tIns="9468" rIns="0" bIns="0" rtlCol="0">
            <a:spAutoFit/>
          </a:bodyPr>
          <a:lstStyle/>
          <a:p>
            <a:pPr marL="474529" marR="4151569" indent="-241163">
              <a:lnSpc>
                <a:spcPct val="100699"/>
              </a:lnSpc>
              <a:spcBef>
                <a:spcPts val="75"/>
              </a:spcBef>
              <a:tabLst>
                <a:tab pos="473972" algn="l"/>
                <a:tab pos="1196347"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Restart</a:t>
            </a:r>
            <a:r>
              <a:rPr sz="1579" b="1" spc="-83" dirty="0">
                <a:solidFill>
                  <a:srgbClr val="820000"/>
                </a:solidFill>
                <a:latin typeface="Courier New"/>
                <a:cs typeface="Courier New"/>
              </a:rPr>
              <a:t> </a:t>
            </a:r>
            <a:r>
              <a:rPr sz="1579" b="1" spc="-4" dirty="0">
                <a:solidFill>
                  <a:srgbClr val="820000"/>
                </a:solidFill>
                <a:latin typeface="Courier New"/>
                <a:cs typeface="Courier New"/>
              </a:rPr>
              <a:t>httpd </a:t>
            </a:r>
            <a:r>
              <a:rPr sz="1579" b="1" spc="-4" dirty="0">
                <a:solidFill>
                  <a:srgbClr val="007AB0"/>
                </a:solidFill>
                <a:latin typeface="Courier New"/>
                <a:cs typeface="Courier New"/>
              </a:rPr>
              <a:t> service</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restart</a:t>
            </a:r>
            <a:endParaRPr sz="1579" dirty="0">
              <a:latin typeface="Courier New"/>
              <a:cs typeface="Courier New"/>
            </a:endParaRPr>
          </a:p>
        </p:txBody>
      </p:sp>
      <p:sp>
        <p:nvSpPr>
          <p:cNvPr id="10" name="object 10"/>
          <p:cNvSpPr/>
          <p:nvPr/>
        </p:nvSpPr>
        <p:spPr>
          <a:xfrm>
            <a:off x="1320777" y="2676063"/>
            <a:ext cx="6144249" cy="860485"/>
          </a:xfrm>
          <a:custGeom>
            <a:avLst/>
            <a:gdLst/>
            <a:ahLst/>
            <a:cxnLst/>
            <a:rect l="l" t="t" r="r" b="b"/>
            <a:pathLst>
              <a:path w="7005320" h="981075">
                <a:moveTo>
                  <a:pt x="0" y="0"/>
                </a:moveTo>
                <a:lnTo>
                  <a:pt x="7004699" y="0"/>
                </a:lnTo>
                <a:lnTo>
                  <a:pt x="7004699" y="980999"/>
                </a:lnTo>
                <a:lnTo>
                  <a:pt x="0" y="980999"/>
                </a:lnTo>
                <a:lnTo>
                  <a:pt x="0" y="0"/>
                </a:lnTo>
                <a:close/>
              </a:path>
            </a:pathLst>
          </a:custGeom>
          <a:solidFill>
            <a:srgbClr val="FFFFFF">
              <a:alpha val="72468"/>
            </a:srgbClr>
          </a:solidFill>
        </p:spPr>
        <p:txBody>
          <a:bodyPr wrap="square" lIns="0" tIns="0" rIns="0" bIns="0" rtlCol="0"/>
          <a:lstStyle/>
          <a:p>
            <a:endParaRPr sz="1579"/>
          </a:p>
        </p:txBody>
      </p:sp>
      <p:sp>
        <p:nvSpPr>
          <p:cNvPr id="11" name="object 11"/>
          <p:cNvSpPr/>
          <p:nvPr/>
        </p:nvSpPr>
        <p:spPr>
          <a:xfrm>
            <a:off x="1320776" y="3616539"/>
            <a:ext cx="6144249" cy="1155667"/>
          </a:xfrm>
          <a:custGeom>
            <a:avLst/>
            <a:gdLst/>
            <a:ahLst/>
            <a:cxnLst/>
            <a:rect l="l" t="t" r="r" b="b"/>
            <a:pathLst>
              <a:path w="7005320" h="1317625">
                <a:moveTo>
                  <a:pt x="0" y="0"/>
                </a:moveTo>
                <a:lnTo>
                  <a:pt x="7004700" y="0"/>
                </a:lnTo>
                <a:lnTo>
                  <a:pt x="7004700" y="1316999"/>
                </a:lnTo>
                <a:lnTo>
                  <a:pt x="0" y="1316999"/>
                </a:lnTo>
                <a:lnTo>
                  <a:pt x="0" y="0"/>
                </a:lnTo>
                <a:close/>
              </a:path>
            </a:pathLst>
          </a:custGeom>
          <a:solidFill>
            <a:srgbClr val="FFFFFF">
              <a:alpha val="72468"/>
            </a:srgbClr>
          </a:solidFill>
        </p:spPr>
        <p:txBody>
          <a:bodyPr wrap="square" lIns="0" tIns="0" rIns="0" bIns="0" rtlCol="0"/>
          <a:lstStyle/>
          <a:p>
            <a:endParaRPr sz="1579"/>
          </a:p>
        </p:txBody>
      </p:sp>
      <p:sp>
        <p:nvSpPr>
          <p:cNvPr id="12" name="object 12"/>
          <p:cNvSpPr/>
          <p:nvPr/>
        </p:nvSpPr>
        <p:spPr>
          <a:xfrm>
            <a:off x="1320777" y="2085873"/>
            <a:ext cx="6144249" cy="590365"/>
          </a:xfrm>
          <a:custGeom>
            <a:avLst/>
            <a:gdLst/>
            <a:ahLst/>
            <a:cxnLst/>
            <a:rect l="l" t="t" r="r" b="b"/>
            <a:pathLst>
              <a:path w="7005320" h="673100">
                <a:moveTo>
                  <a:pt x="0" y="0"/>
                </a:moveTo>
                <a:lnTo>
                  <a:pt x="7004699" y="0"/>
                </a:lnTo>
                <a:lnTo>
                  <a:pt x="7004699" y="672899"/>
                </a:lnTo>
                <a:lnTo>
                  <a:pt x="0" y="672899"/>
                </a:lnTo>
                <a:lnTo>
                  <a:pt x="0" y="0"/>
                </a:lnTo>
                <a:close/>
              </a:path>
            </a:pathLst>
          </a:custGeom>
          <a:solidFill>
            <a:srgbClr val="FFFFFF">
              <a:alpha val="72468"/>
            </a:srgbClr>
          </a:solidFill>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3D4B05AA-081B-4503-BE6D-05F396ECAF1B}"/>
              </a:ext>
            </a:extLst>
          </p:cNvPr>
          <p:cNvSpPr>
            <a:spLocks noGrp="1"/>
          </p:cNvSpPr>
          <p:nvPr>
            <p:ph type="dt" sz="half" idx="6"/>
          </p:nvPr>
        </p:nvSpPr>
        <p:spPr/>
        <p:txBody>
          <a:bodyPr/>
          <a:lstStyle/>
          <a:p>
            <a:fld id="{7CF72EAE-D6BB-4DD0-91AC-642F5FD9A2AE}"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7E787441-80BE-4198-B008-C54D8235376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111</a:t>
            </a:fld>
            <a:endParaRPr lang="fr-FR" spc="-1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9488" y="1767041"/>
            <a:ext cx="10172611" cy="4471612"/>
          </a:xfrm>
          <a:prstGeom prst="rect">
            <a:avLst/>
          </a:prstGeom>
          <a:solidFill>
            <a:srgbClr val="000000"/>
          </a:solidFill>
        </p:spPr>
        <p:txBody>
          <a:bodyPr vert="horz" wrap="square" lIns="0" tIns="148148" rIns="0" bIns="0" rtlCol="0">
            <a:spAutoFit/>
          </a:bodyPr>
          <a:lstStyle/>
          <a:p>
            <a:pPr marL="233923">
              <a:spcBef>
                <a:spcPts val="1167"/>
              </a:spcBef>
            </a:pPr>
            <a:r>
              <a:rPr lang="fr-FR" sz="1930" b="1" u="sng" dirty="0">
                <a:solidFill>
                  <a:srgbClr val="00FF00"/>
                </a:solidFill>
                <a:latin typeface="Courier New"/>
                <a:cs typeface="Courier New"/>
              </a:rPr>
              <a:t>Vert</a:t>
            </a:r>
            <a:r>
              <a:rPr lang="fr-FR" sz="1930" b="1" dirty="0">
                <a:solidFill>
                  <a:srgbClr val="00FF00"/>
                </a:solidFill>
                <a:latin typeface="Courier New"/>
                <a:cs typeface="Courier New"/>
              </a:rPr>
              <a:t>: Une tâche exécutée correctement sans effectuer aucun changement.</a:t>
            </a:r>
          </a:p>
          <a:p>
            <a:pPr marL="233923" marR="1083284">
              <a:lnSpc>
                <a:spcPct val="197900"/>
              </a:lnSpc>
            </a:pPr>
            <a:r>
              <a:rPr lang="fr-FR" sz="1886" b="1" u="sng" dirty="0">
                <a:solidFill>
                  <a:srgbClr val="FFD966"/>
                </a:solidFill>
                <a:latin typeface="Courier New"/>
                <a:cs typeface="Courier New"/>
              </a:rPr>
              <a:t>Jaune</a:t>
            </a:r>
            <a:r>
              <a:rPr lang="fr-FR" sz="1886" b="1" dirty="0">
                <a:solidFill>
                  <a:srgbClr val="FFD966"/>
                </a:solidFill>
                <a:latin typeface="Courier New"/>
                <a:cs typeface="Courier New"/>
              </a:rPr>
              <a:t>: Une tâche exécutée correctement et introduit des changements.</a:t>
            </a:r>
          </a:p>
          <a:p>
            <a:pPr marL="233923" marR="1083284">
              <a:lnSpc>
                <a:spcPct val="197900"/>
              </a:lnSpc>
            </a:pPr>
            <a:r>
              <a:rPr lang="fr-FR" sz="2105" b="1" u="sng" spc="-4" dirty="0">
                <a:solidFill>
                  <a:srgbClr val="FFFFFF"/>
                </a:solidFill>
                <a:latin typeface="Courier New"/>
                <a:cs typeface="Courier New"/>
              </a:rPr>
              <a:t>Blanc</a:t>
            </a:r>
            <a:r>
              <a:rPr lang="fr-FR" sz="2105" b="1" spc="-4" dirty="0">
                <a:solidFill>
                  <a:srgbClr val="FFFFFF"/>
                </a:solidFill>
                <a:latin typeface="Courier New"/>
                <a:cs typeface="Courier New"/>
              </a:rPr>
              <a:t>: Information générale et entêtes.</a:t>
            </a:r>
            <a:endParaRPr sz="2105" dirty="0">
              <a:latin typeface="Courier New"/>
              <a:cs typeface="Courier New"/>
            </a:endParaRPr>
          </a:p>
          <a:p>
            <a:pPr marL="233923" marR="3328384">
              <a:lnSpc>
                <a:spcPct val="197900"/>
              </a:lnSpc>
            </a:pPr>
            <a:r>
              <a:rPr lang="fr-FR" sz="2105" b="1" u="sng" dirty="0">
                <a:solidFill>
                  <a:srgbClr val="00FFFF"/>
                </a:solidFill>
                <a:latin typeface="Courier New"/>
                <a:cs typeface="Courier New"/>
              </a:rPr>
              <a:t>Bleu</a:t>
            </a:r>
            <a:r>
              <a:rPr lang="fr-FR" sz="2105" b="1" dirty="0">
                <a:solidFill>
                  <a:srgbClr val="00FFFF"/>
                </a:solidFill>
                <a:latin typeface="Courier New"/>
                <a:cs typeface="Courier New"/>
              </a:rPr>
              <a:t>: Une tâche conditionnelle ignorée.</a:t>
            </a:r>
            <a:endParaRPr lang="fr-FR" sz="2105" b="1" spc="-4" dirty="0">
              <a:solidFill>
                <a:srgbClr val="FF00FF"/>
              </a:solidFill>
              <a:latin typeface="Courier New"/>
              <a:cs typeface="Courier New"/>
            </a:endParaRPr>
          </a:p>
          <a:p>
            <a:pPr marL="233923" marR="3328384">
              <a:lnSpc>
                <a:spcPct val="197900"/>
              </a:lnSpc>
            </a:pPr>
            <a:r>
              <a:rPr lang="fr-FR" sz="2105" b="1" u="sng" dirty="0">
                <a:solidFill>
                  <a:srgbClr val="FF00FF"/>
                </a:solidFill>
                <a:latin typeface="Courier New"/>
                <a:cs typeface="Courier New"/>
              </a:rPr>
              <a:t>Violet</a:t>
            </a:r>
            <a:r>
              <a:rPr lang="fr-FR" sz="2105" b="1" dirty="0">
                <a:solidFill>
                  <a:srgbClr val="FF00FF"/>
                </a:solidFill>
                <a:latin typeface="Courier New"/>
                <a:cs typeface="Courier New"/>
              </a:rPr>
              <a:t>: Un bug ou avertissement obsolète.</a:t>
            </a:r>
            <a:endParaRPr sz="2105" dirty="0">
              <a:latin typeface="Courier New"/>
              <a:cs typeface="Courier New"/>
            </a:endParaRPr>
          </a:p>
          <a:p>
            <a:pPr>
              <a:spcBef>
                <a:spcPts val="35"/>
              </a:spcBef>
            </a:pPr>
            <a:endParaRPr sz="2149" dirty="0">
              <a:latin typeface="Courier New"/>
              <a:cs typeface="Courier New"/>
            </a:endParaRPr>
          </a:p>
          <a:p>
            <a:pPr marL="233923">
              <a:spcBef>
                <a:spcPts val="4"/>
              </a:spcBef>
            </a:pPr>
            <a:r>
              <a:rPr lang="fr-FR" sz="2105" b="1" u="sng" dirty="0">
                <a:solidFill>
                  <a:srgbClr val="FF0000"/>
                </a:solidFill>
                <a:latin typeface="Courier New"/>
                <a:cs typeface="Courier New"/>
              </a:rPr>
              <a:t>Rouge</a:t>
            </a:r>
            <a:r>
              <a:rPr lang="fr-FR" sz="2105" b="1" dirty="0">
                <a:solidFill>
                  <a:srgbClr val="FF0000"/>
                </a:solidFill>
                <a:latin typeface="Courier New"/>
                <a:cs typeface="Courier New"/>
              </a:rPr>
              <a:t>: Une tâche échouée.</a:t>
            </a:r>
            <a:endParaRPr sz="2105" dirty="0">
              <a:latin typeface="Courier New"/>
              <a:cs typeface="Courier New"/>
            </a:endParaRPr>
          </a:p>
        </p:txBody>
      </p:sp>
      <p:sp>
        <p:nvSpPr>
          <p:cNvPr id="7" name="object 7"/>
          <p:cNvSpPr txBox="1">
            <a:spLocks noGrp="1"/>
          </p:cNvSpPr>
          <p:nvPr>
            <p:ph type="title"/>
          </p:nvPr>
        </p:nvSpPr>
        <p:spPr>
          <a:xfrm>
            <a:off x="1085964" y="871400"/>
            <a:ext cx="8892739" cy="679564"/>
          </a:xfrm>
          <a:prstGeom prst="rect">
            <a:avLst/>
          </a:prstGeom>
        </p:spPr>
        <p:txBody>
          <a:bodyPr vert="horz" wrap="square" lIns="0" tIns="154832" rIns="0" bIns="0" rtlCol="0" anchor="ctr">
            <a:spAutoFit/>
          </a:bodyPr>
          <a:lstStyle/>
          <a:p>
            <a:pPr marL="11139">
              <a:spcBef>
                <a:spcPts val="1219"/>
              </a:spcBef>
            </a:pPr>
            <a:r>
              <a:rPr lang="fr-FR" spc="-53" dirty="0"/>
              <a:t>Exécution d’un </a:t>
            </a:r>
            <a:r>
              <a:rPr lang="fr-FR" spc="-53" dirty="0" err="1"/>
              <a:t>playbook</a:t>
            </a:r>
            <a:r>
              <a:rPr lang="fr-FR" spc="-53" dirty="0"/>
              <a:t> : codes couleurs</a:t>
            </a:r>
            <a:endParaRPr sz="1842" dirty="0"/>
          </a:p>
        </p:txBody>
      </p:sp>
      <p:sp>
        <p:nvSpPr>
          <p:cNvPr id="2" name="Espace réservé de la date 1">
            <a:extLst>
              <a:ext uri="{FF2B5EF4-FFF2-40B4-BE49-F238E27FC236}">
                <a16:creationId xmlns:a16="http://schemas.microsoft.com/office/drawing/2014/main" id="{25A28855-2988-4CB4-842B-90FAEBD1EAA1}"/>
              </a:ext>
            </a:extLst>
          </p:cNvPr>
          <p:cNvSpPr>
            <a:spLocks noGrp="1"/>
          </p:cNvSpPr>
          <p:nvPr>
            <p:ph type="dt" sz="half" idx="6"/>
          </p:nvPr>
        </p:nvSpPr>
        <p:spPr/>
        <p:txBody>
          <a:bodyPr/>
          <a:lstStyle/>
          <a:p>
            <a:fld id="{1D321D27-A755-4AF7-8447-ED5D4002CC60}"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E6B2C823-3D71-4AF6-A022-169429E51E4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112</a:t>
            </a:fld>
            <a:endParaRPr lang="fr-FR" spc="-1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065021" y="1889121"/>
            <a:ext cx="7952102" cy="4740741"/>
          </a:xfrm>
          <a:custGeom>
            <a:avLst/>
            <a:gdLst/>
            <a:ahLst/>
            <a:cxnLst/>
            <a:rect l="l" t="t" r="r" b="b"/>
            <a:pathLst>
              <a:path w="9066530" h="5405120">
                <a:moveTo>
                  <a:pt x="0" y="0"/>
                </a:moveTo>
                <a:lnTo>
                  <a:pt x="9065999" y="0"/>
                </a:lnTo>
                <a:lnTo>
                  <a:pt x="9065999" y="5404499"/>
                </a:lnTo>
                <a:lnTo>
                  <a:pt x="0" y="5404499"/>
                </a:lnTo>
                <a:lnTo>
                  <a:pt x="0" y="0"/>
                </a:lnTo>
                <a:close/>
              </a:path>
            </a:pathLst>
          </a:custGeom>
          <a:solidFill>
            <a:srgbClr val="000000"/>
          </a:solidFill>
        </p:spPr>
        <p:txBody>
          <a:bodyPr wrap="square" lIns="0" tIns="0" rIns="0" bIns="0" rtlCol="0"/>
          <a:lstStyle/>
          <a:p>
            <a:endParaRPr sz="1579"/>
          </a:p>
        </p:txBody>
      </p:sp>
      <p:sp>
        <p:nvSpPr>
          <p:cNvPr id="7" name="object 7"/>
          <p:cNvSpPr/>
          <p:nvPr/>
        </p:nvSpPr>
        <p:spPr>
          <a:xfrm>
            <a:off x="1705033" y="3476424"/>
            <a:ext cx="2486772" cy="160401"/>
          </a:xfrm>
          <a:custGeom>
            <a:avLst/>
            <a:gdLst/>
            <a:ahLst/>
            <a:cxnLst/>
            <a:rect l="l" t="t" r="r" b="b"/>
            <a:pathLst>
              <a:path w="2835275" h="182879">
                <a:moveTo>
                  <a:pt x="0" y="0"/>
                </a:moveTo>
                <a:lnTo>
                  <a:pt x="2835101" y="0"/>
                </a:lnTo>
                <a:lnTo>
                  <a:pt x="2835101" y="182880"/>
                </a:lnTo>
                <a:lnTo>
                  <a:pt x="0" y="182880"/>
                </a:lnTo>
                <a:lnTo>
                  <a:pt x="0" y="0"/>
                </a:lnTo>
                <a:close/>
              </a:path>
            </a:pathLst>
          </a:custGeom>
          <a:solidFill>
            <a:srgbClr val="000000"/>
          </a:solidFill>
        </p:spPr>
        <p:txBody>
          <a:bodyPr wrap="square" lIns="0" tIns="0" rIns="0" bIns="0" rtlCol="0"/>
          <a:lstStyle/>
          <a:p>
            <a:endParaRPr sz="1579"/>
          </a:p>
        </p:txBody>
      </p:sp>
      <p:sp>
        <p:nvSpPr>
          <p:cNvPr id="8" name="object 8"/>
          <p:cNvSpPr/>
          <p:nvPr/>
        </p:nvSpPr>
        <p:spPr>
          <a:xfrm>
            <a:off x="1705033" y="4270074"/>
            <a:ext cx="3208577" cy="160401"/>
          </a:xfrm>
          <a:custGeom>
            <a:avLst/>
            <a:gdLst/>
            <a:ahLst/>
            <a:cxnLst/>
            <a:rect l="l" t="t" r="r" b="b"/>
            <a:pathLst>
              <a:path w="3658235" h="182879">
                <a:moveTo>
                  <a:pt x="0" y="0"/>
                </a:moveTo>
                <a:lnTo>
                  <a:pt x="3658195" y="0"/>
                </a:lnTo>
                <a:lnTo>
                  <a:pt x="3658195" y="182879"/>
                </a:lnTo>
                <a:lnTo>
                  <a:pt x="0" y="182879"/>
                </a:lnTo>
                <a:lnTo>
                  <a:pt x="0" y="0"/>
                </a:lnTo>
                <a:close/>
              </a:path>
            </a:pathLst>
          </a:custGeom>
          <a:solidFill>
            <a:srgbClr val="000000"/>
          </a:solidFill>
        </p:spPr>
        <p:txBody>
          <a:bodyPr wrap="square" lIns="0" tIns="0" rIns="0" bIns="0" rtlCol="0"/>
          <a:lstStyle/>
          <a:p>
            <a:endParaRPr sz="1579"/>
          </a:p>
        </p:txBody>
      </p:sp>
      <p:sp>
        <p:nvSpPr>
          <p:cNvPr id="9" name="object 9"/>
          <p:cNvSpPr txBox="1"/>
          <p:nvPr/>
        </p:nvSpPr>
        <p:spPr>
          <a:xfrm>
            <a:off x="1212612" y="1945151"/>
            <a:ext cx="7482038" cy="4521778"/>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[user@ansible] </a:t>
            </a:r>
            <a:r>
              <a:rPr sz="1053" dirty="0">
                <a:solidFill>
                  <a:srgbClr val="FFFFFF"/>
                </a:solidFill>
                <a:latin typeface="Courier New"/>
                <a:cs typeface="Courier New"/>
              </a:rPr>
              <a:t>$ </a:t>
            </a:r>
            <a:r>
              <a:rPr sz="1579" b="1" spc="-4" dirty="0">
                <a:solidFill>
                  <a:srgbClr val="FFFFFF"/>
                </a:solidFill>
                <a:latin typeface="Courier New"/>
                <a:cs typeface="Courier New"/>
              </a:rPr>
              <a:t>ansible-playbook</a:t>
            </a:r>
            <a:r>
              <a:rPr sz="1579" b="1" spc="-13" dirty="0">
                <a:solidFill>
                  <a:srgbClr val="FFFFFF"/>
                </a:solidFill>
                <a:latin typeface="Courier New"/>
                <a:cs typeface="Courier New"/>
              </a:rPr>
              <a:t> </a:t>
            </a:r>
            <a:r>
              <a:rPr sz="1579" b="1" spc="-4" dirty="0">
                <a:solidFill>
                  <a:srgbClr val="FFFFFF"/>
                </a:solidFill>
                <a:latin typeface="Courier New"/>
                <a:cs typeface="Courier New"/>
              </a:rPr>
              <a:t>apache.yml</a:t>
            </a:r>
            <a:endParaRPr sz="1579">
              <a:latin typeface="Courier New"/>
              <a:cs typeface="Courier New"/>
            </a:endParaRPr>
          </a:p>
          <a:p>
            <a:pPr marL="11139">
              <a:spcBef>
                <a:spcPts val="1285"/>
              </a:spcBef>
            </a:pPr>
            <a:r>
              <a:rPr sz="1053" spc="-4" dirty="0">
                <a:solidFill>
                  <a:srgbClr val="FFFFFF"/>
                </a:solidFill>
                <a:latin typeface="Courier New"/>
                <a:cs typeface="Courier New"/>
              </a:rPr>
              <a:t>PLAY [webservers]</a:t>
            </a:r>
            <a:r>
              <a:rPr sz="1053" spc="-61"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a:p>
            <a:pPr>
              <a:spcBef>
                <a:spcPts val="39"/>
              </a:spcBef>
            </a:pPr>
            <a:endParaRPr sz="1096">
              <a:latin typeface="Courier New"/>
              <a:cs typeface="Courier New"/>
            </a:endParaRPr>
          </a:p>
          <a:p>
            <a:pPr marL="11139" marR="5013">
              <a:lnSpc>
                <a:spcPts val="1254"/>
              </a:lnSpc>
            </a:pPr>
            <a:r>
              <a:rPr sz="1053" spc="-4" dirty="0">
                <a:solidFill>
                  <a:srgbClr val="FFFFFF"/>
                </a:solidFill>
                <a:latin typeface="Courier New"/>
                <a:cs typeface="Courier New"/>
              </a:rPr>
              <a:t>TASK [Gathering Facts] **********************************************************************  </a:t>
            </a:r>
            <a:r>
              <a:rPr sz="1053" spc="-4" dirty="0">
                <a:solidFill>
                  <a:srgbClr val="00FF00"/>
                </a:solidFill>
                <a:latin typeface="Courier New"/>
                <a:cs typeface="Courier New"/>
              </a:rPr>
              <a:t>ok:</a:t>
            </a:r>
            <a:r>
              <a:rPr sz="1053" spc="-9" dirty="0">
                <a:solidFill>
                  <a:srgbClr val="00FF00"/>
                </a:solidFill>
                <a:latin typeface="Courier New"/>
                <a:cs typeface="Courier New"/>
              </a:rPr>
              <a:t> </a:t>
            </a:r>
            <a:r>
              <a:rPr sz="1053" spc="-4" dirty="0">
                <a:solidFill>
                  <a:srgbClr val="00FF00"/>
                </a:solidFill>
                <a:latin typeface="Courier New"/>
                <a:cs typeface="Courier New"/>
              </a:rPr>
              <a:t>[web2]</a:t>
            </a:r>
            <a:endParaRPr sz="1053">
              <a:latin typeface="Courier New"/>
              <a:cs typeface="Courier New"/>
            </a:endParaRPr>
          </a:p>
          <a:p>
            <a:pPr marL="11139">
              <a:lnSpc>
                <a:spcPts val="1197"/>
              </a:lnSpc>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[web1]</a:t>
            </a:r>
            <a:endParaRPr sz="1053">
              <a:latin typeface="Courier New"/>
              <a:cs typeface="Courier New"/>
            </a:endParaRPr>
          </a:p>
          <a:p>
            <a:pPr marL="11139">
              <a:lnSpc>
                <a:spcPts val="1254"/>
              </a:lnSpc>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[web3]</a:t>
            </a:r>
            <a:endParaRPr sz="1053">
              <a:latin typeface="Courier New"/>
              <a:cs typeface="Courier New"/>
            </a:endParaRPr>
          </a:p>
          <a:p>
            <a:pPr>
              <a:spcBef>
                <a:spcPts val="44"/>
              </a:spcBef>
            </a:pPr>
            <a:endParaRPr sz="1096">
              <a:latin typeface="Courier New"/>
              <a:cs typeface="Courier New"/>
            </a:endParaRPr>
          </a:p>
          <a:p>
            <a:pPr marL="11139" marR="4456">
              <a:lnSpc>
                <a:spcPts val="1254"/>
              </a:lnSpc>
            </a:pPr>
            <a:r>
              <a:rPr sz="1053" spc="-4" dirty="0">
                <a:solidFill>
                  <a:srgbClr val="FFFFFF"/>
                </a:solidFill>
                <a:latin typeface="Courier New"/>
                <a:cs typeface="Courier New"/>
              </a:rPr>
              <a:t>TASK [Ensure httpd package is present]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a:p>
            <a:pPr marL="11139">
              <a:lnSpc>
                <a:spcPts val="1197"/>
              </a:lnSpc>
            </a:pPr>
            <a:r>
              <a:rPr sz="1053" spc="-4" dirty="0">
                <a:solidFill>
                  <a:srgbClr val="FFD966"/>
                </a:solidFill>
                <a:latin typeface="Courier New"/>
                <a:cs typeface="Courier New"/>
              </a:rPr>
              <a:t>changed:</a:t>
            </a:r>
            <a:r>
              <a:rPr sz="1053" spc="-88"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a:p>
            <a:pPr marL="11139">
              <a:lnSpc>
                <a:spcPts val="1254"/>
              </a:lnSpc>
            </a:pPr>
            <a:r>
              <a:rPr sz="1053" spc="-4" dirty="0">
                <a:solidFill>
                  <a:srgbClr val="FFD966"/>
                </a:solidFill>
                <a:latin typeface="Courier New"/>
                <a:cs typeface="Courier New"/>
              </a:rPr>
              <a:t>changed:</a:t>
            </a:r>
            <a:r>
              <a:rPr sz="1053" spc="-88" dirty="0">
                <a:solidFill>
                  <a:srgbClr val="FFD966"/>
                </a:solidFill>
                <a:latin typeface="Courier New"/>
                <a:cs typeface="Courier New"/>
              </a:rPr>
              <a:t> </a:t>
            </a:r>
            <a:r>
              <a:rPr sz="1053" spc="-4" dirty="0">
                <a:solidFill>
                  <a:srgbClr val="FFD966"/>
                </a:solidFill>
                <a:latin typeface="Courier New"/>
                <a:cs typeface="Courier New"/>
              </a:rPr>
              <a:t>[web3]</a:t>
            </a:r>
            <a:endParaRPr sz="1053">
              <a:latin typeface="Courier New"/>
              <a:cs typeface="Courier New"/>
            </a:endParaRPr>
          </a:p>
          <a:p>
            <a:pPr>
              <a:spcBef>
                <a:spcPts val="44"/>
              </a:spcBef>
            </a:pPr>
            <a:endParaRPr sz="1096">
              <a:latin typeface="Courier New"/>
              <a:cs typeface="Courier New"/>
            </a:endParaRPr>
          </a:p>
          <a:p>
            <a:pPr marL="11139" marR="4456">
              <a:lnSpc>
                <a:spcPts val="1254"/>
              </a:lnSpc>
            </a:pPr>
            <a:r>
              <a:rPr sz="1053" spc="-4" dirty="0">
                <a:solidFill>
                  <a:srgbClr val="FFFFFF"/>
                </a:solidFill>
                <a:latin typeface="Courier New"/>
                <a:cs typeface="Courier New"/>
              </a:rPr>
              <a:t>TASK [Ensure latest index.html file is present]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a:p>
            <a:pPr marL="11139">
              <a:lnSpc>
                <a:spcPts val="1197"/>
              </a:lnSpc>
            </a:pPr>
            <a:r>
              <a:rPr sz="1053" spc="-4" dirty="0">
                <a:solidFill>
                  <a:srgbClr val="FFD966"/>
                </a:solidFill>
                <a:latin typeface="Courier New"/>
                <a:cs typeface="Courier New"/>
              </a:rPr>
              <a:t>changed:</a:t>
            </a:r>
            <a:r>
              <a:rPr sz="1053" spc="-88"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a:p>
            <a:pPr marL="11139">
              <a:lnSpc>
                <a:spcPts val="1259"/>
              </a:lnSpc>
            </a:pPr>
            <a:r>
              <a:rPr sz="1053" spc="-4" dirty="0">
                <a:solidFill>
                  <a:srgbClr val="FFD966"/>
                </a:solidFill>
                <a:latin typeface="Courier New"/>
                <a:cs typeface="Courier New"/>
              </a:rPr>
              <a:t>changed:</a:t>
            </a:r>
            <a:r>
              <a:rPr sz="1053" spc="-88" dirty="0">
                <a:solidFill>
                  <a:srgbClr val="FFD966"/>
                </a:solidFill>
                <a:latin typeface="Courier New"/>
                <a:cs typeface="Courier New"/>
              </a:rPr>
              <a:t> </a:t>
            </a:r>
            <a:r>
              <a:rPr sz="1053" spc="-4" dirty="0">
                <a:solidFill>
                  <a:srgbClr val="FFD966"/>
                </a:solidFill>
                <a:latin typeface="Courier New"/>
                <a:cs typeface="Courier New"/>
              </a:rPr>
              <a:t>[web3]</a:t>
            </a:r>
            <a:endParaRPr sz="1053">
              <a:latin typeface="Courier New"/>
              <a:cs typeface="Courier New"/>
            </a:endParaRPr>
          </a:p>
          <a:p>
            <a:pPr>
              <a:spcBef>
                <a:spcPts val="44"/>
              </a:spcBef>
            </a:pPr>
            <a:endParaRPr sz="1096">
              <a:latin typeface="Courier New"/>
              <a:cs typeface="Courier New"/>
            </a:endParaRPr>
          </a:p>
          <a:p>
            <a:pPr marL="11139" marR="5013">
              <a:lnSpc>
                <a:spcPts val="1254"/>
              </a:lnSpc>
            </a:pPr>
            <a:r>
              <a:rPr sz="1053" spc="-4" dirty="0">
                <a:solidFill>
                  <a:srgbClr val="FFFFFF"/>
                </a:solidFill>
                <a:latin typeface="Courier New"/>
                <a:cs typeface="Courier New"/>
              </a:rPr>
              <a:t>TASK [Restart httpd]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a:p>
            <a:pPr marL="11139">
              <a:lnSpc>
                <a:spcPts val="1197"/>
              </a:lnSpc>
            </a:pPr>
            <a:r>
              <a:rPr sz="1053" spc="-4" dirty="0">
                <a:solidFill>
                  <a:srgbClr val="FFD966"/>
                </a:solidFill>
                <a:latin typeface="Courier New"/>
                <a:cs typeface="Courier New"/>
              </a:rPr>
              <a:t>changed:</a:t>
            </a:r>
            <a:r>
              <a:rPr sz="1053" spc="-88"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a:p>
            <a:pPr marL="11139">
              <a:lnSpc>
                <a:spcPts val="1259"/>
              </a:lnSpc>
            </a:pPr>
            <a:r>
              <a:rPr sz="1053" spc="-4" dirty="0">
                <a:solidFill>
                  <a:srgbClr val="FFD966"/>
                </a:solidFill>
                <a:latin typeface="Courier New"/>
                <a:cs typeface="Courier New"/>
              </a:rPr>
              <a:t>changed:</a:t>
            </a:r>
            <a:r>
              <a:rPr sz="1053" spc="-88" dirty="0">
                <a:solidFill>
                  <a:srgbClr val="FFD966"/>
                </a:solidFill>
                <a:latin typeface="Courier New"/>
                <a:cs typeface="Courier New"/>
              </a:rPr>
              <a:t> </a:t>
            </a:r>
            <a:r>
              <a:rPr sz="1053" spc="-4" dirty="0">
                <a:solidFill>
                  <a:srgbClr val="FFD966"/>
                </a:solidFill>
                <a:latin typeface="Courier New"/>
                <a:cs typeface="Courier New"/>
              </a:rPr>
              <a:t>[web3]</a:t>
            </a:r>
            <a:endParaRPr sz="1053">
              <a:latin typeface="Courier New"/>
              <a:cs typeface="Courier New"/>
            </a:endParaRPr>
          </a:p>
          <a:p>
            <a:pPr>
              <a:spcBef>
                <a:spcPts val="44"/>
              </a:spcBef>
            </a:pPr>
            <a:endParaRPr sz="1053">
              <a:latin typeface="Courier New"/>
              <a:cs typeface="Courier New"/>
            </a:endParaRPr>
          </a:p>
          <a:p>
            <a:pPr marL="11139">
              <a:spcBef>
                <a:spcPts val="4"/>
              </a:spcBef>
            </a:pPr>
            <a:r>
              <a:rPr sz="1053" spc="-4" dirty="0">
                <a:solidFill>
                  <a:srgbClr val="FFFFFF"/>
                </a:solidFill>
                <a:latin typeface="Courier New"/>
                <a:cs typeface="Courier New"/>
              </a:rPr>
              <a:t>PLAY RECAP</a:t>
            </a:r>
            <a:r>
              <a:rPr sz="1053" spc="-61"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graphicFrame>
        <p:nvGraphicFramePr>
          <p:cNvPr id="10" name="object 10"/>
          <p:cNvGraphicFramePr>
            <a:graphicFrameLocks noGrp="1"/>
          </p:cNvGraphicFramePr>
          <p:nvPr>
            <p:extLst>
              <p:ext uri="{D42A27DB-BD31-4B8C-83A1-F6EECF244321}">
                <p14:modId xmlns:p14="http://schemas.microsoft.com/office/powerpoint/2010/main" val="3016354694"/>
              </p:ext>
            </p:extLst>
          </p:nvPr>
        </p:nvGraphicFramePr>
        <p:xfrm>
          <a:off x="1195903" y="6033148"/>
          <a:ext cx="5108326" cy="1452880"/>
        </p:xfrm>
        <a:graphic>
          <a:graphicData uri="http://schemas.openxmlformats.org/drawingml/2006/table">
            <a:tbl>
              <a:tblPr firstRow="1" bandRow="1">
                <a:tableStyleId>{2D5ABB26-0587-4C30-8999-92F81FD0307C}</a:tableStyleId>
              </a:tblPr>
              <a:tblGrid>
                <a:gridCol w="1752158">
                  <a:extLst>
                    <a:ext uri="{9D8B030D-6E8A-4147-A177-3AD203B41FA5}">
                      <a16:colId xmlns:a16="http://schemas.microsoft.com/office/drawing/2014/main" val="20000"/>
                    </a:ext>
                  </a:extLst>
                </a:gridCol>
                <a:gridCol w="521303">
                  <a:extLst>
                    <a:ext uri="{9D8B030D-6E8A-4147-A177-3AD203B41FA5}">
                      <a16:colId xmlns:a16="http://schemas.microsoft.com/office/drawing/2014/main" val="20001"/>
                    </a:ext>
                  </a:extLst>
                </a:gridCol>
                <a:gridCol w="922306">
                  <a:extLst>
                    <a:ext uri="{9D8B030D-6E8A-4147-A177-3AD203B41FA5}">
                      <a16:colId xmlns:a16="http://schemas.microsoft.com/office/drawing/2014/main" val="20002"/>
                    </a:ext>
                  </a:extLst>
                </a:gridCol>
                <a:gridCol w="1162907">
                  <a:extLst>
                    <a:ext uri="{9D8B030D-6E8A-4147-A177-3AD203B41FA5}">
                      <a16:colId xmlns:a16="http://schemas.microsoft.com/office/drawing/2014/main" val="20003"/>
                    </a:ext>
                  </a:extLst>
                </a:gridCol>
                <a:gridCol w="749652">
                  <a:extLst>
                    <a:ext uri="{9D8B030D-6E8A-4147-A177-3AD203B41FA5}">
                      <a16:colId xmlns:a16="http://schemas.microsoft.com/office/drawing/2014/main" val="20004"/>
                    </a:ext>
                  </a:extLst>
                </a:gridCol>
              </a:tblGrid>
              <a:tr h="155074">
                <a:tc>
                  <a:txBody>
                    <a:bodyPr/>
                    <a:lstStyle/>
                    <a:p>
                      <a:pPr marL="31750">
                        <a:lnSpc>
                          <a:spcPts val="1240"/>
                        </a:lnSpc>
                        <a:tabLst>
                          <a:tab pos="1859914" algn="l"/>
                        </a:tabLst>
                      </a:pPr>
                      <a:r>
                        <a:rPr sz="1100" spc="-5" dirty="0">
                          <a:solidFill>
                            <a:srgbClr val="FFE499"/>
                          </a:solidFill>
                          <a:latin typeface="Courier New"/>
                          <a:cs typeface="Courier New"/>
                        </a:rPr>
                        <a:t>web2	</a:t>
                      </a:r>
                      <a:r>
                        <a:rPr sz="1100" dirty="0">
                          <a:solidFill>
                            <a:srgbClr val="FFFFFF"/>
                          </a:solidFill>
                          <a:latin typeface="Courier New"/>
                          <a:cs typeface="Courier New"/>
                        </a:rPr>
                        <a:t>:</a:t>
                      </a:r>
                      <a:endParaRPr sz="1100">
                        <a:latin typeface="Courier New"/>
                        <a:cs typeface="Courier New"/>
                      </a:endParaRPr>
                    </a:p>
                  </a:txBody>
                  <a:tcPr marL="0" marR="0" marT="0" marB="0">
                    <a:solidFill>
                      <a:srgbClr val="000000"/>
                    </a:solidFill>
                  </a:tcPr>
                </a:tc>
                <a:tc>
                  <a:txBody>
                    <a:bodyPr/>
                    <a:lstStyle/>
                    <a:p>
                      <a:pPr marL="45720">
                        <a:lnSpc>
                          <a:spcPts val="1240"/>
                        </a:lnSpc>
                      </a:pPr>
                      <a:r>
                        <a:rPr sz="1100" spc="-5" dirty="0">
                          <a:solidFill>
                            <a:srgbClr val="00FF00"/>
                          </a:solidFill>
                          <a:latin typeface="Courier New"/>
                          <a:cs typeface="Courier New"/>
                        </a:rPr>
                        <a:t>ok=1</a:t>
                      </a:r>
                      <a:endParaRPr sz="1100">
                        <a:latin typeface="Courier New"/>
                        <a:cs typeface="Courier New"/>
                      </a:endParaRPr>
                    </a:p>
                  </a:txBody>
                  <a:tcPr marL="0" marR="0" marT="0" marB="0">
                    <a:solidFill>
                      <a:srgbClr val="000000"/>
                    </a:solidFill>
                  </a:tcPr>
                </a:tc>
                <a:tc>
                  <a:txBody>
                    <a:bodyPr/>
                    <a:lstStyle/>
                    <a:p>
                      <a:pPr marR="38735" algn="r">
                        <a:lnSpc>
                          <a:spcPts val="1240"/>
                        </a:lnSpc>
                      </a:pPr>
                      <a:r>
                        <a:rPr sz="1100" spc="-5" dirty="0">
                          <a:solidFill>
                            <a:srgbClr val="FFD966"/>
                          </a:solidFill>
                          <a:latin typeface="Courier New"/>
                          <a:cs typeface="Courier New"/>
                        </a:rPr>
                        <a:t>changed=3</a:t>
                      </a:r>
                      <a:endParaRPr sz="1100">
                        <a:latin typeface="Courier New"/>
                        <a:cs typeface="Courier New"/>
                      </a:endParaRPr>
                    </a:p>
                  </a:txBody>
                  <a:tcPr marL="0" marR="0" marT="0" marB="0">
                    <a:solidFill>
                      <a:srgbClr val="000000"/>
                    </a:solidFill>
                  </a:tcPr>
                </a:tc>
                <a:tc>
                  <a:txBody>
                    <a:bodyPr/>
                    <a:lstStyle/>
                    <a:p>
                      <a:pPr marL="45085">
                        <a:lnSpc>
                          <a:spcPts val="1240"/>
                        </a:lnSpc>
                      </a:pPr>
                      <a:r>
                        <a:rPr sz="1100" spc="-5" dirty="0">
                          <a:solidFill>
                            <a:srgbClr val="FFFFFF"/>
                          </a:solidFill>
                          <a:latin typeface="Courier New"/>
                          <a:cs typeface="Courier New"/>
                        </a:rPr>
                        <a:t>unreachable=0</a:t>
                      </a:r>
                      <a:endParaRPr sz="1100">
                        <a:latin typeface="Courier New"/>
                        <a:cs typeface="Courier New"/>
                      </a:endParaRPr>
                    </a:p>
                  </a:txBody>
                  <a:tcPr marL="0" marR="0" marT="0" marB="0">
                    <a:solidFill>
                      <a:srgbClr val="000000"/>
                    </a:solidFill>
                  </a:tcPr>
                </a:tc>
                <a:tc>
                  <a:txBody>
                    <a:bodyPr/>
                    <a:lstStyle/>
                    <a:p>
                      <a:pPr marR="24130" algn="r">
                        <a:lnSpc>
                          <a:spcPts val="1240"/>
                        </a:lnSpc>
                      </a:pPr>
                      <a:r>
                        <a:rPr sz="1100" spc="-5" dirty="0">
                          <a:solidFill>
                            <a:srgbClr val="FFFFFF"/>
                          </a:solidFill>
                          <a:latin typeface="Courier New"/>
                          <a:cs typeface="Courier New"/>
                        </a:rPr>
                        <a:t>failed=0</a:t>
                      </a:r>
                      <a:endParaRPr sz="1100">
                        <a:latin typeface="Courier New"/>
                        <a:cs typeface="Courier New"/>
                      </a:endParaRPr>
                    </a:p>
                  </a:txBody>
                  <a:tcPr marL="0" marR="0" marT="0" marB="0">
                    <a:solidFill>
                      <a:srgbClr val="000000"/>
                    </a:solidFill>
                  </a:tcPr>
                </a:tc>
                <a:extLst>
                  <a:ext uri="{0D108BD9-81ED-4DB2-BD59-A6C34878D82A}">
                    <a16:rowId xmlns:a16="http://schemas.microsoft.com/office/drawing/2014/main" val="10000"/>
                  </a:ext>
                </a:extLst>
              </a:tr>
              <a:tr h="158730">
                <a:tc>
                  <a:txBody>
                    <a:bodyPr/>
                    <a:lstStyle/>
                    <a:p>
                      <a:pPr marL="31750">
                        <a:lnSpc>
                          <a:spcPts val="1270"/>
                        </a:lnSpc>
                        <a:tabLst>
                          <a:tab pos="1859914" algn="l"/>
                        </a:tabLst>
                      </a:pPr>
                      <a:r>
                        <a:rPr sz="1100" spc="-5" dirty="0">
                          <a:solidFill>
                            <a:srgbClr val="FFE499"/>
                          </a:solidFill>
                          <a:latin typeface="Courier New"/>
                          <a:cs typeface="Courier New"/>
                        </a:rPr>
                        <a:t>web1	</a:t>
                      </a:r>
                      <a:r>
                        <a:rPr sz="1100" dirty="0">
                          <a:solidFill>
                            <a:srgbClr val="FFFFFF"/>
                          </a:solidFill>
                          <a:latin typeface="Courier New"/>
                          <a:cs typeface="Courier New"/>
                        </a:rPr>
                        <a:t>:</a:t>
                      </a:r>
                      <a:endParaRPr sz="1100">
                        <a:latin typeface="Courier New"/>
                        <a:cs typeface="Courier New"/>
                      </a:endParaRPr>
                    </a:p>
                  </a:txBody>
                  <a:tcPr marL="0" marR="0" marT="0" marB="0">
                    <a:solidFill>
                      <a:srgbClr val="000000"/>
                    </a:solidFill>
                  </a:tcPr>
                </a:tc>
                <a:tc>
                  <a:txBody>
                    <a:bodyPr/>
                    <a:lstStyle/>
                    <a:p>
                      <a:pPr marL="45720">
                        <a:lnSpc>
                          <a:spcPts val="1270"/>
                        </a:lnSpc>
                      </a:pPr>
                      <a:r>
                        <a:rPr sz="1100" spc="-5" dirty="0">
                          <a:solidFill>
                            <a:srgbClr val="00FF00"/>
                          </a:solidFill>
                          <a:latin typeface="Courier New"/>
                          <a:cs typeface="Courier New"/>
                        </a:rPr>
                        <a:t>ok=1</a:t>
                      </a:r>
                      <a:endParaRPr sz="1100">
                        <a:latin typeface="Courier New"/>
                        <a:cs typeface="Courier New"/>
                      </a:endParaRPr>
                    </a:p>
                  </a:txBody>
                  <a:tcPr marL="0" marR="0" marT="0" marB="0">
                    <a:solidFill>
                      <a:srgbClr val="000000"/>
                    </a:solidFill>
                  </a:tcPr>
                </a:tc>
                <a:tc>
                  <a:txBody>
                    <a:bodyPr/>
                    <a:lstStyle/>
                    <a:p>
                      <a:pPr marR="38735" algn="r">
                        <a:lnSpc>
                          <a:spcPts val="1270"/>
                        </a:lnSpc>
                      </a:pPr>
                      <a:r>
                        <a:rPr sz="1100" spc="-5" dirty="0">
                          <a:solidFill>
                            <a:srgbClr val="FFD966"/>
                          </a:solidFill>
                          <a:latin typeface="Courier New"/>
                          <a:cs typeface="Courier New"/>
                        </a:rPr>
                        <a:t>changed=3</a:t>
                      </a:r>
                      <a:endParaRPr sz="1100">
                        <a:latin typeface="Courier New"/>
                        <a:cs typeface="Courier New"/>
                      </a:endParaRPr>
                    </a:p>
                  </a:txBody>
                  <a:tcPr marL="0" marR="0" marT="0" marB="0">
                    <a:solidFill>
                      <a:srgbClr val="000000"/>
                    </a:solidFill>
                  </a:tcPr>
                </a:tc>
                <a:tc>
                  <a:txBody>
                    <a:bodyPr/>
                    <a:lstStyle/>
                    <a:p>
                      <a:pPr marL="45085">
                        <a:lnSpc>
                          <a:spcPts val="1270"/>
                        </a:lnSpc>
                      </a:pPr>
                      <a:r>
                        <a:rPr sz="1100" spc="-5" dirty="0">
                          <a:solidFill>
                            <a:srgbClr val="FFFFFF"/>
                          </a:solidFill>
                          <a:latin typeface="Courier New"/>
                          <a:cs typeface="Courier New"/>
                        </a:rPr>
                        <a:t>unreachable=0</a:t>
                      </a:r>
                      <a:endParaRPr sz="1100">
                        <a:latin typeface="Courier New"/>
                        <a:cs typeface="Courier New"/>
                      </a:endParaRPr>
                    </a:p>
                  </a:txBody>
                  <a:tcPr marL="0" marR="0" marT="0" marB="0">
                    <a:solidFill>
                      <a:srgbClr val="000000"/>
                    </a:solidFill>
                  </a:tcPr>
                </a:tc>
                <a:tc>
                  <a:txBody>
                    <a:bodyPr/>
                    <a:lstStyle/>
                    <a:p>
                      <a:pPr marR="24130" algn="r">
                        <a:lnSpc>
                          <a:spcPts val="1270"/>
                        </a:lnSpc>
                      </a:pPr>
                      <a:r>
                        <a:rPr sz="1100" spc="-5" dirty="0">
                          <a:solidFill>
                            <a:srgbClr val="FFFFFF"/>
                          </a:solidFill>
                          <a:latin typeface="Courier New"/>
                          <a:cs typeface="Courier New"/>
                        </a:rPr>
                        <a:t>failed=0</a:t>
                      </a:r>
                      <a:endParaRPr sz="1100" dirty="0">
                        <a:latin typeface="Courier New"/>
                        <a:cs typeface="Courier New"/>
                      </a:endParaRPr>
                    </a:p>
                  </a:txBody>
                  <a:tcPr marL="0" marR="0" marT="0" marB="0">
                    <a:solidFill>
                      <a:srgbClr val="000000"/>
                    </a:solidFill>
                  </a:tcPr>
                </a:tc>
                <a:extLst>
                  <a:ext uri="{0D108BD9-81ED-4DB2-BD59-A6C34878D82A}">
                    <a16:rowId xmlns:a16="http://schemas.microsoft.com/office/drawing/2014/main" val="10001"/>
                  </a:ext>
                </a:extLst>
              </a:tr>
              <a:tr h="155074">
                <a:tc>
                  <a:txBody>
                    <a:bodyPr/>
                    <a:lstStyle/>
                    <a:p>
                      <a:pPr marL="31750">
                        <a:lnSpc>
                          <a:spcPts val="1270"/>
                        </a:lnSpc>
                        <a:tabLst>
                          <a:tab pos="1859914" algn="l"/>
                        </a:tabLst>
                      </a:pPr>
                      <a:r>
                        <a:rPr sz="1100" spc="-5" dirty="0">
                          <a:solidFill>
                            <a:srgbClr val="FFE499"/>
                          </a:solidFill>
                          <a:latin typeface="Courier New"/>
                          <a:cs typeface="Courier New"/>
                        </a:rPr>
                        <a:t>web3	</a:t>
                      </a:r>
                      <a:r>
                        <a:rPr sz="1100" dirty="0">
                          <a:solidFill>
                            <a:srgbClr val="FFFFFF"/>
                          </a:solidFill>
                          <a:latin typeface="Courier New"/>
                          <a:cs typeface="Courier New"/>
                        </a:rPr>
                        <a:t>:</a:t>
                      </a:r>
                      <a:endParaRPr sz="1100">
                        <a:latin typeface="Courier New"/>
                        <a:cs typeface="Courier New"/>
                      </a:endParaRPr>
                    </a:p>
                  </a:txBody>
                  <a:tcPr marL="0" marR="0" marT="0" marB="0">
                    <a:solidFill>
                      <a:srgbClr val="000000"/>
                    </a:solidFill>
                  </a:tcPr>
                </a:tc>
                <a:tc>
                  <a:txBody>
                    <a:bodyPr/>
                    <a:lstStyle/>
                    <a:p>
                      <a:pPr marL="45720">
                        <a:lnSpc>
                          <a:spcPts val="1270"/>
                        </a:lnSpc>
                      </a:pPr>
                      <a:r>
                        <a:rPr sz="1100" spc="-5" dirty="0">
                          <a:solidFill>
                            <a:srgbClr val="00FF00"/>
                          </a:solidFill>
                          <a:latin typeface="Courier New"/>
                          <a:cs typeface="Courier New"/>
                        </a:rPr>
                        <a:t>ok=1</a:t>
                      </a:r>
                      <a:endParaRPr sz="1100">
                        <a:latin typeface="Courier New"/>
                        <a:cs typeface="Courier New"/>
                      </a:endParaRPr>
                    </a:p>
                  </a:txBody>
                  <a:tcPr marL="0" marR="0" marT="0" marB="0">
                    <a:solidFill>
                      <a:srgbClr val="000000"/>
                    </a:solidFill>
                  </a:tcPr>
                </a:tc>
                <a:tc>
                  <a:txBody>
                    <a:bodyPr/>
                    <a:lstStyle/>
                    <a:p>
                      <a:pPr marR="38735" algn="r">
                        <a:lnSpc>
                          <a:spcPts val="1270"/>
                        </a:lnSpc>
                      </a:pPr>
                      <a:r>
                        <a:rPr sz="1100" spc="-5" dirty="0">
                          <a:solidFill>
                            <a:srgbClr val="FFD966"/>
                          </a:solidFill>
                          <a:latin typeface="Courier New"/>
                          <a:cs typeface="Courier New"/>
                        </a:rPr>
                        <a:t>changed=3</a:t>
                      </a:r>
                      <a:endParaRPr sz="1100">
                        <a:latin typeface="Courier New"/>
                        <a:cs typeface="Courier New"/>
                      </a:endParaRPr>
                    </a:p>
                  </a:txBody>
                  <a:tcPr marL="0" marR="0" marT="0" marB="0">
                    <a:solidFill>
                      <a:srgbClr val="000000"/>
                    </a:solidFill>
                  </a:tcPr>
                </a:tc>
                <a:tc>
                  <a:txBody>
                    <a:bodyPr/>
                    <a:lstStyle/>
                    <a:p>
                      <a:pPr marL="45085">
                        <a:lnSpc>
                          <a:spcPts val="1270"/>
                        </a:lnSpc>
                      </a:pPr>
                      <a:r>
                        <a:rPr sz="1100" spc="-5" dirty="0">
                          <a:solidFill>
                            <a:srgbClr val="FFFFFF"/>
                          </a:solidFill>
                          <a:latin typeface="Courier New"/>
                          <a:cs typeface="Courier New"/>
                        </a:rPr>
                        <a:t>unreachable=0</a:t>
                      </a:r>
                      <a:endParaRPr sz="1100">
                        <a:latin typeface="Courier New"/>
                        <a:cs typeface="Courier New"/>
                      </a:endParaRPr>
                    </a:p>
                  </a:txBody>
                  <a:tcPr marL="0" marR="0" marT="0" marB="0">
                    <a:solidFill>
                      <a:srgbClr val="000000"/>
                    </a:solidFill>
                  </a:tcPr>
                </a:tc>
                <a:tc>
                  <a:txBody>
                    <a:bodyPr/>
                    <a:lstStyle/>
                    <a:p>
                      <a:pPr marR="24130" algn="r">
                        <a:lnSpc>
                          <a:spcPts val="1270"/>
                        </a:lnSpc>
                      </a:pPr>
                      <a:r>
                        <a:rPr sz="1100" spc="-5" dirty="0">
                          <a:solidFill>
                            <a:srgbClr val="FFFFFF"/>
                          </a:solidFill>
                          <a:latin typeface="Courier New"/>
                          <a:cs typeface="Courier New"/>
                        </a:rPr>
                        <a:t>failed=0</a:t>
                      </a:r>
                      <a:endParaRPr sz="1100" dirty="0">
                        <a:latin typeface="Courier New"/>
                        <a:cs typeface="Courier New"/>
                      </a:endParaRPr>
                    </a:p>
                  </a:txBody>
                  <a:tcPr marL="0" marR="0" marT="0" marB="0">
                    <a:solidFill>
                      <a:srgbClr val="000000"/>
                    </a:solidFill>
                  </a:tcPr>
                </a:tc>
                <a:extLst>
                  <a:ext uri="{0D108BD9-81ED-4DB2-BD59-A6C34878D82A}">
                    <a16:rowId xmlns:a16="http://schemas.microsoft.com/office/drawing/2014/main" val="10002"/>
                  </a:ext>
                </a:extLst>
              </a:tr>
            </a:tbl>
          </a:graphicData>
        </a:graphic>
      </p:graphicFrame>
      <p:sp>
        <p:nvSpPr>
          <p:cNvPr id="11" name="object 11"/>
          <p:cNvSpPr txBox="1">
            <a:spLocks noGrp="1"/>
          </p:cNvSpPr>
          <p:nvPr>
            <p:ph type="title"/>
          </p:nvPr>
        </p:nvSpPr>
        <p:spPr>
          <a:xfrm>
            <a:off x="774700" y="1067653"/>
            <a:ext cx="6204648" cy="534468"/>
          </a:xfrm>
          <a:prstGeom prst="rect">
            <a:avLst/>
          </a:prstGeom>
        </p:spPr>
        <p:txBody>
          <a:bodyPr vert="horz" wrap="square" lIns="0" tIns="11139" rIns="0" bIns="0" rtlCol="0" anchor="ctr">
            <a:spAutoFit/>
          </a:bodyPr>
          <a:lstStyle/>
          <a:p>
            <a:pPr marL="11139">
              <a:spcBef>
                <a:spcPts val="88"/>
              </a:spcBef>
            </a:pPr>
            <a:r>
              <a:rPr lang="fr-FR" spc="-53" dirty="0"/>
              <a:t>Exécution d’un </a:t>
            </a:r>
            <a:r>
              <a:rPr lang="fr-FR" spc="-53" dirty="0" err="1"/>
              <a:t>playbook</a:t>
            </a:r>
            <a:endParaRPr spc="4" dirty="0"/>
          </a:p>
        </p:txBody>
      </p:sp>
      <p:sp>
        <p:nvSpPr>
          <p:cNvPr id="2" name="Espace réservé de la date 1">
            <a:extLst>
              <a:ext uri="{FF2B5EF4-FFF2-40B4-BE49-F238E27FC236}">
                <a16:creationId xmlns:a16="http://schemas.microsoft.com/office/drawing/2014/main" id="{0CC1B703-9A4B-4AA6-A8A5-4914BB870532}"/>
              </a:ext>
            </a:extLst>
          </p:cNvPr>
          <p:cNvSpPr>
            <a:spLocks noGrp="1"/>
          </p:cNvSpPr>
          <p:nvPr>
            <p:ph type="dt" sz="half" idx="6"/>
          </p:nvPr>
        </p:nvSpPr>
        <p:spPr>
          <a:xfrm>
            <a:off x="144018" y="7027545"/>
            <a:ext cx="2459482" cy="377825"/>
          </a:xfrm>
        </p:spPr>
        <p:txBody>
          <a:bodyPr/>
          <a:lstStyle/>
          <a:p>
            <a:fld id="{DCA9AC9A-6081-43EC-B9B8-587AF0458278}" type="datetime1">
              <a:rPr lang="en-US" smtClean="0"/>
              <a:t>11/26/2020</a:t>
            </a:fld>
            <a:endParaRPr lang="en-US" dirty="0"/>
          </a:p>
        </p:txBody>
      </p:sp>
      <p:sp>
        <p:nvSpPr>
          <p:cNvPr id="3" name="Espace réservé du numéro de diapositive 2">
            <a:extLst>
              <a:ext uri="{FF2B5EF4-FFF2-40B4-BE49-F238E27FC236}">
                <a16:creationId xmlns:a16="http://schemas.microsoft.com/office/drawing/2014/main" id="{CBBB855E-EC21-4A7A-969D-94A155DAAD4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113</a:t>
            </a:fld>
            <a:endParaRPr lang="fr-FR" spc="-1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065021" y="1889121"/>
            <a:ext cx="7952102" cy="4740741"/>
          </a:xfrm>
          <a:custGeom>
            <a:avLst/>
            <a:gdLst/>
            <a:ahLst/>
            <a:cxnLst/>
            <a:rect l="l" t="t" r="r" b="b"/>
            <a:pathLst>
              <a:path w="9066530" h="5405120">
                <a:moveTo>
                  <a:pt x="0" y="0"/>
                </a:moveTo>
                <a:lnTo>
                  <a:pt x="9065999" y="0"/>
                </a:lnTo>
                <a:lnTo>
                  <a:pt x="9065999" y="5404499"/>
                </a:lnTo>
                <a:lnTo>
                  <a:pt x="0" y="5404499"/>
                </a:lnTo>
                <a:lnTo>
                  <a:pt x="0" y="0"/>
                </a:lnTo>
                <a:close/>
              </a:path>
            </a:pathLst>
          </a:custGeom>
          <a:solidFill>
            <a:srgbClr val="000000"/>
          </a:solidFill>
        </p:spPr>
        <p:txBody>
          <a:bodyPr wrap="square" lIns="0" tIns="0" rIns="0" bIns="0" rtlCol="0"/>
          <a:lstStyle/>
          <a:p>
            <a:endParaRPr sz="1579"/>
          </a:p>
        </p:txBody>
      </p:sp>
      <p:sp>
        <p:nvSpPr>
          <p:cNvPr id="6" name="object 6"/>
          <p:cNvSpPr txBox="1"/>
          <p:nvPr/>
        </p:nvSpPr>
        <p:spPr>
          <a:xfrm>
            <a:off x="1212612" y="1945151"/>
            <a:ext cx="7480924" cy="745038"/>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[user@ansible] </a:t>
            </a:r>
            <a:r>
              <a:rPr sz="1053" dirty="0">
                <a:solidFill>
                  <a:srgbClr val="FFFFFF"/>
                </a:solidFill>
                <a:latin typeface="Courier New"/>
                <a:cs typeface="Courier New"/>
              </a:rPr>
              <a:t>$ </a:t>
            </a:r>
            <a:r>
              <a:rPr sz="1579" b="1" spc="-4" dirty="0">
                <a:solidFill>
                  <a:srgbClr val="FFFFFF"/>
                </a:solidFill>
                <a:latin typeface="Courier New"/>
                <a:cs typeface="Courier New"/>
              </a:rPr>
              <a:t>ansible-playbook</a:t>
            </a:r>
            <a:r>
              <a:rPr sz="1579" b="1" spc="-13" dirty="0">
                <a:solidFill>
                  <a:srgbClr val="FFFFFF"/>
                </a:solidFill>
                <a:latin typeface="Courier New"/>
                <a:cs typeface="Courier New"/>
              </a:rPr>
              <a:t> </a:t>
            </a:r>
            <a:r>
              <a:rPr sz="1579" b="1" spc="-4" dirty="0">
                <a:solidFill>
                  <a:srgbClr val="FFFFFF"/>
                </a:solidFill>
                <a:latin typeface="Courier New"/>
                <a:cs typeface="Courier New"/>
              </a:rPr>
              <a:t>apache.yml</a:t>
            </a:r>
            <a:endParaRPr sz="1579">
              <a:latin typeface="Courier New"/>
              <a:cs typeface="Courier New"/>
            </a:endParaRPr>
          </a:p>
          <a:p>
            <a:pPr marL="11139">
              <a:spcBef>
                <a:spcPts val="1285"/>
              </a:spcBef>
            </a:pPr>
            <a:r>
              <a:rPr sz="1053" spc="-4" dirty="0">
                <a:solidFill>
                  <a:srgbClr val="FFFFFF"/>
                </a:solidFill>
                <a:latin typeface="Courier New"/>
                <a:cs typeface="Courier New"/>
              </a:rPr>
              <a:t>PLAY [webservers]</a:t>
            </a:r>
            <a:r>
              <a:rPr sz="1053" spc="-66"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7" name="object 7"/>
          <p:cNvSpPr txBox="1"/>
          <p:nvPr/>
        </p:nvSpPr>
        <p:spPr>
          <a:xfrm>
            <a:off x="1212612" y="2666287"/>
            <a:ext cx="7480924" cy="335311"/>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TASK [Gathering Facts]</a:t>
            </a:r>
            <a:r>
              <a:rPr sz="1053" spc="-66"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8" name="object 8"/>
          <p:cNvSpPr txBox="1"/>
          <p:nvPr/>
        </p:nvSpPr>
        <p:spPr>
          <a:xfrm>
            <a:off x="1212612" y="2825018"/>
            <a:ext cx="824283" cy="511385"/>
          </a:xfrm>
          <a:prstGeom prst="rect">
            <a:avLst/>
          </a:prstGeom>
        </p:spPr>
        <p:txBody>
          <a:bodyPr vert="horz" wrap="square" lIns="0" tIns="11139" rIns="0" bIns="0" rtlCol="0">
            <a:spAutoFit/>
          </a:bodyPr>
          <a:lstStyle/>
          <a:p>
            <a:pPr marL="11139">
              <a:lnSpc>
                <a:spcPts val="1254"/>
              </a:lnSpc>
              <a:spcBef>
                <a:spcPts val="88"/>
              </a:spcBef>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[web2]</a:t>
            </a:r>
            <a:endParaRPr sz="1053">
              <a:latin typeface="Courier New"/>
              <a:cs typeface="Courier New"/>
            </a:endParaRPr>
          </a:p>
          <a:p>
            <a:pPr marL="11139">
              <a:lnSpc>
                <a:spcPts val="1250"/>
              </a:lnSpc>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[web1]</a:t>
            </a:r>
            <a:endParaRPr sz="1053">
              <a:latin typeface="Courier New"/>
              <a:cs typeface="Courier New"/>
            </a:endParaRPr>
          </a:p>
          <a:p>
            <a:pPr marL="11139">
              <a:lnSpc>
                <a:spcPts val="1254"/>
              </a:lnSpc>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[web3]</a:t>
            </a:r>
            <a:endParaRPr sz="1053">
              <a:latin typeface="Courier New"/>
              <a:cs typeface="Courier New"/>
            </a:endParaRPr>
          </a:p>
        </p:txBody>
      </p:sp>
      <p:sp>
        <p:nvSpPr>
          <p:cNvPr id="9" name="object 9"/>
          <p:cNvSpPr/>
          <p:nvPr/>
        </p:nvSpPr>
        <p:spPr>
          <a:xfrm>
            <a:off x="1705033" y="3476424"/>
            <a:ext cx="2486772" cy="160401"/>
          </a:xfrm>
          <a:custGeom>
            <a:avLst/>
            <a:gdLst/>
            <a:ahLst/>
            <a:cxnLst/>
            <a:rect l="l" t="t" r="r" b="b"/>
            <a:pathLst>
              <a:path w="2835275" h="182879">
                <a:moveTo>
                  <a:pt x="0" y="0"/>
                </a:moveTo>
                <a:lnTo>
                  <a:pt x="2835101" y="0"/>
                </a:lnTo>
                <a:lnTo>
                  <a:pt x="2835101" y="182880"/>
                </a:lnTo>
                <a:lnTo>
                  <a:pt x="0" y="182880"/>
                </a:lnTo>
                <a:lnTo>
                  <a:pt x="0" y="0"/>
                </a:lnTo>
                <a:close/>
              </a:path>
            </a:pathLst>
          </a:custGeom>
          <a:solidFill>
            <a:srgbClr val="000000"/>
          </a:solidFill>
        </p:spPr>
        <p:txBody>
          <a:bodyPr wrap="square" lIns="0" tIns="0" rIns="0" bIns="0" rtlCol="0"/>
          <a:lstStyle/>
          <a:p>
            <a:endParaRPr sz="1579"/>
          </a:p>
        </p:txBody>
      </p:sp>
      <p:sp>
        <p:nvSpPr>
          <p:cNvPr id="10" name="object 10"/>
          <p:cNvSpPr txBox="1"/>
          <p:nvPr/>
        </p:nvSpPr>
        <p:spPr>
          <a:xfrm>
            <a:off x="1212613" y="3459938"/>
            <a:ext cx="7481481" cy="335311"/>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TASK [Ensure httpd package is present]</a:t>
            </a:r>
            <a:r>
              <a:rPr sz="1053" spc="-48"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11" name="object 11"/>
          <p:cNvSpPr txBox="1"/>
          <p:nvPr/>
        </p:nvSpPr>
        <p:spPr>
          <a:xfrm>
            <a:off x="1212612" y="3618669"/>
            <a:ext cx="1225285" cy="482212"/>
          </a:xfrm>
          <a:prstGeom prst="rect">
            <a:avLst/>
          </a:prstGeom>
        </p:spPr>
        <p:txBody>
          <a:bodyPr vert="horz" wrap="square" lIns="0" tIns="18379" rIns="0" bIns="0" rtlCol="0">
            <a:spAutoFit/>
          </a:bodyPr>
          <a:lstStyle/>
          <a:p>
            <a:pPr marL="11139" marR="4456" algn="just">
              <a:lnSpc>
                <a:spcPts val="1245"/>
              </a:lnSpc>
              <a:spcBef>
                <a:spcPts val="145"/>
              </a:spcBef>
            </a:pPr>
            <a:r>
              <a:rPr sz="1053" spc="-4" dirty="0">
                <a:solidFill>
                  <a:srgbClr val="FFD966"/>
                </a:solidFill>
                <a:latin typeface="Courier New"/>
                <a:cs typeface="Courier New"/>
              </a:rPr>
              <a:t>changed:</a:t>
            </a:r>
            <a:r>
              <a:rPr sz="1053" spc="-83" dirty="0">
                <a:solidFill>
                  <a:srgbClr val="FFD966"/>
                </a:solidFill>
                <a:latin typeface="Courier New"/>
                <a:cs typeface="Courier New"/>
              </a:rPr>
              <a:t> </a:t>
            </a:r>
            <a:r>
              <a:rPr sz="1053" spc="-4" dirty="0">
                <a:solidFill>
                  <a:srgbClr val="FFD966"/>
                </a:solidFill>
                <a:latin typeface="Courier New"/>
                <a:cs typeface="Courier New"/>
              </a:rPr>
              <a:t>[web2]  changed:</a:t>
            </a:r>
            <a:r>
              <a:rPr sz="1053" spc="-83" dirty="0">
                <a:solidFill>
                  <a:srgbClr val="FFD966"/>
                </a:solidFill>
                <a:latin typeface="Courier New"/>
                <a:cs typeface="Courier New"/>
              </a:rPr>
              <a:t> </a:t>
            </a:r>
            <a:r>
              <a:rPr sz="1053" spc="-4" dirty="0">
                <a:solidFill>
                  <a:srgbClr val="FFD966"/>
                </a:solidFill>
                <a:latin typeface="Courier New"/>
                <a:cs typeface="Courier New"/>
              </a:rPr>
              <a:t>[web1]  changed:</a:t>
            </a:r>
            <a:r>
              <a:rPr sz="1053" spc="-83" dirty="0">
                <a:solidFill>
                  <a:srgbClr val="FFD966"/>
                </a:solidFill>
                <a:latin typeface="Courier New"/>
                <a:cs typeface="Courier New"/>
              </a:rPr>
              <a:t> </a:t>
            </a:r>
            <a:r>
              <a:rPr sz="1053" spc="-4" dirty="0">
                <a:solidFill>
                  <a:srgbClr val="FFD966"/>
                </a:solidFill>
                <a:latin typeface="Courier New"/>
                <a:cs typeface="Courier New"/>
              </a:rPr>
              <a:t>[web3]</a:t>
            </a:r>
            <a:endParaRPr sz="1053">
              <a:latin typeface="Courier New"/>
              <a:cs typeface="Courier New"/>
            </a:endParaRPr>
          </a:p>
        </p:txBody>
      </p:sp>
      <p:sp>
        <p:nvSpPr>
          <p:cNvPr id="12" name="object 12"/>
          <p:cNvSpPr/>
          <p:nvPr/>
        </p:nvSpPr>
        <p:spPr>
          <a:xfrm>
            <a:off x="1705033" y="4270074"/>
            <a:ext cx="3208577" cy="160401"/>
          </a:xfrm>
          <a:custGeom>
            <a:avLst/>
            <a:gdLst/>
            <a:ahLst/>
            <a:cxnLst/>
            <a:rect l="l" t="t" r="r" b="b"/>
            <a:pathLst>
              <a:path w="3658235" h="182879">
                <a:moveTo>
                  <a:pt x="0" y="0"/>
                </a:moveTo>
                <a:lnTo>
                  <a:pt x="3658195" y="0"/>
                </a:lnTo>
                <a:lnTo>
                  <a:pt x="3658195" y="182879"/>
                </a:lnTo>
                <a:lnTo>
                  <a:pt x="0" y="182879"/>
                </a:lnTo>
                <a:lnTo>
                  <a:pt x="0" y="0"/>
                </a:lnTo>
                <a:close/>
              </a:path>
            </a:pathLst>
          </a:custGeom>
          <a:solidFill>
            <a:srgbClr val="000000"/>
          </a:solidFill>
        </p:spPr>
        <p:txBody>
          <a:bodyPr wrap="square" lIns="0" tIns="0" rIns="0" bIns="0" rtlCol="0"/>
          <a:lstStyle/>
          <a:p>
            <a:endParaRPr sz="1579"/>
          </a:p>
        </p:txBody>
      </p:sp>
      <p:sp>
        <p:nvSpPr>
          <p:cNvPr id="13" name="object 13"/>
          <p:cNvSpPr txBox="1"/>
          <p:nvPr/>
        </p:nvSpPr>
        <p:spPr>
          <a:xfrm>
            <a:off x="1212612" y="4253588"/>
            <a:ext cx="7482038" cy="335311"/>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TASK [Ensure latest index.html file is present]</a:t>
            </a:r>
            <a:r>
              <a:rPr sz="1053" spc="-48"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14" name="object 14"/>
          <p:cNvSpPr txBox="1"/>
          <p:nvPr/>
        </p:nvSpPr>
        <p:spPr>
          <a:xfrm>
            <a:off x="1212612" y="4412319"/>
            <a:ext cx="1225285" cy="517571"/>
          </a:xfrm>
          <a:prstGeom prst="rect">
            <a:avLst/>
          </a:prstGeom>
        </p:spPr>
        <p:txBody>
          <a:bodyPr vert="horz" wrap="square" lIns="0" tIns="17265" rIns="0" bIns="0" rtlCol="0">
            <a:spAutoFit/>
          </a:bodyPr>
          <a:lstStyle/>
          <a:p>
            <a:pPr marL="11139" marR="4456" algn="just">
              <a:lnSpc>
                <a:spcPts val="1254"/>
              </a:lnSpc>
              <a:spcBef>
                <a:spcPts val="136"/>
              </a:spcBef>
            </a:pPr>
            <a:r>
              <a:rPr sz="1053" spc="-4" dirty="0">
                <a:solidFill>
                  <a:srgbClr val="FFD966"/>
                </a:solidFill>
                <a:latin typeface="Courier New"/>
                <a:cs typeface="Courier New"/>
              </a:rPr>
              <a:t>changed:</a:t>
            </a:r>
            <a:r>
              <a:rPr sz="1053" spc="-83" dirty="0">
                <a:solidFill>
                  <a:srgbClr val="FFD966"/>
                </a:solidFill>
                <a:latin typeface="Courier New"/>
                <a:cs typeface="Courier New"/>
              </a:rPr>
              <a:t> </a:t>
            </a:r>
            <a:r>
              <a:rPr sz="1053" spc="-4" dirty="0">
                <a:solidFill>
                  <a:srgbClr val="FFD966"/>
                </a:solidFill>
                <a:latin typeface="Courier New"/>
                <a:cs typeface="Courier New"/>
              </a:rPr>
              <a:t>[web2]  changed:</a:t>
            </a:r>
            <a:r>
              <a:rPr sz="1053" spc="-83" dirty="0">
                <a:solidFill>
                  <a:srgbClr val="FFD966"/>
                </a:solidFill>
                <a:latin typeface="Courier New"/>
                <a:cs typeface="Courier New"/>
              </a:rPr>
              <a:t> </a:t>
            </a:r>
            <a:r>
              <a:rPr sz="1053" spc="-4" dirty="0">
                <a:solidFill>
                  <a:srgbClr val="FFD966"/>
                </a:solidFill>
                <a:latin typeface="Courier New"/>
                <a:cs typeface="Courier New"/>
              </a:rPr>
              <a:t>[web1]  changed:</a:t>
            </a:r>
            <a:r>
              <a:rPr sz="1053" spc="-83" dirty="0">
                <a:solidFill>
                  <a:srgbClr val="FFD966"/>
                </a:solidFill>
                <a:latin typeface="Courier New"/>
                <a:cs typeface="Courier New"/>
              </a:rPr>
              <a:t> </a:t>
            </a:r>
            <a:r>
              <a:rPr sz="1053" spc="-4" dirty="0">
                <a:solidFill>
                  <a:srgbClr val="FFD966"/>
                </a:solidFill>
                <a:latin typeface="Courier New"/>
                <a:cs typeface="Courier New"/>
              </a:rPr>
              <a:t>[web3]</a:t>
            </a:r>
            <a:endParaRPr sz="1053">
              <a:latin typeface="Courier New"/>
              <a:cs typeface="Courier New"/>
            </a:endParaRPr>
          </a:p>
        </p:txBody>
      </p:sp>
      <p:sp>
        <p:nvSpPr>
          <p:cNvPr id="15" name="object 15"/>
          <p:cNvSpPr txBox="1"/>
          <p:nvPr/>
        </p:nvSpPr>
        <p:spPr>
          <a:xfrm>
            <a:off x="1212612" y="5047240"/>
            <a:ext cx="7480924" cy="335311"/>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TASK [Restart httpd]</a:t>
            </a:r>
            <a:r>
              <a:rPr sz="1053" spc="-66"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16" name="object 16"/>
          <p:cNvSpPr txBox="1"/>
          <p:nvPr/>
        </p:nvSpPr>
        <p:spPr>
          <a:xfrm>
            <a:off x="1212612" y="5205970"/>
            <a:ext cx="1225285" cy="482212"/>
          </a:xfrm>
          <a:prstGeom prst="rect">
            <a:avLst/>
          </a:prstGeom>
        </p:spPr>
        <p:txBody>
          <a:bodyPr vert="horz" wrap="square" lIns="0" tIns="18379" rIns="0" bIns="0" rtlCol="0">
            <a:spAutoFit/>
          </a:bodyPr>
          <a:lstStyle/>
          <a:p>
            <a:pPr marL="11139" marR="4456" algn="just">
              <a:lnSpc>
                <a:spcPts val="1245"/>
              </a:lnSpc>
              <a:spcBef>
                <a:spcPts val="145"/>
              </a:spcBef>
            </a:pPr>
            <a:r>
              <a:rPr sz="1053" spc="-4" dirty="0">
                <a:solidFill>
                  <a:srgbClr val="FFD966"/>
                </a:solidFill>
                <a:latin typeface="Courier New"/>
                <a:cs typeface="Courier New"/>
              </a:rPr>
              <a:t>changed:</a:t>
            </a:r>
            <a:r>
              <a:rPr sz="1053" spc="-83" dirty="0">
                <a:solidFill>
                  <a:srgbClr val="FFD966"/>
                </a:solidFill>
                <a:latin typeface="Courier New"/>
                <a:cs typeface="Courier New"/>
              </a:rPr>
              <a:t> </a:t>
            </a:r>
            <a:r>
              <a:rPr sz="1053" spc="-4" dirty="0">
                <a:solidFill>
                  <a:srgbClr val="FFD966"/>
                </a:solidFill>
                <a:latin typeface="Courier New"/>
                <a:cs typeface="Courier New"/>
              </a:rPr>
              <a:t>[web2]  changed:</a:t>
            </a:r>
            <a:r>
              <a:rPr sz="1053" spc="-83" dirty="0">
                <a:solidFill>
                  <a:srgbClr val="FFD966"/>
                </a:solidFill>
                <a:latin typeface="Courier New"/>
                <a:cs typeface="Courier New"/>
              </a:rPr>
              <a:t> </a:t>
            </a:r>
            <a:r>
              <a:rPr sz="1053" spc="-4" dirty="0">
                <a:solidFill>
                  <a:srgbClr val="FFD966"/>
                </a:solidFill>
                <a:latin typeface="Courier New"/>
                <a:cs typeface="Courier New"/>
              </a:rPr>
              <a:t>[web1]  changed:</a:t>
            </a:r>
            <a:r>
              <a:rPr sz="1053" spc="-83" dirty="0">
                <a:solidFill>
                  <a:srgbClr val="FFD966"/>
                </a:solidFill>
                <a:latin typeface="Courier New"/>
                <a:cs typeface="Courier New"/>
              </a:rPr>
              <a:t> </a:t>
            </a:r>
            <a:r>
              <a:rPr sz="1053" spc="-4" dirty="0">
                <a:solidFill>
                  <a:srgbClr val="FFD966"/>
                </a:solidFill>
                <a:latin typeface="Courier New"/>
                <a:cs typeface="Courier New"/>
              </a:rPr>
              <a:t>[web3]</a:t>
            </a:r>
            <a:endParaRPr sz="1053">
              <a:latin typeface="Courier New"/>
              <a:cs typeface="Courier New"/>
            </a:endParaRPr>
          </a:p>
        </p:txBody>
      </p:sp>
      <p:sp>
        <p:nvSpPr>
          <p:cNvPr id="17" name="object 17"/>
          <p:cNvSpPr txBox="1"/>
          <p:nvPr/>
        </p:nvSpPr>
        <p:spPr>
          <a:xfrm>
            <a:off x="1212612" y="5840891"/>
            <a:ext cx="7480924" cy="335311"/>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PLAY RECAP</a:t>
            </a:r>
            <a:r>
              <a:rPr sz="1053" spc="-66"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graphicFrame>
        <p:nvGraphicFramePr>
          <p:cNvPr id="18" name="object 18"/>
          <p:cNvGraphicFramePr>
            <a:graphicFrameLocks noGrp="1"/>
          </p:cNvGraphicFramePr>
          <p:nvPr/>
        </p:nvGraphicFramePr>
        <p:xfrm>
          <a:off x="1195903" y="6033148"/>
          <a:ext cx="5108326" cy="1452880"/>
        </p:xfrm>
        <a:graphic>
          <a:graphicData uri="http://schemas.openxmlformats.org/drawingml/2006/table">
            <a:tbl>
              <a:tblPr firstRow="1" bandRow="1">
                <a:tableStyleId>{2D5ABB26-0587-4C30-8999-92F81FD0307C}</a:tableStyleId>
              </a:tblPr>
              <a:tblGrid>
                <a:gridCol w="1752158">
                  <a:extLst>
                    <a:ext uri="{9D8B030D-6E8A-4147-A177-3AD203B41FA5}">
                      <a16:colId xmlns:a16="http://schemas.microsoft.com/office/drawing/2014/main" val="20000"/>
                    </a:ext>
                  </a:extLst>
                </a:gridCol>
                <a:gridCol w="521303">
                  <a:extLst>
                    <a:ext uri="{9D8B030D-6E8A-4147-A177-3AD203B41FA5}">
                      <a16:colId xmlns:a16="http://schemas.microsoft.com/office/drawing/2014/main" val="20001"/>
                    </a:ext>
                  </a:extLst>
                </a:gridCol>
                <a:gridCol w="922306">
                  <a:extLst>
                    <a:ext uri="{9D8B030D-6E8A-4147-A177-3AD203B41FA5}">
                      <a16:colId xmlns:a16="http://schemas.microsoft.com/office/drawing/2014/main" val="20002"/>
                    </a:ext>
                  </a:extLst>
                </a:gridCol>
                <a:gridCol w="1162907">
                  <a:extLst>
                    <a:ext uri="{9D8B030D-6E8A-4147-A177-3AD203B41FA5}">
                      <a16:colId xmlns:a16="http://schemas.microsoft.com/office/drawing/2014/main" val="20003"/>
                    </a:ext>
                  </a:extLst>
                </a:gridCol>
                <a:gridCol w="749652">
                  <a:extLst>
                    <a:ext uri="{9D8B030D-6E8A-4147-A177-3AD203B41FA5}">
                      <a16:colId xmlns:a16="http://schemas.microsoft.com/office/drawing/2014/main" val="20004"/>
                    </a:ext>
                  </a:extLst>
                </a:gridCol>
              </a:tblGrid>
              <a:tr h="155074">
                <a:tc>
                  <a:txBody>
                    <a:bodyPr/>
                    <a:lstStyle/>
                    <a:p>
                      <a:pPr marL="31750">
                        <a:lnSpc>
                          <a:spcPts val="1240"/>
                        </a:lnSpc>
                        <a:tabLst>
                          <a:tab pos="1859914" algn="l"/>
                        </a:tabLst>
                      </a:pPr>
                      <a:r>
                        <a:rPr sz="1100" spc="-5" dirty="0">
                          <a:solidFill>
                            <a:srgbClr val="FFE499"/>
                          </a:solidFill>
                          <a:latin typeface="Courier New"/>
                          <a:cs typeface="Courier New"/>
                        </a:rPr>
                        <a:t>web2	</a:t>
                      </a:r>
                      <a:r>
                        <a:rPr sz="1100" dirty="0">
                          <a:solidFill>
                            <a:srgbClr val="FFFFFF"/>
                          </a:solidFill>
                          <a:latin typeface="Courier New"/>
                          <a:cs typeface="Courier New"/>
                        </a:rPr>
                        <a:t>:</a:t>
                      </a:r>
                      <a:endParaRPr sz="1100">
                        <a:latin typeface="Courier New"/>
                        <a:cs typeface="Courier New"/>
                      </a:endParaRPr>
                    </a:p>
                  </a:txBody>
                  <a:tcPr marL="0" marR="0" marT="0" marB="0">
                    <a:solidFill>
                      <a:srgbClr val="000000"/>
                    </a:solidFill>
                  </a:tcPr>
                </a:tc>
                <a:tc>
                  <a:txBody>
                    <a:bodyPr/>
                    <a:lstStyle/>
                    <a:p>
                      <a:pPr marL="45720">
                        <a:lnSpc>
                          <a:spcPts val="1240"/>
                        </a:lnSpc>
                      </a:pPr>
                      <a:r>
                        <a:rPr sz="1100" spc="-5" dirty="0">
                          <a:solidFill>
                            <a:srgbClr val="00FF00"/>
                          </a:solidFill>
                          <a:latin typeface="Courier New"/>
                          <a:cs typeface="Courier New"/>
                        </a:rPr>
                        <a:t>ok=1</a:t>
                      </a:r>
                      <a:endParaRPr sz="1100">
                        <a:latin typeface="Courier New"/>
                        <a:cs typeface="Courier New"/>
                      </a:endParaRPr>
                    </a:p>
                  </a:txBody>
                  <a:tcPr marL="0" marR="0" marT="0" marB="0">
                    <a:solidFill>
                      <a:srgbClr val="000000"/>
                    </a:solidFill>
                  </a:tcPr>
                </a:tc>
                <a:tc>
                  <a:txBody>
                    <a:bodyPr/>
                    <a:lstStyle/>
                    <a:p>
                      <a:pPr marR="38735" algn="r">
                        <a:lnSpc>
                          <a:spcPts val="1240"/>
                        </a:lnSpc>
                      </a:pPr>
                      <a:r>
                        <a:rPr sz="1100" spc="-5" dirty="0">
                          <a:solidFill>
                            <a:srgbClr val="FFD966"/>
                          </a:solidFill>
                          <a:latin typeface="Courier New"/>
                          <a:cs typeface="Courier New"/>
                        </a:rPr>
                        <a:t>changed=3</a:t>
                      </a:r>
                      <a:endParaRPr sz="1100">
                        <a:latin typeface="Courier New"/>
                        <a:cs typeface="Courier New"/>
                      </a:endParaRPr>
                    </a:p>
                  </a:txBody>
                  <a:tcPr marL="0" marR="0" marT="0" marB="0">
                    <a:solidFill>
                      <a:srgbClr val="000000"/>
                    </a:solidFill>
                  </a:tcPr>
                </a:tc>
                <a:tc>
                  <a:txBody>
                    <a:bodyPr/>
                    <a:lstStyle/>
                    <a:p>
                      <a:pPr marL="45085">
                        <a:lnSpc>
                          <a:spcPts val="1240"/>
                        </a:lnSpc>
                      </a:pPr>
                      <a:r>
                        <a:rPr sz="1100" spc="-5" dirty="0">
                          <a:solidFill>
                            <a:srgbClr val="FFFFFF"/>
                          </a:solidFill>
                          <a:latin typeface="Courier New"/>
                          <a:cs typeface="Courier New"/>
                        </a:rPr>
                        <a:t>unreachable=0</a:t>
                      </a:r>
                      <a:endParaRPr sz="1100">
                        <a:latin typeface="Courier New"/>
                        <a:cs typeface="Courier New"/>
                      </a:endParaRPr>
                    </a:p>
                  </a:txBody>
                  <a:tcPr marL="0" marR="0" marT="0" marB="0">
                    <a:solidFill>
                      <a:srgbClr val="000000"/>
                    </a:solidFill>
                  </a:tcPr>
                </a:tc>
                <a:tc>
                  <a:txBody>
                    <a:bodyPr/>
                    <a:lstStyle/>
                    <a:p>
                      <a:pPr marR="24130" algn="r">
                        <a:lnSpc>
                          <a:spcPts val="1240"/>
                        </a:lnSpc>
                      </a:pPr>
                      <a:r>
                        <a:rPr sz="1100" spc="-5" dirty="0">
                          <a:solidFill>
                            <a:srgbClr val="FFFFFF"/>
                          </a:solidFill>
                          <a:latin typeface="Courier New"/>
                          <a:cs typeface="Courier New"/>
                        </a:rPr>
                        <a:t>failed=0</a:t>
                      </a:r>
                      <a:endParaRPr sz="1100">
                        <a:latin typeface="Courier New"/>
                        <a:cs typeface="Courier New"/>
                      </a:endParaRPr>
                    </a:p>
                  </a:txBody>
                  <a:tcPr marL="0" marR="0" marT="0" marB="0">
                    <a:solidFill>
                      <a:srgbClr val="000000"/>
                    </a:solidFill>
                  </a:tcPr>
                </a:tc>
                <a:extLst>
                  <a:ext uri="{0D108BD9-81ED-4DB2-BD59-A6C34878D82A}">
                    <a16:rowId xmlns:a16="http://schemas.microsoft.com/office/drawing/2014/main" val="10000"/>
                  </a:ext>
                </a:extLst>
              </a:tr>
              <a:tr h="158730">
                <a:tc>
                  <a:txBody>
                    <a:bodyPr/>
                    <a:lstStyle/>
                    <a:p>
                      <a:pPr marL="31750">
                        <a:lnSpc>
                          <a:spcPts val="1270"/>
                        </a:lnSpc>
                        <a:tabLst>
                          <a:tab pos="1859914" algn="l"/>
                        </a:tabLst>
                      </a:pPr>
                      <a:r>
                        <a:rPr sz="1100" spc="-5" dirty="0">
                          <a:solidFill>
                            <a:srgbClr val="FFE499"/>
                          </a:solidFill>
                          <a:latin typeface="Courier New"/>
                          <a:cs typeface="Courier New"/>
                        </a:rPr>
                        <a:t>web1	</a:t>
                      </a:r>
                      <a:r>
                        <a:rPr sz="1100" dirty="0">
                          <a:solidFill>
                            <a:srgbClr val="FFFFFF"/>
                          </a:solidFill>
                          <a:latin typeface="Courier New"/>
                          <a:cs typeface="Courier New"/>
                        </a:rPr>
                        <a:t>:</a:t>
                      </a:r>
                      <a:endParaRPr sz="1100">
                        <a:latin typeface="Courier New"/>
                        <a:cs typeface="Courier New"/>
                      </a:endParaRPr>
                    </a:p>
                  </a:txBody>
                  <a:tcPr marL="0" marR="0" marT="0" marB="0">
                    <a:solidFill>
                      <a:srgbClr val="000000"/>
                    </a:solidFill>
                  </a:tcPr>
                </a:tc>
                <a:tc>
                  <a:txBody>
                    <a:bodyPr/>
                    <a:lstStyle/>
                    <a:p>
                      <a:pPr marL="45720">
                        <a:lnSpc>
                          <a:spcPts val="1270"/>
                        </a:lnSpc>
                      </a:pPr>
                      <a:r>
                        <a:rPr sz="1100" spc="-5" dirty="0">
                          <a:solidFill>
                            <a:srgbClr val="00FF00"/>
                          </a:solidFill>
                          <a:latin typeface="Courier New"/>
                          <a:cs typeface="Courier New"/>
                        </a:rPr>
                        <a:t>ok=1</a:t>
                      </a:r>
                      <a:endParaRPr sz="1100">
                        <a:latin typeface="Courier New"/>
                        <a:cs typeface="Courier New"/>
                      </a:endParaRPr>
                    </a:p>
                  </a:txBody>
                  <a:tcPr marL="0" marR="0" marT="0" marB="0">
                    <a:solidFill>
                      <a:srgbClr val="000000"/>
                    </a:solidFill>
                  </a:tcPr>
                </a:tc>
                <a:tc>
                  <a:txBody>
                    <a:bodyPr/>
                    <a:lstStyle/>
                    <a:p>
                      <a:pPr marR="38735" algn="r">
                        <a:lnSpc>
                          <a:spcPts val="1270"/>
                        </a:lnSpc>
                      </a:pPr>
                      <a:r>
                        <a:rPr sz="1100" spc="-5" dirty="0">
                          <a:solidFill>
                            <a:srgbClr val="FFD966"/>
                          </a:solidFill>
                          <a:latin typeface="Courier New"/>
                          <a:cs typeface="Courier New"/>
                        </a:rPr>
                        <a:t>changed=3</a:t>
                      </a:r>
                      <a:endParaRPr sz="1100">
                        <a:latin typeface="Courier New"/>
                        <a:cs typeface="Courier New"/>
                      </a:endParaRPr>
                    </a:p>
                  </a:txBody>
                  <a:tcPr marL="0" marR="0" marT="0" marB="0">
                    <a:solidFill>
                      <a:srgbClr val="000000"/>
                    </a:solidFill>
                  </a:tcPr>
                </a:tc>
                <a:tc>
                  <a:txBody>
                    <a:bodyPr/>
                    <a:lstStyle/>
                    <a:p>
                      <a:pPr marL="45085">
                        <a:lnSpc>
                          <a:spcPts val="1270"/>
                        </a:lnSpc>
                      </a:pPr>
                      <a:r>
                        <a:rPr sz="1100" spc="-5" dirty="0">
                          <a:solidFill>
                            <a:srgbClr val="FFFFFF"/>
                          </a:solidFill>
                          <a:latin typeface="Courier New"/>
                          <a:cs typeface="Courier New"/>
                        </a:rPr>
                        <a:t>unreachable=0</a:t>
                      </a:r>
                      <a:endParaRPr sz="1100">
                        <a:latin typeface="Courier New"/>
                        <a:cs typeface="Courier New"/>
                      </a:endParaRPr>
                    </a:p>
                  </a:txBody>
                  <a:tcPr marL="0" marR="0" marT="0" marB="0">
                    <a:solidFill>
                      <a:srgbClr val="000000"/>
                    </a:solidFill>
                  </a:tcPr>
                </a:tc>
                <a:tc>
                  <a:txBody>
                    <a:bodyPr/>
                    <a:lstStyle/>
                    <a:p>
                      <a:pPr marR="24130" algn="r">
                        <a:lnSpc>
                          <a:spcPts val="1270"/>
                        </a:lnSpc>
                      </a:pPr>
                      <a:r>
                        <a:rPr sz="1100" spc="-5" dirty="0">
                          <a:solidFill>
                            <a:srgbClr val="FFFFFF"/>
                          </a:solidFill>
                          <a:latin typeface="Courier New"/>
                          <a:cs typeface="Courier New"/>
                        </a:rPr>
                        <a:t>failed=0</a:t>
                      </a:r>
                      <a:endParaRPr sz="1100">
                        <a:latin typeface="Courier New"/>
                        <a:cs typeface="Courier New"/>
                      </a:endParaRPr>
                    </a:p>
                  </a:txBody>
                  <a:tcPr marL="0" marR="0" marT="0" marB="0">
                    <a:solidFill>
                      <a:srgbClr val="000000"/>
                    </a:solidFill>
                  </a:tcPr>
                </a:tc>
                <a:extLst>
                  <a:ext uri="{0D108BD9-81ED-4DB2-BD59-A6C34878D82A}">
                    <a16:rowId xmlns:a16="http://schemas.microsoft.com/office/drawing/2014/main" val="10001"/>
                  </a:ext>
                </a:extLst>
              </a:tr>
              <a:tr h="155074">
                <a:tc>
                  <a:txBody>
                    <a:bodyPr/>
                    <a:lstStyle/>
                    <a:p>
                      <a:pPr marL="31750">
                        <a:lnSpc>
                          <a:spcPts val="1270"/>
                        </a:lnSpc>
                        <a:tabLst>
                          <a:tab pos="1859914" algn="l"/>
                        </a:tabLst>
                      </a:pPr>
                      <a:r>
                        <a:rPr sz="1100" spc="-5" dirty="0">
                          <a:solidFill>
                            <a:srgbClr val="FFE499"/>
                          </a:solidFill>
                          <a:latin typeface="Courier New"/>
                          <a:cs typeface="Courier New"/>
                        </a:rPr>
                        <a:t>web3	</a:t>
                      </a:r>
                      <a:r>
                        <a:rPr sz="1100" dirty="0">
                          <a:solidFill>
                            <a:srgbClr val="FFFFFF"/>
                          </a:solidFill>
                          <a:latin typeface="Courier New"/>
                          <a:cs typeface="Courier New"/>
                        </a:rPr>
                        <a:t>:</a:t>
                      </a:r>
                      <a:endParaRPr sz="1100">
                        <a:latin typeface="Courier New"/>
                        <a:cs typeface="Courier New"/>
                      </a:endParaRPr>
                    </a:p>
                  </a:txBody>
                  <a:tcPr marL="0" marR="0" marT="0" marB="0">
                    <a:solidFill>
                      <a:srgbClr val="000000"/>
                    </a:solidFill>
                  </a:tcPr>
                </a:tc>
                <a:tc>
                  <a:txBody>
                    <a:bodyPr/>
                    <a:lstStyle/>
                    <a:p>
                      <a:pPr marL="45720">
                        <a:lnSpc>
                          <a:spcPts val="1270"/>
                        </a:lnSpc>
                      </a:pPr>
                      <a:r>
                        <a:rPr sz="1100" spc="-5" dirty="0">
                          <a:solidFill>
                            <a:srgbClr val="00FF00"/>
                          </a:solidFill>
                          <a:latin typeface="Courier New"/>
                          <a:cs typeface="Courier New"/>
                        </a:rPr>
                        <a:t>ok=1</a:t>
                      </a:r>
                      <a:endParaRPr sz="1100">
                        <a:latin typeface="Courier New"/>
                        <a:cs typeface="Courier New"/>
                      </a:endParaRPr>
                    </a:p>
                  </a:txBody>
                  <a:tcPr marL="0" marR="0" marT="0" marB="0">
                    <a:solidFill>
                      <a:srgbClr val="000000"/>
                    </a:solidFill>
                  </a:tcPr>
                </a:tc>
                <a:tc>
                  <a:txBody>
                    <a:bodyPr/>
                    <a:lstStyle/>
                    <a:p>
                      <a:pPr marR="38735" algn="r">
                        <a:lnSpc>
                          <a:spcPts val="1270"/>
                        </a:lnSpc>
                      </a:pPr>
                      <a:r>
                        <a:rPr sz="1100" spc="-5" dirty="0">
                          <a:solidFill>
                            <a:srgbClr val="FFD966"/>
                          </a:solidFill>
                          <a:latin typeface="Courier New"/>
                          <a:cs typeface="Courier New"/>
                        </a:rPr>
                        <a:t>changed=3</a:t>
                      </a:r>
                      <a:endParaRPr sz="1100">
                        <a:latin typeface="Courier New"/>
                        <a:cs typeface="Courier New"/>
                      </a:endParaRPr>
                    </a:p>
                  </a:txBody>
                  <a:tcPr marL="0" marR="0" marT="0" marB="0">
                    <a:solidFill>
                      <a:srgbClr val="000000"/>
                    </a:solidFill>
                  </a:tcPr>
                </a:tc>
                <a:tc>
                  <a:txBody>
                    <a:bodyPr/>
                    <a:lstStyle/>
                    <a:p>
                      <a:pPr marL="45085">
                        <a:lnSpc>
                          <a:spcPts val="1270"/>
                        </a:lnSpc>
                      </a:pPr>
                      <a:r>
                        <a:rPr sz="1100" spc="-5" dirty="0">
                          <a:solidFill>
                            <a:srgbClr val="FFFFFF"/>
                          </a:solidFill>
                          <a:latin typeface="Courier New"/>
                          <a:cs typeface="Courier New"/>
                        </a:rPr>
                        <a:t>unreachable=0</a:t>
                      </a:r>
                      <a:endParaRPr sz="1100">
                        <a:latin typeface="Courier New"/>
                        <a:cs typeface="Courier New"/>
                      </a:endParaRPr>
                    </a:p>
                  </a:txBody>
                  <a:tcPr marL="0" marR="0" marT="0" marB="0">
                    <a:solidFill>
                      <a:srgbClr val="000000"/>
                    </a:solidFill>
                  </a:tcPr>
                </a:tc>
                <a:tc>
                  <a:txBody>
                    <a:bodyPr/>
                    <a:lstStyle/>
                    <a:p>
                      <a:pPr marR="24130" algn="r">
                        <a:lnSpc>
                          <a:spcPts val="1270"/>
                        </a:lnSpc>
                      </a:pPr>
                      <a:r>
                        <a:rPr sz="1100" spc="-5" dirty="0">
                          <a:solidFill>
                            <a:srgbClr val="FFFFFF"/>
                          </a:solidFill>
                          <a:latin typeface="Courier New"/>
                          <a:cs typeface="Courier New"/>
                        </a:rPr>
                        <a:t>failed=0</a:t>
                      </a:r>
                      <a:endParaRPr sz="1100">
                        <a:latin typeface="Courier New"/>
                        <a:cs typeface="Courier New"/>
                      </a:endParaRPr>
                    </a:p>
                  </a:txBody>
                  <a:tcPr marL="0" marR="0" marT="0" marB="0">
                    <a:solidFill>
                      <a:srgbClr val="000000"/>
                    </a:solidFill>
                  </a:tcPr>
                </a:tc>
                <a:extLst>
                  <a:ext uri="{0D108BD9-81ED-4DB2-BD59-A6C34878D82A}">
                    <a16:rowId xmlns:a16="http://schemas.microsoft.com/office/drawing/2014/main" val="10002"/>
                  </a:ext>
                </a:extLst>
              </a:tr>
            </a:tbl>
          </a:graphicData>
        </a:graphic>
      </p:graphicFrame>
      <p:sp>
        <p:nvSpPr>
          <p:cNvPr id="20" name="object 20"/>
          <p:cNvSpPr/>
          <p:nvPr/>
        </p:nvSpPr>
        <p:spPr>
          <a:xfrm>
            <a:off x="4544366" y="2727242"/>
            <a:ext cx="408243" cy="732387"/>
          </a:xfrm>
          <a:custGeom>
            <a:avLst/>
            <a:gdLst/>
            <a:ahLst/>
            <a:cxnLst/>
            <a:rect l="l" t="t" r="r" b="b"/>
            <a:pathLst>
              <a:path w="465454" h="835025">
                <a:moveTo>
                  <a:pt x="0" y="834599"/>
                </a:moveTo>
                <a:lnTo>
                  <a:pt x="75474" y="834092"/>
                </a:lnTo>
                <a:lnTo>
                  <a:pt x="147070" y="832623"/>
                </a:lnTo>
                <a:lnTo>
                  <a:pt x="213832" y="830272"/>
                </a:lnTo>
                <a:lnTo>
                  <a:pt x="274800" y="827118"/>
                </a:lnTo>
                <a:lnTo>
                  <a:pt x="329016" y="823243"/>
                </a:lnTo>
                <a:lnTo>
                  <a:pt x="375524" y="818725"/>
                </a:lnTo>
                <a:lnTo>
                  <a:pt x="413364" y="813645"/>
                </a:lnTo>
                <a:lnTo>
                  <a:pt x="459210" y="802115"/>
                </a:lnTo>
                <a:lnTo>
                  <a:pt x="465299" y="795826"/>
                </a:lnTo>
                <a:lnTo>
                  <a:pt x="465299" y="38773"/>
                </a:lnTo>
                <a:lnTo>
                  <a:pt x="429881" y="23935"/>
                </a:lnTo>
                <a:lnTo>
                  <a:pt x="387124" y="17261"/>
                </a:lnTo>
                <a:lnTo>
                  <a:pt x="329016" y="11356"/>
                </a:lnTo>
                <a:lnTo>
                  <a:pt x="282916" y="7990"/>
                </a:lnTo>
                <a:lnTo>
                  <a:pt x="232356" y="5180"/>
                </a:lnTo>
                <a:lnTo>
                  <a:pt x="178062" y="2951"/>
                </a:lnTo>
                <a:lnTo>
                  <a:pt x="120756" y="1328"/>
                </a:lnTo>
                <a:lnTo>
                  <a:pt x="61160" y="336"/>
                </a:lnTo>
                <a:lnTo>
                  <a:pt x="0" y="0"/>
                </a:lnTo>
              </a:path>
            </a:pathLst>
          </a:custGeom>
          <a:ln w="76199">
            <a:solidFill>
              <a:srgbClr val="FF0000"/>
            </a:solidFill>
          </a:ln>
        </p:spPr>
        <p:txBody>
          <a:bodyPr wrap="square" lIns="0" tIns="0" rIns="0" bIns="0" rtlCol="0"/>
          <a:lstStyle/>
          <a:p>
            <a:endParaRPr sz="1579"/>
          </a:p>
        </p:txBody>
      </p:sp>
      <p:sp>
        <p:nvSpPr>
          <p:cNvPr id="21" name="object 21"/>
          <p:cNvSpPr txBox="1"/>
          <p:nvPr/>
        </p:nvSpPr>
        <p:spPr>
          <a:xfrm>
            <a:off x="5651777" y="2775251"/>
            <a:ext cx="2657755" cy="497215"/>
          </a:xfrm>
          <a:prstGeom prst="rect">
            <a:avLst/>
          </a:prstGeom>
        </p:spPr>
        <p:txBody>
          <a:bodyPr vert="horz" wrap="square" lIns="0" tIns="11139" rIns="0" bIns="0" rtlCol="0">
            <a:spAutoFit/>
          </a:bodyPr>
          <a:lstStyle/>
          <a:p>
            <a:pPr marL="11139">
              <a:spcBef>
                <a:spcPts val="88"/>
              </a:spcBef>
            </a:pPr>
            <a:r>
              <a:rPr sz="3158" spc="-4" dirty="0">
                <a:solidFill>
                  <a:srgbClr val="FFFFFF"/>
                </a:solidFill>
                <a:latin typeface="Courier New"/>
                <a:cs typeface="Courier New"/>
              </a:rPr>
              <a:t>setup</a:t>
            </a:r>
            <a:r>
              <a:rPr sz="3158" spc="-1241" dirty="0">
                <a:solidFill>
                  <a:srgbClr val="FFFFFF"/>
                </a:solidFill>
                <a:latin typeface="Courier New"/>
                <a:cs typeface="Courier New"/>
              </a:rPr>
              <a:t> </a:t>
            </a:r>
            <a:r>
              <a:rPr sz="3158" spc="31" dirty="0">
                <a:solidFill>
                  <a:srgbClr val="FFFFFF"/>
                </a:solidFill>
                <a:latin typeface="Arial Unicode MS"/>
                <a:cs typeface="Arial Unicode MS"/>
              </a:rPr>
              <a:t>module</a:t>
            </a:r>
            <a:endParaRPr sz="3158">
              <a:latin typeface="Arial Unicode MS"/>
              <a:cs typeface="Arial Unicode MS"/>
            </a:endParaRPr>
          </a:p>
        </p:txBody>
      </p:sp>
      <p:sp>
        <p:nvSpPr>
          <p:cNvPr id="22" name="object 22"/>
          <p:cNvSpPr/>
          <p:nvPr/>
        </p:nvSpPr>
        <p:spPr>
          <a:xfrm>
            <a:off x="4544366" y="3584501"/>
            <a:ext cx="408243" cy="621554"/>
          </a:xfrm>
          <a:custGeom>
            <a:avLst/>
            <a:gdLst/>
            <a:ahLst/>
            <a:cxnLst/>
            <a:rect l="l" t="t" r="r" b="b"/>
            <a:pathLst>
              <a:path w="465454" h="708660">
                <a:moveTo>
                  <a:pt x="0" y="708599"/>
                </a:moveTo>
                <a:lnTo>
                  <a:pt x="75474" y="708092"/>
                </a:lnTo>
                <a:lnTo>
                  <a:pt x="147070" y="706623"/>
                </a:lnTo>
                <a:lnTo>
                  <a:pt x="213832" y="704272"/>
                </a:lnTo>
                <a:lnTo>
                  <a:pt x="274800" y="701118"/>
                </a:lnTo>
                <a:lnTo>
                  <a:pt x="329016" y="697243"/>
                </a:lnTo>
                <a:lnTo>
                  <a:pt x="375524" y="692725"/>
                </a:lnTo>
                <a:lnTo>
                  <a:pt x="413364" y="687645"/>
                </a:lnTo>
                <a:lnTo>
                  <a:pt x="459210" y="676115"/>
                </a:lnTo>
                <a:lnTo>
                  <a:pt x="465299" y="669826"/>
                </a:lnTo>
                <a:lnTo>
                  <a:pt x="465299" y="38773"/>
                </a:lnTo>
                <a:lnTo>
                  <a:pt x="429881" y="23935"/>
                </a:lnTo>
                <a:lnTo>
                  <a:pt x="387124" y="17261"/>
                </a:lnTo>
                <a:lnTo>
                  <a:pt x="329016" y="11356"/>
                </a:lnTo>
                <a:lnTo>
                  <a:pt x="282916" y="7990"/>
                </a:lnTo>
                <a:lnTo>
                  <a:pt x="232356" y="5180"/>
                </a:lnTo>
                <a:lnTo>
                  <a:pt x="178062" y="2951"/>
                </a:lnTo>
                <a:lnTo>
                  <a:pt x="120756" y="1328"/>
                </a:lnTo>
                <a:lnTo>
                  <a:pt x="61160" y="336"/>
                </a:lnTo>
                <a:lnTo>
                  <a:pt x="0" y="0"/>
                </a:lnTo>
              </a:path>
            </a:pathLst>
          </a:custGeom>
          <a:ln w="76199">
            <a:solidFill>
              <a:srgbClr val="FF0000"/>
            </a:solidFill>
          </a:ln>
        </p:spPr>
        <p:txBody>
          <a:bodyPr wrap="square" lIns="0" tIns="0" rIns="0" bIns="0" rtlCol="0"/>
          <a:lstStyle/>
          <a:p>
            <a:endParaRPr sz="1579"/>
          </a:p>
        </p:txBody>
      </p:sp>
      <p:sp>
        <p:nvSpPr>
          <p:cNvPr id="23" name="object 23"/>
          <p:cNvSpPr txBox="1"/>
          <p:nvPr/>
        </p:nvSpPr>
        <p:spPr>
          <a:xfrm>
            <a:off x="5892418" y="3577255"/>
            <a:ext cx="2176552" cy="497215"/>
          </a:xfrm>
          <a:prstGeom prst="rect">
            <a:avLst/>
          </a:prstGeom>
        </p:spPr>
        <p:txBody>
          <a:bodyPr vert="horz" wrap="square" lIns="0" tIns="11139" rIns="0" bIns="0" rtlCol="0">
            <a:spAutoFit/>
          </a:bodyPr>
          <a:lstStyle/>
          <a:p>
            <a:pPr marL="11139">
              <a:spcBef>
                <a:spcPts val="88"/>
              </a:spcBef>
            </a:pPr>
            <a:r>
              <a:rPr sz="3158" spc="-4" dirty="0">
                <a:solidFill>
                  <a:srgbClr val="FFFFFF"/>
                </a:solidFill>
                <a:latin typeface="Courier New"/>
                <a:cs typeface="Courier New"/>
              </a:rPr>
              <a:t>yum</a:t>
            </a:r>
            <a:r>
              <a:rPr sz="3158" spc="-1241" dirty="0">
                <a:solidFill>
                  <a:srgbClr val="FFFFFF"/>
                </a:solidFill>
                <a:latin typeface="Courier New"/>
                <a:cs typeface="Courier New"/>
              </a:rPr>
              <a:t> </a:t>
            </a:r>
            <a:r>
              <a:rPr sz="3158" spc="31" dirty="0">
                <a:solidFill>
                  <a:srgbClr val="FFFFFF"/>
                </a:solidFill>
                <a:latin typeface="Arial Unicode MS"/>
                <a:cs typeface="Arial Unicode MS"/>
              </a:rPr>
              <a:t>module</a:t>
            </a:r>
            <a:endParaRPr sz="3158">
              <a:latin typeface="Arial Unicode MS"/>
              <a:cs typeface="Arial Unicode MS"/>
            </a:endParaRPr>
          </a:p>
        </p:txBody>
      </p:sp>
      <p:sp>
        <p:nvSpPr>
          <p:cNvPr id="24" name="object 24"/>
          <p:cNvSpPr/>
          <p:nvPr/>
        </p:nvSpPr>
        <p:spPr>
          <a:xfrm>
            <a:off x="4558685" y="4331250"/>
            <a:ext cx="408243" cy="677249"/>
          </a:xfrm>
          <a:custGeom>
            <a:avLst/>
            <a:gdLst/>
            <a:ahLst/>
            <a:cxnLst/>
            <a:rect l="l" t="t" r="r" b="b"/>
            <a:pathLst>
              <a:path w="465454" h="772160">
                <a:moveTo>
                  <a:pt x="0" y="771599"/>
                </a:moveTo>
                <a:lnTo>
                  <a:pt x="75474" y="771092"/>
                </a:lnTo>
                <a:lnTo>
                  <a:pt x="147070" y="769623"/>
                </a:lnTo>
                <a:lnTo>
                  <a:pt x="213832" y="767272"/>
                </a:lnTo>
                <a:lnTo>
                  <a:pt x="274800" y="764118"/>
                </a:lnTo>
                <a:lnTo>
                  <a:pt x="329016" y="760243"/>
                </a:lnTo>
                <a:lnTo>
                  <a:pt x="375524" y="755725"/>
                </a:lnTo>
                <a:lnTo>
                  <a:pt x="413364" y="750645"/>
                </a:lnTo>
                <a:lnTo>
                  <a:pt x="459210" y="739115"/>
                </a:lnTo>
                <a:lnTo>
                  <a:pt x="465299" y="732826"/>
                </a:lnTo>
                <a:lnTo>
                  <a:pt x="465299" y="38773"/>
                </a:lnTo>
                <a:lnTo>
                  <a:pt x="429881" y="23935"/>
                </a:lnTo>
                <a:lnTo>
                  <a:pt x="387124" y="17261"/>
                </a:lnTo>
                <a:lnTo>
                  <a:pt x="329016" y="11356"/>
                </a:lnTo>
                <a:lnTo>
                  <a:pt x="282916" y="7990"/>
                </a:lnTo>
                <a:lnTo>
                  <a:pt x="232356" y="5180"/>
                </a:lnTo>
                <a:lnTo>
                  <a:pt x="178062" y="2951"/>
                </a:lnTo>
                <a:lnTo>
                  <a:pt x="120756" y="1328"/>
                </a:lnTo>
                <a:lnTo>
                  <a:pt x="61160" y="336"/>
                </a:lnTo>
                <a:lnTo>
                  <a:pt x="0" y="0"/>
                </a:lnTo>
              </a:path>
            </a:pathLst>
          </a:custGeom>
          <a:ln w="76199">
            <a:solidFill>
              <a:srgbClr val="FF0000"/>
            </a:solidFill>
          </a:ln>
        </p:spPr>
        <p:txBody>
          <a:bodyPr wrap="square" lIns="0" tIns="0" rIns="0" bIns="0" rtlCol="0"/>
          <a:lstStyle/>
          <a:p>
            <a:endParaRPr sz="1579"/>
          </a:p>
        </p:txBody>
      </p:sp>
      <p:sp>
        <p:nvSpPr>
          <p:cNvPr id="25" name="object 25"/>
          <p:cNvSpPr txBox="1"/>
          <p:nvPr/>
        </p:nvSpPr>
        <p:spPr>
          <a:xfrm>
            <a:off x="5818212" y="4379260"/>
            <a:ext cx="2417154" cy="497215"/>
          </a:xfrm>
          <a:prstGeom prst="rect">
            <a:avLst/>
          </a:prstGeom>
        </p:spPr>
        <p:txBody>
          <a:bodyPr vert="horz" wrap="square" lIns="0" tIns="11139" rIns="0" bIns="0" rtlCol="0">
            <a:spAutoFit/>
          </a:bodyPr>
          <a:lstStyle/>
          <a:p>
            <a:pPr marL="11139">
              <a:spcBef>
                <a:spcPts val="88"/>
              </a:spcBef>
            </a:pPr>
            <a:r>
              <a:rPr sz="3158" spc="-4" dirty="0">
                <a:solidFill>
                  <a:srgbClr val="FFFFFF"/>
                </a:solidFill>
                <a:latin typeface="Courier New"/>
                <a:cs typeface="Courier New"/>
              </a:rPr>
              <a:t>copy</a:t>
            </a:r>
            <a:r>
              <a:rPr sz="3158" spc="-1241" dirty="0">
                <a:solidFill>
                  <a:srgbClr val="FFFFFF"/>
                </a:solidFill>
                <a:latin typeface="Courier New"/>
                <a:cs typeface="Courier New"/>
              </a:rPr>
              <a:t> </a:t>
            </a:r>
            <a:r>
              <a:rPr sz="3158" spc="31" dirty="0">
                <a:solidFill>
                  <a:srgbClr val="FFFFFF"/>
                </a:solidFill>
                <a:latin typeface="Arial Unicode MS"/>
                <a:cs typeface="Arial Unicode MS"/>
              </a:rPr>
              <a:t>module</a:t>
            </a:r>
            <a:endParaRPr sz="3158">
              <a:latin typeface="Arial Unicode MS"/>
              <a:cs typeface="Arial Unicode MS"/>
            </a:endParaRPr>
          </a:p>
        </p:txBody>
      </p:sp>
      <p:sp>
        <p:nvSpPr>
          <p:cNvPr id="26" name="object 26"/>
          <p:cNvSpPr/>
          <p:nvPr/>
        </p:nvSpPr>
        <p:spPr>
          <a:xfrm>
            <a:off x="4544366" y="5133256"/>
            <a:ext cx="408243" cy="732387"/>
          </a:xfrm>
          <a:custGeom>
            <a:avLst/>
            <a:gdLst/>
            <a:ahLst/>
            <a:cxnLst/>
            <a:rect l="l" t="t" r="r" b="b"/>
            <a:pathLst>
              <a:path w="465454" h="835025">
                <a:moveTo>
                  <a:pt x="0" y="834599"/>
                </a:moveTo>
                <a:lnTo>
                  <a:pt x="75474" y="834092"/>
                </a:lnTo>
                <a:lnTo>
                  <a:pt x="147070" y="832623"/>
                </a:lnTo>
                <a:lnTo>
                  <a:pt x="213832" y="830272"/>
                </a:lnTo>
                <a:lnTo>
                  <a:pt x="274800" y="827118"/>
                </a:lnTo>
                <a:lnTo>
                  <a:pt x="329016" y="823243"/>
                </a:lnTo>
                <a:lnTo>
                  <a:pt x="375524" y="818725"/>
                </a:lnTo>
                <a:lnTo>
                  <a:pt x="413364" y="813645"/>
                </a:lnTo>
                <a:lnTo>
                  <a:pt x="459210" y="802115"/>
                </a:lnTo>
                <a:lnTo>
                  <a:pt x="465299" y="795826"/>
                </a:lnTo>
                <a:lnTo>
                  <a:pt x="465299" y="38773"/>
                </a:lnTo>
                <a:lnTo>
                  <a:pt x="429881" y="23935"/>
                </a:lnTo>
                <a:lnTo>
                  <a:pt x="387124" y="17261"/>
                </a:lnTo>
                <a:lnTo>
                  <a:pt x="329016" y="11356"/>
                </a:lnTo>
                <a:lnTo>
                  <a:pt x="282916" y="7990"/>
                </a:lnTo>
                <a:lnTo>
                  <a:pt x="232356" y="5180"/>
                </a:lnTo>
                <a:lnTo>
                  <a:pt x="178062" y="2951"/>
                </a:lnTo>
                <a:lnTo>
                  <a:pt x="120756" y="1328"/>
                </a:lnTo>
                <a:lnTo>
                  <a:pt x="61160" y="336"/>
                </a:lnTo>
                <a:lnTo>
                  <a:pt x="0" y="0"/>
                </a:lnTo>
              </a:path>
            </a:pathLst>
          </a:custGeom>
          <a:ln w="76199">
            <a:solidFill>
              <a:srgbClr val="FF0000"/>
            </a:solidFill>
          </a:ln>
        </p:spPr>
        <p:txBody>
          <a:bodyPr wrap="square" lIns="0" tIns="0" rIns="0" bIns="0" rtlCol="0"/>
          <a:lstStyle/>
          <a:p>
            <a:endParaRPr sz="1579"/>
          </a:p>
        </p:txBody>
      </p:sp>
      <p:sp>
        <p:nvSpPr>
          <p:cNvPr id="27" name="object 27"/>
          <p:cNvSpPr txBox="1"/>
          <p:nvPr/>
        </p:nvSpPr>
        <p:spPr>
          <a:xfrm>
            <a:off x="5411136" y="5181265"/>
            <a:ext cx="3138958" cy="497215"/>
          </a:xfrm>
          <a:prstGeom prst="rect">
            <a:avLst/>
          </a:prstGeom>
        </p:spPr>
        <p:txBody>
          <a:bodyPr vert="horz" wrap="square" lIns="0" tIns="11139" rIns="0" bIns="0" rtlCol="0">
            <a:spAutoFit/>
          </a:bodyPr>
          <a:lstStyle/>
          <a:p>
            <a:pPr marL="11139">
              <a:spcBef>
                <a:spcPts val="88"/>
              </a:spcBef>
            </a:pPr>
            <a:r>
              <a:rPr sz="3158" spc="-4" dirty="0">
                <a:solidFill>
                  <a:srgbClr val="FFFFFF"/>
                </a:solidFill>
                <a:latin typeface="Courier New"/>
                <a:cs typeface="Courier New"/>
              </a:rPr>
              <a:t>service</a:t>
            </a:r>
            <a:r>
              <a:rPr sz="3158" spc="-1241" dirty="0">
                <a:solidFill>
                  <a:srgbClr val="FFFFFF"/>
                </a:solidFill>
                <a:latin typeface="Courier New"/>
                <a:cs typeface="Courier New"/>
              </a:rPr>
              <a:t> </a:t>
            </a:r>
            <a:r>
              <a:rPr sz="3158" spc="31" dirty="0">
                <a:solidFill>
                  <a:srgbClr val="FFFFFF"/>
                </a:solidFill>
                <a:latin typeface="Arial Unicode MS"/>
                <a:cs typeface="Arial Unicode MS"/>
              </a:rPr>
              <a:t>module</a:t>
            </a:r>
            <a:endParaRPr sz="3158">
              <a:latin typeface="Arial Unicode MS"/>
              <a:cs typeface="Arial Unicode MS"/>
            </a:endParaRPr>
          </a:p>
        </p:txBody>
      </p:sp>
      <p:sp>
        <p:nvSpPr>
          <p:cNvPr id="28" name="object 28"/>
          <p:cNvSpPr txBox="1">
            <a:spLocks noGrp="1"/>
          </p:cNvSpPr>
          <p:nvPr>
            <p:ph type="title"/>
          </p:nvPr>
        </p:nvSpPr>
        <p:spPr>
          <a:xfrm>
            <a:off x="774700" y="1108317"/>
            <a:ext cx="6394214" cy="534468"/>
          </a:xfrm>
          <a:prstGeom prst="rect">
            <a:avLst/>
          </a:prstGeom>
        </p:spPr>
        <p:txBody>
          <a:bodyPr vert="horz" wrap="square" lIns="0" tIns="11139" rIns="0" bIns="0" rtlCol="0" anchor="ctr">
            <a:spAutoFit/>
          </a:bodyPr>
          <a:lstStyle/>
          <a:p>
            <a:pPr marL="11139">
              <a:spcBef>
                <a:spcPts val="88"/>
              </a:spcBef>
            </a:pPr>
            <a:r>
              <a:rPr lang="fr-FR" spc="-53" dirty="0"/>
              <a:t>Exécution d’un </a:t>
            </a:r>
            <a:r>
              <a:rPr lang="fr-FR" spc="-53" dirty="0" err="1"/>
              <a:t>playbook</a:t>
            </a:r>
            <a:endParaRPr spc="4" dirty="0"/>
          </a:p>
        </p:txBody>
      </p:sp>
      <p:sp>
        <p:nvSpPr>
          <p:cNvPr id="2" name="Espace réservé de la date 1">
            <a:extLst>
              <a:ext uri="{FF2B5EF4-FFF2-40B4-BE49-F238E27FC236}">
                <a16:creationId xmlns:a16="http://schemas.microsoft.com/office/drawing/2014/main" id="{55698D3B-82F9-4629-AD0E-13FC86F2BA8C}"/>
              </a:ext>
            </a:extLst>
          </p:cNvPr>
          <p:cNvSpPr>
            <a:spLocks noGrp="1"/>
          </p:cNvSpPr>
          <p:nvPr>
            <p:ph type="dt" sz="half" idx="6"/>
          </p:nvPr>
        </p:nvSpPr>
        <p:spPr/>
        <p:txBody>
          <a:bodyPr/>
          <a:lstStyle/>
          <a:p>
            <a:fld id="{3ED88F33-EEF8-416E-A3E0-CCC55546D6D8}"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E3F959B5-6860-4ED9-A626-30C1A73133C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114</a:t>
            </a:fld>
            <a:endParaRPr lang="fr-FR" spc="-1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03878" y="2973139"/>
            <a:ext cx="5796714" cy="3091111"/>
          </a:xfrm>
          <a:prstGeom prst="rect">
            <a:avLst/>
          </a:prstGeom>
          <a:solidFill>
            <a:schemeClr val="bg1">
              <a:lumMod val="75000"/>
            </a:schemeClr>
          </a:solidFill>
        </p:spPr>
        <p:txBody>
          <a:bodyPr vert="horz" wrap="square" lIns="0" tIns="150376" rIns="0" bIns="0" rtlCol="0">
            <a:spAutoFit/>
          </a:bodyPr>
          <a:lstStyle/>
          <a:p>
            <a:pPr marL="233923">
              <a:spcBef>
                <a:spcPts val="1184"/>
              </a:spcBef>
            </a:pPr>
            <a:r>
              <a:rPr sz="1579" b="1" spc="-4" dirty="0">
                <a:solidFill>
                  <a:srgbClr val="007AB0"/>
                </a:solidFill>
                <a:latin typeface="Courier New"/>
                <a:cs typeface="Courier New"/>
              </a:rPr>
              <a:t>tasks</a:t>
            </a:r>
            <a:r>
              <a:rPr sz="1579" spc="-4" dirty="0">
                <a:latin typeface="Courier New"/>
                <a:cs typeface="Courier New"/>
              </a:rPr>
              <a:t>:</a:t>
            </a:r>
            <a:endParaRPr sz="1579" dirty="0">
              <a:latin typeface="Courier New"/>
              <a:cs typeface="Courier New"/>
            </a:endParaRPr>
          </a:p>
          <a:p>
            <a:pPr marL="474529" marR="863843" indent="-241163">
              <a:lnSpc>
                <a:spcPct val="100699"/>
              </a:lnSpc>
              <a:tabLst>
                <a:tab pos="473972" algn="l"/>
                <a:tab pos="1196347"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httpd package is present </a:t>
            </a:r>
            <a:r>
              <a:rPr sz="1579" b="1" spc="-4" dirty="0">
                <a:solidFill>
                  <a:srgbClr val="007AB0"/>
                </a:solidFill>
                <a:latin typeface="Courier New"/>
                <a:cs typeface="Courier New"/>
              </a:rPr>
              <a:t> yum</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latest</a:t>
            </a:r>
            <a:endParaRPr sz="1579" dirty="0">
              <a:latin typeface="Courier New"/>
              <a:cs typeface="Courier New"/>
            </a:endParaRPr>
          </a:p>
          <a:p>
            <a:pPr marL="474529">
              <a:spcBef>
                <a:spcPts val="13"/>
              </a:spcBef>
            </a:pPr>
            <a:r>
              <a:rPr sz="1579" b="1" spc="-4" dirty="0">
                <a:solidFill>
                  <a:srgbClr val="007AB0"/>
                </a:solidFill>
                <a:latin typeface="Courier New"/>
                <a:cs typeface="Courier New"/>
              </a:rPr>
              <a:t>notify</a:t>
            </a:r>
            <a:r>
              <a:rPr sz="1579" spc="-4" dirty="0">
                <a:latin typeface="Courier New"/>
                <a:cs typeface="Courier New"/>
              </a:rPr>
              <a:t>:</a:t>
            </a:r>
            <a:r>
              <a:rPr sz="1579" spc="-9" dirty="0">
                <a:latin typeface="Courier New"/>
                <a:cs typeface="Courier New"/>
              </a:rPr>
              <a:t> </a:t>
            </a:r>
            <a:r>
              <a:rPr sz="1579" spc="-4" dirty="0">
                <a:latin typeface="Courier New"/>
                <a:cs typeface="Courier New"/>
              </a:rPr>
              <a:t>restart_httpd</a:t>
            </a:r>
            <a:endParaRPr sz="1579" dirty="0">
              <a:latin typeface="Courier New"/>
              <a:cs typeface="Courier New"/>
            </a:endParaRPr>
          </a:p>
          <a:p>
            <a:pPr>
              <a:spcBef>
                <a:spcPts val="35"/>
              </a:spcBef>
            </a:pPr>
            <a:endParaRPr sz="1666" dirty="0">
              <a:latin typeface="Courier New"/>
              <a:cs typeface="Courier New"/>
            </a:endParaRPr>
          </a:p>
          <a:p>
            <a:pPr marL="233923"/>
            <a:r>
              <a:rPr sz="1579" b="1" spc="-4" dirty="0">
                <a:solidFill>
                  <a:srgbClr val="007AB0"/>
                </a:solidFill>
                <a:latin typeface="Courier New"/>
                <a:cs typeface="Courier New"/>
              </a:rPr>
              <a:t>handlers</a:t>
            </a:r>
            <a:r>
              <a:rPr sz="1579" spc="-4" dirty="0">
                <a:latin typeface="Courier New"/>
                <a:cs typeface="Courier New"/>
              </a:rPr>
              <a:t>:</a:t>
            </a:r>
            <a:endParaRPr sz="1579" dirty="0">
              <a:latin typeface="Courier New"/>
              <a:cs typeface="Courier New"/>
            </a:endParaRPr>
          </a:p>
          <a:p>
            <a:pPr marL="474529" marR="3029297" indent="-241163">
              <a:lnSpc>
                <a:spcPct val="100699"/>
              </a:lnSpc>
              <a:tabLst>
                <a:tab pos="473972" algn="l"/>
                <a:tab pos="1196347" algn="l"/>
              </a:tabLst>
            </a:pPr>
            <a:r>
              <a:rPr sz="1579" dirty="0">
                <a:latin typeface="Courier New"/>
                <a:cs typeface="Courier New"/>
              </a:rPr>
              <a:t>-	</a:t>
            </a:r>
            <a:r>
              <a:rPr sz="1579" b="1" spc="-4" dirty="0">
                <a:solidFill>
                  <a:srgbClr val="007AB0"/>
                </a:solidFill>
                <a:latin typeface="Courier New"/>
                <a:cs typeface="Courier New"/>
              </a:rPr>
              <a:t>nam</a:t>
            </a:r>
            <a:r>
              <a:rPr sz="1579" b="1" dirty="0">
                <a:solidFill>
                  <a:srgbClr val="007AB0"/>
                </a:solidFill>
                <a:latin typeface="Courier New"/>
                <a:cs typeface="Courier New"/>
              </a:rPr>
              <a:t>e</a:t>
            </a:r>
            <a:r>
              <a:rPr sz="1579" dirty="0">
                <a:latin typeface="Courier New"/>
                <a:cs typeface="Courier New"/>
              </a:rPr>
              <a:t>:	</a:t>
            </a:r>
            <a:r>
              <a:rPr sz="1579" b="1" spc="-4" dirty="0">
                <a:solidFill>
                  <a:srgbClr val="820000"/>
                </a:solidFill>
                <a:latin typeface="Courier New"/>
                <a:cs typeface="Courier New"/>
              </a:rPr>
              <a:t>restart_httpd  </a:t>
            </a:r>
            <a:r>
              <a:rPr sz="1579" b="1" spc="-4" dirty="0">
                <a:solidFill>
                  <a:srgbClr val="007AB0"/>
                </a:solidFill>
                <a:latin typeface="Courier New"/>
                <a:cs typeface="Courier New"/>
              </a:rPr>
              <a:t>service</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restart</a:t>
            </a:r>
            <a:r>
              <a:rPr lang="fr-FR" sz="1579" spc="-4" dirty="0" err="1">
                <a:latin typeface="Courier New"/>
                <a:cs typeface="Courier New"/>
              </a:rPr>
              <a:t>ed</a:t>
            </a:r>
            <a:endParaRPr sz="1579" dirty="0">
              <a:latin typeface="Courier New"/>
              <a:cs typeface="Courier New"/>
            </a:endParaRPr>
          </a:p>
        </p:txBody>
      </p:sp>
      <p:sp>
        <p:nvSpPr>
          <p:cNvPr id="5" name="object 5"/>
          <p:cNvSpPr txBox="1">
            <a:spLocks noGrp="1"/>
          </p:cNvSpPr>
          <p:nvPr>
            <p:ph type="title"/>
          </p:nvPr>
        </p:nvSpPr>
        <p:spPr>
          <a:xfrm>
            <a:off x="794661" y="927439"/>
            <a:ext cx="5705931" cy="681250"/>
          </a:xfrm>
          <a:prstGeom prst="rect">
            <a:avLst/>
          </a:prstGeom>
        </p:spPr>
        <p:txBody>
          <a:bodyPr vert="horz" wrap="square" lIns="0" tIns="156502" rIns="0" bIns="0" rtlCol="0" anchor="ctr">
            <a:spAutoFit/>
          </a:bodyPr>
          <a:lstStyle/>
          <a:p>
            <a:pPr marL="11139">
              <a:spcBef>
                <a:spcPts val="1232"/>
              </a:spcBef>
            </a:pPr>
            <a:r>
              <a:rPr lang="fr-FR" spc="-18" dirty="0"/>
              <a:t>Gestion des handlers</a:t>
            </a:r>
            <a:endParaRPr spc="-132" dirty="0"/>
          </a:p>
        </p:txBody>
      </p:sp>
      <p:sp>
        <p:nvSpPr>
          <p:cNvPr id="6" name="Rectangle 5">
            <a:extLst>
              <a:ext uri="{FF2B5EF4-FFF2-40B4-BE49-F238E27FC236}">
                <a16:creationId xmlns:a16="http://schemas.microsoft.com/office/drawing/2014/main" id="{D18F1883-F24E-4B2A-9F08-E78C7C79E031}"/>
              </a:ext>
            </a:extLst>
          </p:cNvPr>
          <p:cNvSpPr/>
          <p:nvPr/>
        </p:nvSpPr>
        <p:spPr>
          <a:xfrm>
            <a:off x="794661" y="2129220"/>
            <a:ext cx="9774407" cy="477054"/>
          </a:xfrm>
          <a:prstGeom prst="rect">
            <a:avLst/>
          </a:prstGeom>
        </p:spPr>
        <p:txBody>
          <a:bodyPr wrap="none">
            <a:spAutoFit/>
          </a:bodyPr>
          <a:lstStyle/>
          <a:p>
            <a:r>
              <a:rPr lang="fr-FR" sz="2500" dirty="0"/>
              <a:t>Un handler est exécuté lorsqu’une tâche le notifie suite à un changement.</a:t>
            </a:r>
          </a:p>
        </p:txBody>
      </p:sp>
      <p:sp>
        <p:nvSpPr>
          <p:cNvPr id="2" name="Espace réservé de la date 1">
            <a:extLst>
              <a:ext uri="{FF2B5EF4-FFF2-40B4-BE49-F238E27FC236}">
                <a16:creationId xmlns:a16="http://schemas.microsoft.com/office/drawing/2014/main" id="{5ED4FFCD-434C-4A38-83FE-2015A8662098}"/>
              </a:ext>
            </a:extLst>
          </p:cNvPr>
          <p:cNvSpPr>
            <a:spLocks noGrp="1"/>
          </p:cNvSpPr>
          <p:nvPr>
            <p:ph type="dt" sz="half" idx="6"/>
          </p:nvPr>
        </p:nvSpPr>
        <p:spPr/>
        <p:txBody>
          <a:bodyPr/>
          <a:lstStyle/>
          <a:p>
            <a:fld id="{64366C73-3133-4BF9-87F6-47E685C8A874}"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255C69AE-9A3B-4255-B33D-3B579E34320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115</a:t>
            </a:fld>
            <a:endParaRPr lang="fr-FR" spc="-1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65674" y="1857438"/>
            <a:ext cx="6015038" cy="2202729"/>
          </a:xfrm>
          <a:custGeom>
            <a:avLst/>
            <a:gdLst/>
            <a:ahLst/>
            <a:cxnLst/>
            <a:rect l="l" t="t" r="r" b="b"/>
            <a:pathLst>
              <a:path w="6858000" h="2511425">
                <a:moveTo>
                  <a:pt x="0" y="0"/>
                </a:moveTo>
                <a:lnTo>
                  <a:pt x="6857699" y="0"/>
                </a:lnTo>
                <a:lnTo>
                  <a:pt x="6857699" y="2510999"/>
                </a:lnTo>
                <a:lnTo>
                  <a:pt x="0" y="2510999"/>
                </a:lnTo>
                <a:lnTo>
                  <a:pt x="0" y="0"/>
                </a:lnTo>
                <a:close/>
              </a:path>
            </a:pathLst>
          </a:custGeom>
          <a:solidFill>
            <a:srgbClr val="FFFFFF"/>
          </a:solidFill>
        </p:spPr>
        <p:txBody>
          <a:bodyPr wrap="square" lIns="0" tIns="0" rIns="0" bIns="0" rtlCol="0"/>
          <a:lstStyle/>
          <a:p>
            <a:endParaRPr sz="1579"/>
          </a:p>
        </p:txBody>
      </p:sp>
      <p:sp>
        <p:nvSpPr>
          <p:cNvPr id="5" name="object 5"/>
          <p:cNvSpPr/>
          <p:nvPr/>
        </p:nvSpPr>
        <p:spPr>
          <a:xfrm>
            <a:off x="799595" y="2809818"/>
            <a:ext cx="1845168" cy="160401"/>
          </a:xfrm>
          <a:custGeom>
            <a:avLst/>
            <a:gdLst/>
            <a:ahLst/>
            <a:cxnLst/>
            <a:rect l="l" t="t" r="r" b="b"/>
            <a:pathLst>
              <a:path w="2103755" h="182880">
                <a:moveTo>
                  <a:pt x="0" y="0"/>
                </a:moveTo>
                <a:lnTo>
                  <a:pt x="2103462" y="0"/>
                </a:lnTo>
                <a:lnTo>
                  <a:pt x="2103462" y="182880"/>
                </a:lnTo>
                <a:lnTo>
                  <a:pt x="0" y="182880"/>
                </a:lnTo>
                <a:lnTo>
                  <a:pt x="0" y="0"/>
                </a:lnTo>
                <a:close/>
              </a:path>
            </a:pathLst>
          </a:custGeom>
          <a:solidFill>
            <a:srgbClr val="FFFF00"/>
          </a:solidFill>
        </p:spPr>
        <p:txBody>
          <a:bodyPr wrap="square" lIns="0" tIns="0" rIns="0" bIns="0" rtlCol="0"/>
          <a:lstStyle/>
          <a:p>
            <a:endParaRPr sz="1579"/>
          </a:p>
        </p:txBody>
      </p:sp>
      <p:sp>
        <p:nvSpPr>
          <p:cNvPr id="6" name="object 6"/>
          <p:cNvSpPr/>
          <p:nvPr/>
        </p:nvSpPr>
        <p:spPr>
          <a:xfrm>
            <a:off x="799595" y="3762198"/>
            <a:ext cx="1845168" cy="160401"/>
          </a:xfrm>
          <a:custGeom>
            <a:avLst/>
            <a:gdLst/>
            <a:ahLst/>
            <a:cxnLst/>
            <a:rect l="l" t="t" r="r" b="b"/>
            <a:pathLst>
              <a:path w="2103755" h="182879">
                <a:moveTo>
                  <a:pt x="0" y="0"/>
                </a:moveTo>
                <a:lnTo>
                  <a:pt x="2103462" y="0"/>
                </a:lnTo>
                <a:lnTo>
                  <a:pt x="2103462" y="182880"/>
                </a:lnTo>
                <a:lnTo>
                  <a:pt x="0" y="182880"/>
                </a:lnTo>
                <a:lnTo>
                  <a:pt x="0" y="0"/>
                </a:lnTo>
                <a:close/>
              </a:path>
            </a:pathLst>
          </a:custGeom>
          <a:solidFill>
            <a:srgbClr val="FFFF00"/>
          </a:solidFill>
        </p:spPr>
        <p:txBody>
          <a:bodyPr wrap="square" lIns="0" tIns="0" rIns="0" bIns="0" rtlCol="0"/>
          <a:lstStyle/>
          <a:p>
            <a:endParaRPr sz="1579"/>
          </a:p>
        </p:txBody>
      </p:sp>
      <p:sp>
        <p:nvSpPr>
          <p:cNvPr id="7" name="object 7"/>
          <p:cNvSpPr txBox="1"/>
          <p:nvPr/>
        </p:nvSpPr>
        <p:spPr>
          <a:xfrm>
            <a:off x="565674" y="1999683"/>
            <a:ext cx="6015038" cy="1988071"/>
          </a:xfrm>
          <a:prstGeom prst="rect">
            <a:avLst/>
          </a:prstGeom>
          <a:solidFill>
            <a:schemeClr val="bg1">
              <a:lumMod val="75000"/>
            </a:schemeClr>
          </a:solidFill>
        </p:spPr>
        <p:txBody>
          <a:bodyPr vert="horz" wrap="square" lIns="0" tIns="11139" rIns="0" bIns="0" rtlCol="0">
            <a:spAutoFit/>
          </a:bodyPr>
          <a:lstStyle/>
          <a:p>
            <a:pPr marL="233923">
              <a:lnSpc>
                <a:spcPts val="1254"/>
              </a:lnSpc>
              <a:spcBef>
                <a:spcPts val="88"/>
              </a:spcBef>
            </a:pPr>
            <a:r>
              <a:rPr sz="1053" b="1" spc="-4" dirty="0">
                <a:solidFill>
                  <a:srgbClr val="007AB0"/>
                </a:solidFill>
                <a:latin typeface="Courier New"/>
                <a:cs typeface="Courier New"/>
              </a:rPr>
              <a:t>tasks</a:t>
            </a:r>
            <a:r>
              <a:rPr sz="1053" spc="-4" dirty="0">
                <a:latin typeface="Courier New"/>
                <a:cs typeface="Courier New"/>
              </a:rPr>
              <a:t>:</a:t>
            </a:r>
            <a:endParaRPr sz="1053" dirty="0">
              <a:latin typeface="Courier New"/>
              <a:cs typeface="Courier New"/>
            </a:endParaRPr>
          </a:p>
          <a:p>
            <a:pPr marL="394327" marR="2646110" indent="-160961">
              <a:lnSpc>
                <a:spcPts val="1254"/>
              </a:lnSpc>
              <a:spcBef>
                <a:spcPts val="39"/>
              </a:spcBef>
            </a:pPr>
            <a:r>
              <a:rPr sz="1053" dirty="0">
                <a:latin typeface="Courier New"/>
                <a:cs typeface="Courier New"/>
              </a:rPr>
              <a:t>- </a:t>
            </a:r>
            <a:r>
              <a:rPr sz="1053" b="1" spc="-4" dirty="0">
                <a:solidFill>
                  <a:srgbClr val="007AB0"/>
                </a:solidFill>
                <a:latin typeface="Courier New"/>
                <a:cs typeface="Courier New"/>
              </a:rPr>
              <a:t>name</a:t>
            </a:r>
            <a:r>
              <a:rPr sz="1053" spc="-4" dirty="0">
                <a:latin typeface="Courier New"/>
                <a:cs typeface="Courier New"/>
              </a:rPr>
              <a:t>: </a:t>
            </a:r>
            <a:r>
              <a:rPr sz="1053" b="1" spc="-4" dirty="0">
                <a:solidFill>
                  <a:srgbClr val="820000"/>
                </a:solidFill>
                <a:latin typeface="Courier New"/>
                <a:cs typeface="Courier New"/>
              </a:rPr>
              <a:t>Ensure httpd package is present </a:t>
            </a:r>
            <a:r>
              <a:rPr sz="1053" b="1" spc="-4" dirty="0">
                <a:solidFill>
                  <a:srgbClr val="007AB0"/>
                </a:solidFill>
                <a:latin typeface="Courier New"/>
                <a:cs typeface="Courier New"/>
              </a:rPr>
              <a:t> yum</a:t>
            </a:r>
            <a:r>
              <a:rPr sz="1053" spc="-4" dirty="0">
                <a:latin typeface="Courier New"/>
                <a:cs typeface="Courier New"/>
              </a:rPr>
              <a:t>:</a:t>
            </a:r>
            <a:endParaRPr sz="1053" dirty="0">
              <a:latin typeface="Courier New"/>
              <a:cs typeface="Courier New"/>
            </a:endParaRPr>
          </a:p>
          <a:p>
            <a:pPr marL="554731">
              <a:lnSpc>
                <a:spcPts val="1197"/>
              </a:lnSpc>
            </a:pPr>
            <a:r>
              <a:rPr sz="1053" b="1" spc="-4" dirty="0">
                <a:solidFill>
                  <a:srgbClr val="007AB0"/>
                </a:solidFill>
                <a:latin typeface="Courier New"/>
                <a:cs typeface="Courier New"/>
              </a:rPr>
              <a:t>name</a:t>
            </a:r>
            <a:r>
              <a:rPr sz="1053" spc="-4" dirty="0">
                <a:latin typeface="Courier New"/>
                <a:cs typeface="Courier New"/>
              </a:rPr>
              <a:t>:</a:t>
            </a:r>
            <a:r>
              <a:rPr sz="1053" spc="-9" dirty="0">
                <a:latin typeface="Courier New"/>
                <a:cs typeface="Courier New"/>
              </a:rPr>
              <a:t> </a:t>
            </a:r>
            <a:r>
              <a:rPr sz="1053" spc="-4" dirty="0">
                <a:latin typeface="Courier New"/>
                <a:cs typeface="Courier New"/>
              </a:rPr>
              <a:t>httpd</a:t>
            </a:r>
            <a:endParaRPr sz="1053" dirty="0">
              <a:latin typeface="Courier New"/>
              <a:cs typeface="Courier New"/>
            </a:endParaRPr>
          </a:p>
          <a:p>
            <a:pPr marL="554731">
              <a:lnSpc>
                <a:spcPts val="1250"/>
              </a:lnSpc>
            </a:pPr>
            <a:r>
              <a:rPr sz="1053" b="1" spc="-4" dirty="0">
                <a:solidFill>
                  <a:srgbClr val="007AB0"/>
                </a:solidFill>
                <a:latin typeface="Courier New"/>
                <a:cs typeface="Courier New"/>
              </a:rPr>
              <a:t>state</a:t>
            </a:r>
            <a:r>
              <a:rPr sz="1053" spc="-4" dirty="0">
                <a:latin typeface="Courier New"/>
                <a:cs typeface="Courier New"/>
              </a:rPr>
              <a:t>:</a:t>
            </a:r>
            <a:r>
              <a:rPr sz="1053" spc="-9" dirty="0">
                <a:latin typeface="Courier New"/>
                <a:cs typeface="Courier New"/>
              </a:rPr>
              <a:t> </a:t>
            </a:r>
            <a:r>
              <a:rPr sz="1053" spc="-4" dirty="0">
                <a:latin typeface="Courier New"/>
                <a:cs typeface="Courier New"/>
              </a:rPr>
              <a:t>latest</a:t>
            </a:r>
            <a:endParaRPr sz="1053" dirty="0">
              <a:latin typeface="Courier New"/>
              <a:cs typeface="Courier New"/>
            </a:endParaRPr>
          </a:p>
          <a:p>
            <a:pPr marL="394327">
              <a:lnSpc>
                <a:spcPts val="1254"/>
              </a:lnSpc>
            </a:pPr>
            <a:r>
              <a:rPr sz="1053" b="1" spc="-4" dirty="0">
                <a:solidFill>
                  <a:srgbClr val="007AB0"/>
                </a:solidFill>
                <a:latin typeface="Courier New"/>
                <a:cs typeface="Courier New"/>
              </a:rPr>
              <a:t>notify</a:t>
            </a:r>
            <a:r>
              <a:rPr sz="1053" spc="-4" dirty="0">
                <a:latin typeface="Courier New"/>
                <a:cs typeface="Courier New"/>
              </a:rPr>
              <a:t>:</a:t>
            </a:r>
            <a:r>
              <a:rPr sz="1053" spc="-9" dirty="0">
                <a:latin typeface="Courier New"/>
                <a:cs typeface="Courier New"/>
              </a:rPr>
              <a:t> </a:t>
            </a:r>
            <a:r>
              <a:rPr sz="1053" spc="-4" dirty="0">
                <a:latin typeface="Courier New"/>
                <a:cs typeface="Courier New"/>
              </a:rPr>
              <a:t>restart_httpd</a:t>
            </a:r>
            <a:endParaRPr sz="1053" dirty="0">
              <a:latin typeface="Courier New"/>
              <a:cs typeface="Courier New"/>
            </a:endParaRPr>
          </a:p>
          <a:p>
            <a:pPr>
              <a:spcBef>
                <a:spcPts val="44"/>
              </a:spcBef>
            </a:pPr>
            <a:endParaRPr sz="1096" dirty="0">
              <a:latin typeface="Courier New"/>
              <a:cs typeface="Courier New"/>
            </a:endParaRPr>
          </a:p>
          <a:p>
            <a:pPr marL="394327" marR="2886715" indent="-160404">
              <a:lnSpc>
                <a:spcPts val="1254"/>
              </a:lnSpc>
            </a:pPr>
            <a:r>
              <a:rPr sz="1053" b="1" dirty="0">
                <a:solidFill>
                  <a:srgbClr val="007AB0"/>
                </a:solidFill>
                <a:latin typeface="Courier New"/>
                <a:cs typeface="Courier New"/>
              </a:rPr>
              <a:t>- </a:t>
            </a:r>
            <a:r>
              <a:rPr sz="1053" b="1" spc="-4" dirty="0">
                <a:solidFill>
                  <a:srgbClr val="007AB0"/>
                </a:solidFill>
                <a:latin typeface="Courier New"/>
                <a:cs typeface="Courier New"/>
              </a:rPr>
              <a:t>name: </a:t>
            </a:r>
            <a:r>
              <a:rPr sz="1053" b="1" spc="-4" dirty="0">
                <a:solidFill>
                  <a:srgbClr val="820000"/>
                </a:solidFill>
                <a:latin typeface="Courier New"/>
                <a:cs typeface="Courier New"/>
              </a:rPr>
              <a:t>Standardized index.html file </a:t>
            </a:r>
            <a:r>
              <a:rPr sz="1053" b="1" spc="-4" dirty="0">
                <a:solidFill>
                  <a:srgbClr val="007AB0"/>
                </a:solidFill>
                <a:latin typeface="Courier New"/>
                <a:cs typeface="Courier New"/>
              </a:rPr>
              <a:t> copy:</a:t>
            </a:r>
            <a:endParaRPr sz="1053" dirty="0">
              <a:latin typeface="Courier New"/>
              <a:cs typeface="Courier New"/>
            </a:endParaRPr>
          </a:p>
          <a:p>
            <a:pPr marL="554731">
              <a:lnSpc>
                <a:spcPts val="1197"/>
              </a:lnSpc>
            </a:pPr>
            <a:r>
              <a:rPr sz="1053" b="1" spc="-4" dirty="0">
                <a:solidFill>
                  <a:srgbClr val="007AB0"/>
                </a:solidFill>
                <a:latin typeface="Courier New"/>
                <a:cs typeface="Courier New"/>
              </a:rPr>
              <a:t>content: </a:t>
            </a:r>
            <a:r>
              <a:rPr sz="1053" b="1" spc="-4" dirty="0">
                <a:solidFill>
                  <a:srgbClr val="9960B5"/>
                </a:solidFill>
                <a:latin typeface="Courier New"/>
                <a:cs typeface="Courier New"/>
              </a:rPr>
              <a:t>"This is my index.html file for {{ ansible_host</a:t>
            </a:r>
            <a:r>
              <a:rPr sz="1053" b="1" spc="-26" dirty="0">
                <a:solidFill>
                  <a:srgbClr val="9960B5"/>
                </a:solidFill>
                <a:latin typeface="Courier New"/>
                <a:cs typeface="Courier New"/>
              </a:rPr>
              <a:t> </a:t>
            </a:r>
            <a:r>
              <a:rPr sz="1053" b="1" spc="-4" dirty="0">
                <a:solidFill>
                  <a:srgbClr val="9960B5"/>
                </a:solidFill>
                <a:latin typeface="Courier New"/>
                <a:cs typeface="Courier New"/>
              </a:rPr>
              <a:t>}}"</a:t>
            </a:r>
            <a:endParaRPr sz="1053" dirty="0">
              <a:latin typeface="Courier New"/>
              <a:cs typeface="Courier New"/>
            </a:endParaRPr>
          </a:p>
          <a:p>
            <a:pPr marL="554731">
              <a:lnSpc>
                <a:spcPts val="1250"/>
              </a:lnSpc>
            </a:pPr>
            <a:r>
              <a:rPr sz="1053" b="1" spc="-4" dirty="0">
                <a:solidFill>
                  <a:srgbClr val="007AB0"/>
                </a:solidFill>
                <a:latin typeface="Courier New"/>
                <a:cs typeface="Courier New"/>
              </a:rPr>
              <a:t>dest: </a:t>
            </a:r>
            <a:r>
              <a:rPr sz="1053" spc="-4" dirty="0">
                <a:latin typeface="Courier New"/>
                <a:cs typeface="Courier New"/>
              </a:rPr>
              <a:t>/var/www/html/index.html</a:t>
            </a:r>
            <a:endParaRPr sz="1053" dirty="0">
              <a:latin typeface="Courier New"/>
              <a:cs typeface="Courier New"/>
            </a:endParaRPr>
          </a:p>
          <a:p>
            <a:pPr marL="394327">
              <a:lnSpc>
                <a:spcPts val="1254"/>
              </a:lnSpc>
            </a:pPr>
            <a:r>
              <a:rPr sz="1053" b="1" spc="-4" dirty="0">
                <a:solidFill>
                  <a:srgbClr val="007AB0"/>
                </a:solidFill>
                <a:latin typeface="Courier New"/>
                <a:cs typeface="Courier New"/>
              </a:rPr>
              <a:t>notify</a:t>
            </a:r>
            <a:r>
              <a:rPr sz="1053" spc="-4" dirty="0">
                <a:latin typeface="Courier New"/>
                <a:cs typeface="Courier New"/>
              </a:rPr>
              <a:t>:</a:t>
            </a:r>
            <a:r>
              <a:rPr sz="1053" spc="-9" dirty="0">
                <a:latin typeface="Courier New"/>
                <a:cs typeface="Courier New"/>
              </a:rPr>
              <a:t> </a:t>
            </a:r>
            <a:r>
              <a:rPr sz="1053" spc="-4" dirty="0">
                <a:latin typeface="Courier New"/>
                <a:cs typeface="Courier New"/>
              </a:rPr>
              <a:t>restart_httpd</a:t>
            </a:r>
            <a:endParaRPr sz="1053" dirty="0">
              <a:latin typeface="Courier New"/>
              <a:cs typeface="Courier New"/>
            </a:endParaRPr>
          </a:p>
        </p:txBody>
      </p:sp>
      <p:sp>
        <p:nvSpPr>
          <p:cNvPr id="8" name="object 8"/>
          <p:cNvSpPr txBox="1">
            <a:spLocks noGrp="1"/>
          </p:cNvSpPr>
          <p:nvPr>
            <p:ph type="title"/>
          </p:nvPr>
        </p:nvSpPr>
        <p:spPr>
          <a:xfrm>
            <a:off x="1057348" y="1076548"/>
            <a:ext cx="4090280" cy="534468"/>
          </a:xfrm>
          <a:prstGeom prst="rect">
            <a:avLst/>
          </a:prstGeom>
        </p:spPr>
        <p:txBody>
          <a:bodyPr vert="horz" wrap="square" lIns="0" tIns="11139" rIns="0" bIns="0" rtlCol="0" anchor="ctr">
            <a:spAutoFit/>
          </a:bodyPr>
          <a:lstStyle/>
          <a:p>
            <a:pPr marL="11139">
              <a:spcBef>
                <a:spcPts val="88"/>
              </a:spcBef>
            </a:pPr>
            <a:r>
              <a:rPr lang="fr-FR" spc="-18" dirty="0"/>
              <a:t>Gestion des handlers</a:t>
            </a:r>
            <a:endParaRPr spc="-132" dirty="0"/>
          </a:p>
        </p:txBody>
      </p:sp>
      <p:sp>
        <p:nvSpPr>
          <p:cNvPr id="9" name="object 9"/>
          <p:cNvSpPr/>
          <p:nvPr/>
        </p:nvSpPr>
        <p:spPr>
          <a:xfrm>
            <a:off x="1173625" y="4166599"/>
            <a:ext cx="7952102" cy="2089669"/>
          </a:xfrm>
          <a:custGeom>
            <a:avLst/>
            <a:gdLst/>
            <a:ahLst/>
            <a:cxnLst/>
            <a:rect l="l" t="t" r="r" b="b"/>
            <a:pathLst>
              <a:path w="9066530" h="2382520">
                <a:moveTo>
                  <a:pt x="0" y="0"/>
                </a:moveTo>
                <a:lnTo>
                  <a:pt x="9065999" y="0"/>
                </a:lnTo>
                <a:lnTo>
                  <a:pt x="9065999" y="2381999"/>
                </a:lnTo>
                <a:lnTo>
                  <a:pt x="0" y="2381999"/>
                </a:lnTo>
                <a:lnTo>
                  <a:pt x="0" y="0"/>
                </a:lnTo>
                <a:close/>
              </a:path>
            </a:pathLst>
          </a:custGeom>
          <a:solidFill>
            <a:srgbClr val="000000"/>
          </a:solidFill>
        </p:spPr>
        <p:txBody>
          <a:bodyPr wrap="square" lIns="0" tIns="0" rIns="0" bIns="0" rtlCol="0"/>
          <a:lstStyle/>
          <a:p>
            <a:endParaRPr sz="1579"/>
          </a:p>
        </p:txBody>
      </p:sp>
      <p:sp>
        <p:nvSpPr>
          <p:cNvPr id="10" name="object 10"/>
          <p:cNvSpPr/>
          <p:nvPr/>
        </p:nvSpPr>
        <p:spPr>
          <a:xfrm>
            <a:off x="1888826" y="4325331"/>
            <a:ext cx="2486772" cy="160401"/>
          </a:xfrm>
          <a:custGeom>
            <a:avLst/>
            <a:gdLst/>
            <a:ahLst/>
            <a:cxnLst/>
            <a:rect l="l" t="t" r="r" b="b"/>
            <a:pathLst>
              <a:path w="2835275" h="182879">
                <a:moveTo>
                  <a:pt x="0" y="0"/>
                </a:moveTo>
                <a:lnTo>
                  <a:pt x="2835101" y="0"/>
                </a:lnTo>
                <a:lnTo>
                  <a:pt x="2835101" y="182880"/>
                </a:lnTo>
                <a:lnTo>
                  <a:pt x="0" y="182880"/>
                </a:lnTo>
                <a:lnTo>
                  <a:pt x="0" y="0"/>
                </a:lnTo>
                <a:close/>
              </a:path>
            </a:pathLst>
          </a:custGeom>
          <a:solidFill>
            <a:srgbClr val="000000"/>
          </a:solidFill>
        </p:spPr>
        <p:txBody>
          <a:bodyPr wrap="square" lIns="0" tIns="0" rIns="0" bIns="0" rtlCol="0"/>
          <a:lstStyle/>
          <a:p>
            <a:endParaRPr sz="1579"/>
          </a:p>
        </p:txBody>
      </p:sp>
      <p:sp>
        <p:nvSpPr>
          <p:cNvPr id="11" name="object 11"/>
          <p:cNvSpPr txBox="1"/>
          <p:nvPr/>
        </p:nvSpPr>
        <p:spPr>
          <a:xfrm>
            <a:off x="1407545" y="4308845"/>
            <a:ext cx="7470342" cy="335311"/>
          </a:xfrm>
          <a:prstGeom prst="rect">
            <a:avLst/>
          </a:prstGeom>
        </p:spPr>
        <p:txBody>
          <a:bodyPr vert="horz" wrap="square" lIns="0" tIns="11139" rIns="0" bIns="0" rtlCol="0">
            <a:spAutoFit/>
          </a:bodyPr>
          <a:lstStyle/>
          <a:p>
            <a:pPr>
              <a:spcBef>
                <a:spcPts val="88"/>
              </a:spcBef>
            </a:pPr>
            <a:r>
              <a:rPr sz="1053" spc="-4" dirty="0">
                <a:solidFill>
                  <a:srgbClr val="FFFFFF"/>
                </a:solidFill>
                <a:latin typeface="Courier New"/>
                <a:cs typeface="Courier New"/>
              </a:rPr>
              <a:t>TASK [Ensure httpd package is present]</a:t>
            </a:r>
            <a:r>
              <a:rPr sz="1053" spc="-48"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12" name="object 12"/>
          <p:cNvSpPr txBox="1"/>
          <p:nvPr/>
        </p:nvSpPr>
        <p:spPr>
          <a:xfrm>
            <a:off x="1407543" y="4467577"/>
            <a:ext cx="813144" cy="344672"/>
          </a:xfrm>
          <a:prstGeom prst="rect">
            <a:avLst/>
          </a:prstGeom>
        </p:spPr>
        <p:txBody>
          <a:bodyPr vert="horz" wrap="square" lIns="0" tIns="11139" rIns="0" bIns="0" rtlCol="0">
            <a:spAutoFit/>
          </a:bodyPr>
          <a:lstStyle/>
          <a:p>
            <a:pPr>
              <a:lnSpc>
                <a:spcPts val="1254"/>
              </a:lnSpc>
              <a:spcBef>
                <a:spcPts val="88"/>
              </a:spcBef>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[web2]</a:t>
            </a:r>
            <a:endParaRPr sz="1053">
              <a:latin typeface="Courier New"/>
              <a:cs typeface="Courier New"/>
            </a:endParaRPr>
          </a:p>
          <a:p>
            <a:pPr>
              <a:lnSpc>
                <a:spcPts val="1259"/>
              </a:lnSpc>
            </a:pPr>
            <a:r>
              <a:rPr sz="1053" spc="-4" dirty="0">
                <a:solidFill>
                  <a:srgbClr val="00FF00"/>
                </a:solidFill>
                <a:latin typeface="Courier New"/>
                <a:cs typeface="Courier New"/>
              </a:rPr>
              <a:t>ok:</a:t>
            </a:r>
            <a:r>
              <a:rPr sz="1053" spc="-88" dirty="0">
                <a:solidFill>
                  <a:srgbClr val="00FF00"/>
                </a:solidFill>
                <a:latin typeface="Courier New"/>
                <a:cs typeface="Courier New"/>
              </a:rPr>
              <a:t> </a:t>
            </a:r>
            <a:r>
              <a:rPr sz="1053" spc="-4" dirty="0">
                <a:solidFill>
                  <a:srgbClr val="00FF00"/>
                </a:solidFill>
                <a:latin typeface="Courier New"/>
                <a:cs typeface="Courier New"/>
              </a:rPr>
              <a:t>[web1]</a:t>
            </a:r>
            <a:endParaRPr sz="1053">
              <a:latin typeface="Courier New"/>
              <a:cs typeface="Courier New"/>
            </a:endParaRPr>
          </a:p>
        </p:txBody>
      </p:sp>
      <p:sp>
        <p:nvSpPr>
          <p:cNvPr id="13" name="object 13"/>
          <p:cNvSpPr txBox="1"/>
          <p:nvPr/>
        </p:nvSpPr>
        <p:spPr>
          <a:xfrm>
            <a:off x="1407544" y="4943766"/>
            <a:ext cx="7469785" cy="335311"/>
          </a:xfrm>
          <a:prstGeom prst="rect">
            <a:avLst/>
          </a:prstGeom>
        </p:spPr>
        <p:txBody>
          <a:bodyPr vert="horz" wrap="square" lIns="0" tIns="11139" rIns="0" bIns="0" rtlCol="0">
            <a:spAutoFit/>
          </a:bodyPr>
          <a:lstStyle/>
          <a:p>
            <a:pPr>
              <a:spcBef>
                <a:spcPts val="88"/>
              </a:spcBef>
            </a:pPr>
            <a:r>
              <a:rPr sz="1053" spc="-4" dirty="0">
                <a:solidFill>
                  <a:srgbClr val="FFFFFF"/>
                </a:solidFill>
                <a:latin typeface="Courier New"/>
                <a:cs typeface="Courier New"/>
              </a:rPr>
              <a:t>TASK [Standardized index.html file]</a:t>
            </a:r>
            <a:r>
              <a:rPr sz="1053" spc="-66"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14" name="object 14"/>
          <p:cNvSpPr txBox="1"/>
          <p:nvPr/>
        </p:nvSpPr>
        <p:spPr>
          <a:xfrm>
            <a:off x="1407544" y="5102497"/>
            <a:ext cx="1214146" cy="350858"/>
          </a:xfrm>
          <a:prstGeom prst="rect">
            <a:avLst/>
          </a:prstGeom>
        </p:spPr>
        <p:txBody>
          <a:bodyPr vert="horz" wrap="square" lIns="0" tIns="17265" rIns="0" bIns="0" rtlCol="0">
            <a:spAutoFit/>
          </a:bodyPr>
          <a:lstStyle/>
          <a:p>
            <a:pPr marR="4456">
              <a:lnSpc>
                <a:spcPts val="1254"/>
              </a:lnSpc>
              <a:spcBef>
                <a:spcPts val="136"/>
              </a:spcBef>
            </a:pPr>
            <a:r>
              <a:rPr sz="1053" spc="-4" dirty="0">
                <a:solidFill>
                  <a:srgbClr val="FFD966"/>
                </a:solidFill>
                <a:latin typeface="Courier New"/>
                <a:cs typeface="Courier New"/>
              </a:rPr>
              <a:t>changed:</a:t>
            </a:r>
            <a:r>
              <a:rPr sz="1053" spc="-83" dirty="0">
                <a:solidFill>
                  <a:srgbClr val="FFD966"/>
                </a:solidFill>
                <a:latin typeface="Courier New"/>
                <a:cs typeface="Courier New"/>
              </a:rPr>
              <a:t> </a:t>
            </a:r>
            <a:r>
              <a:rPr sz="1053" spc="-4" dirty="0">
                <a:solidFill>
                  <a:srgbClr val="FFD966"/>
                </a:solidFill>
                <a:latin typeface="Courier New"/>
                <a:cs typeface="Courier New"/>
              </a:rPr>
              <a:t>[web2]  changed:</a:t>
            </a:r>
            <a:r>
              <a:rPr sz="1053" spc="-83"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p:txBody>
      </p:sp>
      <p:sp>
        <p:nvSpPr>
          <p:cNvPr id="15" name="object 15"/>
          <p:cNvSpPr txBox="1"/>
          <p:nvPr/>
        </p:nvSpPr>
        <p:spPr>
          <a:xfrm>
            <a:off x="1407544" y="5578687"/>
            <a:ext cx="7469785" cy="350858"/>
          </a:xfrm>
          <a:prstGeom prst="rect">
            <a:avLst/>
          </a:prstGeom>
        </p:spPr>
        <p:txBody>
          <a:bodyPr vert="horz" wrap="square" lIns="0" tIns="17265" rIns="0" bIns="0" rtlCol="0">
            <a:spAutoFit/>
          </a:bodyPr>
          <a:lstStyle/>
          <a:p>
            <a:pPr marR="4456">
              <a:lnSpc>
                <a:spcPts val="1254"/>
              </a:lnSpc>
              <a:spcBef>
                <a:spcPts val="136"/>
              </a:spcBef>
            </a:pPr>
            <a:r>
              <a:rPr sz="1053" spc="-4" dirty="0">
                <a:solidFill>
                  <a:srgbClr val="FFFFFF"/>
                </a:solidFill>
                <a:latin typeface="Courier New"/>
                <a:cs typeface="Courier New"/>
              </a:rPr>
              <a:t>NOTIFIED: [restart_httpd]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p:txBody>
      </p:sp>
      <p:sp>
        <p:nvSpPr>
          <p:cNvPr id="16" name="object 16"/>
          <p:cNvSpPr txBox="1"/>
          <p:nvPr/>
        </p:nvSpPr>
        <p:spPr>
          <a:xfrm>
            <a:off x="1407544" y="5896147"/>
            <a:ext cx="1214146" cy="173280"/>
          </a:xfrm>
          <a:prstGeom prst="rect">
            <a:avLst/>
          </a:prstGeom>
        </p:spPr>
        <p:txBody>
          <a:bodyPr vert="horz" wrap="square" lIns="0" tIns="11139" rIns="0" bIns="0" rtlCol="0">
            <a:spAutoFit/>
          </a:bodyPr>
          <a:lstStyle/>
          <a:p>
            <a:pPr>
              <a:spcBef>
                <a:spcPts val="88"/>
              </a:spcBef>
            </a:pPr>
            <a:r>
              <a:rPr sz="1053" spc="-4" dirty="0">
                <a:solidFill>
                  <a:srgbClr val="FFD966"/>
                </a:solidFill>
                <a:latin typeface="Courier New"/>
                <a:cs typeface="Courier New"/>
              </a:rPr>
              <a:t>changed:</a:t>
            </a:r>
            <a:r>
              <a:rPr sz="1053" spc="-75"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p:txBody>
      </p:sp>
      <p:sp>
        <p:nvSpPr>
          <p:cNvPr id="17" name="object 17"/>
          <p:cNvSpPr txBox="1"/>
          <p:nvPr/>
        </p:nvSpPr>
        <p:spPr>
          <a:xfrm>
            <a:off x="7084466" y="2091136"/>
            <a:ext cx="2041214" cy="1766530"/>
          </a:xfrm>
          <a:prstGeom prst="rect">
            <a:avLst/>
          </a:prstGeom>
          <a:solidFill>
            <a:schemeClr val="bg1">
              <a:lumMod val="75000"/>
            </a:schemeClr>
          </a:solidFill>
        </p:spPr>
        <p:txBody>
          <a:bodyPr vert="horz" wrap="square" lIns="0" tIns="62378" rIns="0" bIns="0" rtlCol="0">
            <a:spAutoFit/>
          </a:bodyPr>
          <a:lstStyle/>
          <a:p>
            <a:pPr marL="75189" marR="78531">
              <a:lnSpc>
                <a:spcPct val="101200"/>
              </a:lnSpc>
              <a:spcBef>
                <a:spcPts val="491"/>
              </a:spcBef>
            </a:pPr>
            <a:r>
              <a:rPr lang="fr-FR" sz="1842" spc="57" dirty="0">
                <a:latin typeface="Arial Unicode MS"/>
                <a:cs typeface="Arial Unicode MS"/>
              </a:rPr>
              <a:t>Si </a:t>
            </a:r>
            <a:r>
              <a:rPr lang="fr-FR" sz="1842" b="1" spc="57" dirty="0">
                <a:solidFill>
                  <a:srgbClr val="FF0000"/>
                </a:solidFill>
                <a:latin typeface="Arial Unicode MS"/>
                <a:cs typeface="Arial Unicode MS"/>
              </a:rPr>
              <a:t>une</a:t>
            </a:r>
            <a:r>
              <a:rPr lang="fr-FR" sz="1842" spc="57" dirty="0">
                <a:latin typeface="Arial Unicode MS"/>
                <a:cs typeface="Arial Unicode MS"/>
              </a:rPr>
              <a:t> des tâches notifie </a:t>
            </a:r>
            <a:r>
              <a:rPr lang="fr-FR" sz="1842" b="1" spc="57" dirty="0">
                <a:solidFill>
                  <a:srgbClr val="FF0000"/>
                </a:solidFill>
                <a:latin typeface="Arial Unicode MS"/>
                <a:cs typeface="Arial Unicode MS"/>
              </a:rPr>
              <a:t>un</a:t>
            </a:r>
            <a:r>
              <a:rPr lang="fr-FR" sz="1842" spc="57" dirty="0">
                <a:latin typeface="Arial Unicode MS"/>
                <a:cs typeface="Arial Unicode MS"/>
              </a:rPr>
              <a:t> </a:t>
            </a:r>
            <a:r>
              <a:rPr lang="fr-FR" sz="1842" b="1" spc="57" dirty="0">
                <a:solidFill>
                  <a:srgbClr val="FF0000"/>
                </a:solidFill>
                <a:latin typeface="Arial Unicode MS"/>
                <a:cs typeface="Arial Unicode MS"/>
              </a:rPr>
              <a:t>changement</a:t>
            </a:r>
            <a:r>
              <a:rPr lang="fr-FR" sz="1842" spc="57" dirty="0">
                <a:latin typeface="Arial Unicode MS"/>
                <a:cs typeface="Arial Unicode MS"/>
              </a:rPr>
              <a:t>, le handler sera notifié </a:t>
            </a:r>
            <a:r>
              <a:rPr lang="fr-FR" sz="1842" b="1" spc="57" dirty="0">
                <a:latin typeface="Arial Unicode MS"/>
                <a:cs typeface="Arial Unicode MS"/>
              </a:rPr>
              <a:t>une seule fois.</a:t>
            </a:r>
          </a:p>
        </p:txBody>
      </p:sp>
      <p:sp>
        <p:nvSpPr>
          <p:cNvPr id="18" name="object 18"/>
          <p:cNvSpPr txBox="1"/>
          <p:nvPr/>
        </p:nvSpPr>
        <p:spPr>
          <a:xfrm>
            <a:off x="2456884" y="4482489"/>
            <a:ext cx="1430798" cy="335183"/>
          </a:xfrm>
          <a:prstGeom prst="rect">
            <a:avLst/>
          </a:prstGeom>
        </p:spPr>
        <p:txBody>
          <a:bodyPr vert="horz" wrap="square" lIns="0" tIns="11139" rIns="0" bIns="0" rtlCol="0">
            <a:spAutoFit/>
          </a:bodyPr>
          <a:lstStyle/>
          <a:p>
            <a:pPr>
              <a:spcBef>
                <a:spcPts val="88"/>
              </a:spcBef>
            </a:pPr>
            <a:r>
              <a:rPr sz="2105" b="1" spc="-13" dirty="0">
                <a:solidFill>
                  <a:srgbClr val="00FF00"/>
                </a:solidFill>
                <a:latin typeface="Arial"/>
                <a:cs typeface="Arial"/>
              </a:rPr>
              <a:t>unchang</a:t>
            </a:r>
            <a:r>
              <a:rPr sz="2105" b="1" spc="-9" dirty="0">
                <a:solidFill>
                  <a:srgbClr val="00FF00"/>
                </a:solidFill>
                <a:latin typeface="Arial"/>
                <a:cs typeface="Arial"/>
              </a:rPr>
              <a:t>e</a:t>
            </a:r>
            <a:r>
              <a:rPr sz="2105" b="1" spc="44" dirty="0">
                <a:solidFill>
                  <a:srgbClr val="00FF00"/>
                </a:solidFill>
                <a:latin typeface="Arial"/>
                <a:cs typeface="Arial"/>
              </a:rPr>
              <a:t>d</a:t>
            </a:r>
            <a:endParaRPr sz="2105">
              <a:latin typeface="Arial"/>
              <a:cs typeface="Arial"/>
            </a:endParaRPr>
          </a:p>
        </p:txBody>
      </p:sp>
      <p:sp>
        <p:nvSpPr>
          <p:cNvPr id="19" name="object 19"/>
          <p:cNvSpPr txBox="1"/>
          <p:nvPr/>
        </p:nvSpPr>
        <p:spPr>
          <a:xfrm>
            <a:off x="2791057" y="5116226"/>
            <a:ext cx="1113896" cy="335183"/>
          </a:xfrm>
          <a:prstGeom prst="rect">
            <a:avLst/>
          </a:prstGeom>
        </p:spPr>
        <p:txBody>
          <a:bodyPr vert="horz" wrap="square" lIns="0" tIns="11139" rIns="0" bIns="0" rtlCol="0">
            <a:spAutoFit/>
          </a:bodyPr>
          <a:lstStyle/>
          <a:p>
            <a:pPr>
              <a:spcBef>
                <a:spcPts val="88"/>
              </a:spcBef>
            </a:pPr>
            <a:r>
              <a:rPr sz="2105" b="1" spc="-9" dirty="0">
                <a:solidFill>
                  <a:srgbClr val="F1C131"/>
                </a:solidFill>
                <a:latin typeface="Arial"/>
                <a:cs typeface="Arial"/>
              </a:rPr>
              <a:t>chang</a:t>
            </a:r>
            <a:r>
              <a:rPr sz="2105" b="1" spc="-4" dirty="0">
                <a:solidFill>
                  <a:srgbClr val="F1C131"/>
                </a:solidFill>
                <a:latin typeface="Arial"/>
                <a:cs typeface="Arial"/>
              </a:rPr>
              <a:t>e</a:t>
            </a:r>
            <a:r>
              <a:rPr sz="2105" b="1" spc="44" dirty="0">
                <a:solidFill>
                  <a:srgbClr val="F1C131"/>
                </a:solidFill>
                <a:latin typeface="Arial"/>
                <a:cs typeface="Arial"/>
              </a:rPr>
              <a:t>d</a:t>
            </a:r>
            <a:endParaRPr sz="2105">
              <a:latin typeface="Arial"/>
              <a:cs typeface="Arial"/>
            </a:endParaRPr>
          </a:p>
        </p:txBody>
      </p:sp>
      <p:sp>
        <p:nvSpPr>
          <p:cNvPr id="20" name="object 20"/>
          <p:cNvSpPr txBox="1"/>
          <p:nvPr/>
        </p:nvSpPr>
        <p:spPr>
          <a:xfrm>
            <a:off x="3927229" y="5784564"/>
            <a:ext cx="2257867" cy="335183"/>
          </a:xfrm>
          <a:prstGeom prst="rect">
            <a:avLst/>
          </a:prstGeom>
        </p:spPr>
        <p:txBody>
          <a:bodyPr vert="horz" wrap="square" lIns="0" tIns="11139" rIns="0" bIns="0" rtlCol="0">
            <a:spAutoFit/>
          </a:bodyPr>
          <a:lstStyle/>
          <a:p>
            <a:pPr>
              <a:spcBef>
                <a:spcPts val="88"/>
              </a:spcBef>
            </a:pPr>
            <a:r>
              <a:rPr sz="2105" b="1" spc="-4" dirty="0">
                <a:solidFill>
                  <a:srgbClr val="F1C131"/>
                </a:solidFill>
                <a:latin typeface="Arial"/>
                <a:cs typeface="Arial"/>
              </a:rPr>
              <a:t>handler </a:t>
            </a:r>
            <a:r>
              <a:rPr sz="2105" b="1" spc="-48" dirty="0">
                <a:solidFill>
                  <a:srgbClr val="F1C131"/>
                </a:solidFill>
                <a:latin typeface="Arial"/>
                <a:cs typeface="Arial"/>
              </a:rPr>
              <a:t>runs</a:t>
            </a:r>
            <a:r>
              <a:rPr sz="2105" b="1" spc="-355" dirty="0">
                <a:solidFill>
                  <a:srgbClr val="F1C131"/>
                </a:solidFill>
                <a:latin typeface="Arial"/>
                <a:cs typeface="Arial"/>
              </a:rPr>
              <a:t> </a:t>
            </a:r>
            <a:r>
              <a:rPr sz="2105" b="1" spc="-18" dirty="0">
                <a:solidFill>
                  <a:srgbClr val="F1C131"/>
                </a:solidFill>
                <a:latin typeface="Arial"/>
                <a:cs typeface="Arial"/>
              </a:rPr>
              <a:t>once</a:t>
            </a:r>
            <a:endParaRPr sz="2105">
              <a:latin typeface="Arial"/>
              <a:cs typeface="Arial"/>
            </a:endParaRPr>
          </a:p>
        </p:txBody>
      </p:sp>
      <p:sp>
        <p:nvSpPr>
          <p:cNvPr id="21" name="object 21"/>
          <p:cNvSpPr/>
          <p:nvPr/>
        </p:nvSpPr>
        <p:spPr>
          <a:xfrm>
            <a:off x="1247957" y="5519744"/>
            <a:ext cx="2502924" cy="706767"/>
          </a:xfrm>
          <a:custGeom>
            <a:avLst/>
            <a:gdLst/>
            <a:ahLst/>
            <a:cxnLst/>
            <a:rect l="l" t="t" r="r" b="b"/>
            <a:pathLst>
              <a:path w="2853690" h="805814">
                <a:moveTo>
                  <a:pt x="0" y="0"/>
                </a:moveTo>
                <a:lnTo>
                  <a:pt x="2853299" y="0"/>
                </a:lnTo>
                <a:lnTo>
                  <a:pt x="2853299" y="805799"/>
                </a:lnTo>
                <a:lnTo>
                  <a:pt x="0" y="805799"/>
                </a:lnTo>
                <a:lnTo>
                  <a:pt x="0" y="0"/>
                </a:lnTo>
                <a:close/>
              </a:path>
            </a:pathLst>
          </a:custGeom>
          <a:ln w="76199">
            <a:solidFill>
              <a:srgbClr val="FF0000"/>
            </a:solidFill>
          </a:ln>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20E8EB70-8928-44A7-BF10-ECA8F8F23A21}"/>
              </a:ext>
            </a:extLst>
          </p:cNvPr>
          <p:cNvSpPr>
            <a:spLocks noGrp="1"/>
          </p:cNvSpPr>
          <p:nvPr>
            <p:ph type="dt" sz="half" idx="6"/>
          </p:nvPr>
        </p:nvSpPr>
        <p:spPr/>
        <p:txBody>
          <a:bodyPr/>
          <a:lstStyle/>
          <a:p>
            <a:fld id="{195F0B81-C17E-4B1E-900F-15B298AE2B68}"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899F19FD-B4E8-4C95-A797-253229AC08B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116</a:t>
            </a:fld>
            <a:endParaRPr lang="fr-FR" spc="-1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65674" y="1857438"/>
            <a:ext cx="6015038" cy="2202729"/>
          </a:xfrm>
          <a:custGeom>
            <a:avLst/>
            <a:gdLst/>
            <a:ahLst/>
            <a:cxnLst/>
            <a:rect l="l" t="t" r="r" b="b"/>
            <a:pathLst>
              <a:path w="6858000" h="2511425">
                <a:moveTo>
                  <a:pt x="0" y="0"/>
                </a:moveTo>
                <a:lnTo>
                  <a:pt x="6857699" y="0"/>
                </a:lnTo>
                <a:lnTo>
                  <a:pt x="6857699" y="2510999"/>
                </a:lnTo>
                <a:lnTo>
                  <a:pt x="0" y="2510999"/>
                </a:lnTo>
                <a:lnTo>
                  <a:pt x="0" y="0"/>
                </a:lnTo>
                <a:close/>
              </a:path>
            </a:pathLst>
          </a:custGeom>
          <a:solidFill>
            <a:srgbClr val="FFFFFF"/>
          </a:solidFill>
        </p:spPr>
        <p:txBody>
          <a:bodyPr wrap="square" lIns="0" tIns="0" rIns="0" bIns="0" rtlCol="0"/>
          <a:lstStyle/>
          <a:p>
            <a:endParaRPr sz="1579"/>
          </a:p>
        </p:txBody>
      </p:sp>
      <p:sp>
        <p:nvSpPr>
          <p:cNvPr id="5" name="object 5"/>
          <p:cNvSpPr/>
          <p:nvPr/>
        </p:nvSpPr>
        <p:spPr>
          <a:xfrm>
            <a:off x="799595" y="2809818"/>
            <a:ext cx="1845168" cy="160401"/>
          </a:xfrm>
          <a:custGeom>
            <a:avLst/>
            <a:gdLst/>
            <a:ahLst/>
            <a:cxnLst/>
            <a:rect l="l" t="t" r="r" b="b"/>
            <a:pathLst>
              <a:path w="2103755" h="182880">
                <a:moveTo>
                  <a:pt x="0" y="0"/>
                </a:moveTo>
                <a:lnTo>
                  <a:pt x="2103462" y="0"/>
                </a:lnTo>
                <a:lnTo>
                  <a:pt x="2103462" y="182880"/>
                </a:lnTo>
                <a:lnTo>
                  <a:pt x="0" y="182880"/>
                </a:lnTo>
                <a:lnTo>
                  <a:pt x="0" y="0"/>
                </a:lnTo>
                <a:close/>
              </a:path>
            </a:pathLst>
          </a:custGeom>
          <a:solidFill>
            <a:srgbClr val="FFFF00"/>
          </a:solidFill>
        </p:spPr>
        <p:txBody>
          <a:bodyPr wrap="square" lIns="0" tIns="0" rIns="0" bIns="0" rtlCol="0"/>
          <a:lstStyle/>
          <a:p>
            <a:endParaRPr sz="1579"/>
          </a:p>
        </p:txBody>
      </p:sp>
      <p:sp>
        <p:nvSpPr>
          <p:cNvPr id="6" name="object 6"/>
          <p:cNvSpPr/>
          <p:nvPr/>
        </p:nvSpPr>
        <p:spPr>
          <a:xfrm>
            <a:off x="799595" y="3762198"/>
            <a:ext cx="1845168" cy="160401"/>
          </a:xfrm>
          <a:custGeom>
            <a:avLst/>
            <a:gdLst/>
            <a:ahLst/>
            <a:cxnLst/>
            <a:rect l="l" t="t" r="r" b="b"/>
            <a:pathLst>
              <a:path w="2103755" h="182879">
                <a:moveTo>
                  <a:pt x="0" y="0"/>
                </a:moveTo>
                <a:lnTo>
                  <a:pt x="2103462" y="0"/>
                </a:lnTo>
                <a:lnTo>
                  <a:pt x="2103462" y="182880"/>
                </a:lnTo>
                <a:lnTo>
                  <a:pt x="0" y="182880"/>
                </a:lnTo>
                <a:lnTo>
                  <a:pt x="0" y="0"/>
                </a:lnTo>
                <a:close/>
              </a:path>
            </a:pathLst>
          </a:custGeom>
          <a:solidFill>
            <a:srgbClr val="FFFF00"/>
          </a:solidFill>
        </p:spPr>
        <p:txBody>
          <a:bodyPr wrap="square" lIns="0" tIns="0" rIns="0" bIns="0" rtlCol="0"/>
          <a:lstStyle/>
          <a:p>
            <a:endParaRPr sz="1579"/>
          </a:p>
        </p:txBody>
      </p:sp>
      <p:sp>
        <p:nvSpPr>
          <p:cNvPr id="7" name="object 7"/>
          <p:cNvSpPr txBox="1"/>
          <p:nvPr/>
        </p:nvSpPr>
        <p:spPr>
          <a:xfrm>
            <a:off x="565674" y="1999683"/>
            <a:ext cx="6015038" cy="1988071"/>
          </a:xfrm>
          <a:prstGeom prst="rect">
            <a:avLst/>
          </a:prstGeom>
          <a:solidFill>
            <a:schemeClr val="bg1">
              <a:lumMod val="75000"/>
            </a:schemeClr>
          </a:solidFill>
        </p:spPr>
        <p:txBody>
          <a:bodyPr vert="horz" wrap="square" lIns="0" tIns="11139" rIns="0" bIns="0" rtlCol="0">
            <a:spAutoFit/>
          </a:bodyPr>
          <a:lstStyle/>
          <a:p>
            <a:pPr marL="233923">
              <a:lnSpc>
                <a:spcPts val="1254"/>
              </a:lnSpc>
              <a:spcBef>
                <a:spcPts val="88"/>
              </a:spcBef>
            </a:pPr>
            <a:r>
              <a:rPr sz="1053" b="1" spc="-4" dirty="0">
                <a:solidFill>
                  <a:srgbClr val="007AB0"/>
                </a:solidFill>
                <a:latin typeface="Courier New"/>
                <a:cs typeface="Courier New"/>
              </a:rPr>
              <a:t>tasks</a:t>
            </a:r>
            <a:r>
              <a:rPr sz="1053" spc="-4" dirty="0">
                <a:latin typeface="Courier New"/>
                <a:cs typeface="Courier New"/>
              </a:rPr>
              <a:t>:</a:t>
            </a:r>
            <a:endParaRPr sz="1053" dirty="0">
              <a:latin typeface="Courier New"/>
              <a:cs typeface="Courier New"/>
            </a:endParaRPr>
          </a:p>
          <a:p>
            <a:pPr marL="394327" marR="2646110" indent="-160961">
              <a:lnSpc>
                <a:spcPts val="1254"/>
              </a:lnSpc>
              <a:spcBef>
                <a:spcPts val="39"/>
              </a:spcBef>
            </a:pPr>
            <a:r>
              <a:rPr sz="1053" dirty="0">
                <a:latin typeface="Courier New"/>
                <a:cs typeface="Courier New"/>
              </a:rPr>
              <a:t>- </a:t>
            </a:r>
            <a:r>
              <a:rPr sz="1053" b="1" spc="-4" dirty="0">
                <a:solidFill>
                  <a:srgbClr val="007AB0"/>
                </a:solidFill>
                <a:latin typeface="Courier New"/>
                <a:cs typeface="Courier New"/>
              </a:rPr>
              <a:t>name</a:t>
            </a:r>
            <a:r>
              <a:rPr sz="1053" spc="-4" dirty="0">
                <a:latin typeface="Courier New"/>
                <a:cs typeface="Courier New"/>
              </a:rPr>
              <a:t>: </a:t>
            </a:r>
            <a:r>
              <a:rPr sz="1053" b="1" spc="-4" dirty="0">
                <a:solidFill>
                  <a:srgbClr val="820000"/>
                </a:solidFill>
                <a:latin typeface="Courier New"/>
                <a:cs typeface="Courier New"/>
              </a:rPr>
              <a:t>Ensure httpd package is present </a:t>
            </a:r>
            <a:r>
              <a:rPr sz="1053" b="1" spc="-4" dirty="0">
                <a:solidFill>
                  <a:srgbClr val="007AB0"/>
                </a:solidFill>
                <a:latin typeface="Courier New"/>
                <a:cs typeface="Courier New"/>
              </a:rPr>
              <a:t> yum</a:t>
            </a:r>
            <a:r>
              <a:rPr sz="1053" spc="-4" dirty="0">
                <a:latin typeface="Courier New"/>
                <a:cs typeface="Courier New"/>
              </a:rPr>
              <a:t>:</a:t>
            </a:r>
            <a:endParaRPr sz="1053" dirty="0">
              <a:latin typeface="Courier New"/>
              <a:cs typeface="Courier New"/>
            </a:endParaRPr>
          </a:p>
          <a:p>
            <a:pPr marL="554731">
              <a:lnSpc>
                <a:spcPts val="1197"/>
              </a:lnSpc>
            </a:pPr>
            <a:r>
              <a:rPr sz="1053" b="1" spc="-4" dirty="0">
                <a:solidFill>
                  <a:srgbClr val="007AB0"/>
                </a:solidFill>
                <a:latin typeface="Courier New"/>
                <a:cs typeface="Courier New"/>
              </a:rPr>
              <a:t>name</a:t>
            </a:r>
            <a:r>
              <a:rPr sz="1053" spc="-4" dirty="0">
                <a:latin typeface="Courier New"/>
                <a:cs typeface="Courier New"/>
              </a:rPr>
              <a:t>:</a:t>
            </a:r>
            <a:r>
              <a:rPr sz="1053" spc="-9" dirty="0">
                <a:latin typeface="Courier New"/>
                <a:cs typeface="Courier New"/>
              </a:rPr>
              <a:t> </a:t>
            </a:r>
            <a:r>
              <a:rPr sz="1053" spc="-4" dirty="0">
                <a:latin typeface="Courier New"/>
                <a:cs typeface="Courier New"/>
              </a:rPr>
              <a:t>httpd</a:t>
            </a:r>
            <a:endParaRPr sz="1053" dirty="0">
              <a:latin typeface="Courier New"/>
              <a:cs typeface="Courier New"/>
            </a:endParaRPr>
          </a:p>
          <a:p>
            <a:pPr marL="554731">
              <a:lnSpc>
                <a:spcPts val="1250"/>
              </a:lnSpc>
            </a:pPr>
            <a:r>
              <a:rPr sz="1053" b="1" spc="-4" dirty="0">
                <a:solidFill>
                  <a:srgbClr val="007AB0"/>
                </a:solidFill>
                <a:latin typeface="Courier New"/>
                <a:cs typeface="Courier New"/>
              </a:rPr>
              <a:t>state</a:t>
            </a:r>
            <a:r>
              <a:rPr sz="1053" spc="-4" dirty="0">
                <a:latin typeface="Courier New"/>
                <a:cs typeface="Courier New"/>
              </a:rPr>
              <a:t>:</a:t>
            </a:r>
            <a:r>
              <a:rPr sz="1053" spc="-9" dirty="0">
                <a:latin typeface="Courier New"/>
                <a:cs typeface="Courier New"/>
              </a:rPr>
              <a:t> </a:t>
            </a:r>
            <a:r>
              <a:rPr sz="1053" spc="-4" dirty="0">
                <a:latin typeface="Courier New"/>
                <a:cs typeface="Courier New"/>
              </a:rPr>
              <a:t>latest</a:t>
            </a:r>
            <a:endParaRPr sz="1053" dirty="0">
              <a:latin typeface="Courier New"/>
              <a:cs typeface="Courier New"/>
            </a:endParaRPr>
          </a:p>
          <a:p>
            <a:pPr marL="394327">
              <a:lnSpc>
                <a:spcPts val="1254"/>
              </a:lnSpc>
            </a:pPr>
            <a:r>
              <a:rPr sz="1053" b="1" spc="-4" dirty="0">
                <a:solidFill>
                  <a:srgbClr val="007AB0"/>
                </a:solidFill>
                <a:latin typeface="Courier New"/>
                <a:cs typeface="Courier New"/>
              </a:rPr>
              <a:t>notify</a:t>
            </a:r>
            <a:r>
              <a:rPr sz="1053" spc="-4" dirty="0">
                <a:latin typeface="Courier New"/>
                <a:cs typeface="Courier New"/>
              </a:rPr>
              <a:t>:</a:t>
            </a:r>
            <a:r>
              <a:rPr sz="1053" spc="-9" dirty="0">
                <a:latin typeface="Courier New"/>
                <a:cs typeface="Courier New"/>
              </a:rPr>
              <a:t> </a:t>
            </a:r>
            <a:r>
              <a:rPr sz="1053" spc="-4" dirty="0">
                <a:latin typeface="Courier New"/>
                <a:cs typeface="Courier New"/>
              </a:rPr>
              <a:t>restart_httpd</a:t>
            </a:r>
            <a:endParaRPr sz="1053" dirty="0">
              <a:latin typeface="Courier New"/>
              <a:cs typeface="Courier New"/>
            </a:endParaRPr>
          </a:p>
          <a:p>
            <a:pPr>
              <a:spcBef>
                <a:spcPts val="44"/>
              </a:spcBef>
            </a:pPr>
            <a:endParaRPr sz="1096" dirty="0">
              <a:latin typeface="Courier New"/>
              <a:cs typeface="Courier New"/>
            </a:endParaRPr>
          </a:p>
          <a:p>
            <a:pPr marL="394327" marR="2886715" indent="-160404">
              <a:lnSpc>
                <a:spcPts val="1254"/>
              </a:lnSpc>
            </a:pPr>
            <a:r>
              <a:rPr sz="1053" b="1" dirty="0">
                <a:solidFill>
                  <a:srgbClr val="007AB0"/>
                </a:solidFill>
                <a:latin typeface="Courier New"/>
                <a:cs typeface="Courier New"/>
              </a:rPr>
              <a:t>- </a:t>
            </a:r>
            <a:r>
              <a:rPr sz="1053" b="1" spc="-4" dirty="0">
                <a:solidFill>
                  <a:srgbClr val="007AB0"/>
                </a:solidFill>
                <a:latin typeface="Courier New"/>
                <a:cs typeface="Courier New"/>
              </a:rPr>
              <a:t>name: </a:t>
            </a:r>
            <a:r>
              <a:rPr sz="1053" b="1" spc="-4" dirty="0">
                <a:solidFill>
                  <a:srgbClr val="820000"/>
                </a:solidFill>
                <a:latin typeface="Courier New"/>
                <a:cs typeface="Courier New"/>
              </a:rPr>
              <a:t>Standardized index.html file </a:t>
            </a:r>
            <a:r>
              <a:rPr sz="1053" b="1" spc="-4" dirty="0">
                <a:solidFill>
                  <a:srgbClr val="007AB0"/>
                </a:solidFill>
                <a:latin typeface="Courier New"/>
                <a:cs typeface="Courier New"/>
              </a:rPr>
              <a:t> copy:</a:t>
            </a:r>
            <a:endParaRPr sz="1053" dirty="0">
              <a:latin typeface="Courier New"/>
              <a:cs typeface="Courier New"/>
            </a:endParaRPr>
          </a:p>
          <a:p>
            <a:pPr marL="554731">
              <a:lnSpc>
                <a:spcPts val="1197"/>
              </a:lnSpc>
            </a:pPr>
            <a:r>
              <a:rPr sz="1053" b="1" spc="-4" dirty="0">
                <a:solidFill>
                  <a:srgbClr val="007AB0"/>
                </a:solidFill>
                <a:latin typeface="Courier New"/>
                <a:cs typeface="Courier New"/>
              </a:rPr>
              <a:t>content: </a:t>
            </a:r>
            <a:r>
              <a:rPr sz="1053" b="1" spc="-4" dirty="0">
                <a:solidFill>
                  <a:srgbClr val="9960B5"/>
                </a:solidFill>
                <a:latin typeface="Courier New"/>
                <a:cs typeface="Courier New"/>
              </a:rPr>
              <a:t>"This is my index.html file for {{ ansible_host</a:t>
            </a:r>
            <a:r>
              <a:rPr sz="1053" b="1" spc="-26" dirty="0">
                <a:solidFill>
                  <a:srgbClr val="9960B5"/>
                </a:solidFill>
                <a:latin typeface="Courier New"/>
                <a:cs typeface="Courier New"/>
              </a:rPr>
              <a:t> </a:t>
            </a:r>
            <a:r>
              <a:rPr sz="1053" b="1" spc="-4" dirty="0">
                <a:solidFill>
                  <a:srgbClr val="9960B5"/>
                </a:solidFill>
                <a:latin typeface="Courier New"/>
                <a:cs typeface="Courier New"/>
              </a:rPr>
              <a:t>}}"</a:t>
            </a:r>
            <a:endParaRPr sz="1053" dirty="0">
              <a:latin typeface="Courier New"/>
              <a:cs typeface="Courier New"/>
            </a:endParaRPr>
          </a:p>
          <a:p>
            <a:pPr marL="554731">
              <a:lnSpc>
                <a:spcPts val="1250"/>
              </a:lnSpc>
            </a:pPr>
            <a:r>
              <a:rPr sz="1053" b="1" spc="-4" dirty="0">
                <a:solidFill>
                  <a:srgbClr val="007AB0"/>
                </a:solidFill>
                <a:latin typeface="Courier New"/>
                <a:cs typeface="Courier New"/>
              </a:rPr>
              <a:t>dest: </a:t>
            </a:r>
            <a:r>
              <a:rPr sz="1053" spc="-4" dirty="0">
                <a:latin typeface="Courier New"/>
                <a:cs typeface="Courier New"/>
              </a:rPr>
              <a:t>/var/www/html/index.html</a:t>
            </a:r>
            <a:endParaRPr sz="1053" dirty="0">
              <a:latin typeface="Courier New"/>
              <a:cs typeface="Courier New"/>
            </a:endParaRPr>
          </a:p>
          <a:p>
            <a:pPr marL="394327">
              <a:lnSpc>
                <a:spcPts val="1254"/>
              </a:lnSpc>
            </a:pPr>
            <a:r>
              <a:rPr sz="1053" b="1" spc="-4" dirty="0">
                <a:solidFill>
                  <a:srgbClr val="007AB0"/>
                </a:solidFill>
                <a:latin typeface="Courier New"/>
                <a:cs typeface="Courier New"/>
              </a:rPr>
              <a:t>notify</a:t>
            </a:r>
            <a:r>
              <a:rPr sz="1053" spc="-4" dirty="0">
                <a:latin typeface="Courier New"/>
                <a:cs typeface="Courier New"/>
              </a:rPr>
              <a:t>:</a:t>
            </a:r>
            <a:r>
              <a:rPr sz="1053" spc="-9" dirty="0">
                <a:latin typeface="Courier New"/>
                <a:cs typeface="Courier New"/>
              </a:rPr>
              <a:t> </a:t>
            </a:r>
            <a:r>
              <a:rPr sz="1053" spc="-4" dirty="0">
                <a:latin typeface="Courier New"/>
                <a:cs typeface="Courier New"/>
              </a:rPr>
              <a:t>restart_httpd</a:t>
            </a:r>
            <a:endParaRPr sz="1053" dirty="0">
              <a:latin typeface="Courier New"/>
              <a:cs typeface="Courier New"/>
            </a:endParaRPr>
          </a:p>
        </p:txBody>
      </p:sp>
      <p:sp>
        <p:nvSpPr>
          <p:cNvPr id="8" name="object 8"/>
          <p:cNvSpPr txBox="1">
            <a:spLocks noGrp="1"/>
          </p:cNvSpPr>
          <p:nvPr>
            <p:ph type="title"/>
          </p:nvPr>
        </p:nvSpPr>
        <p:spPr>
          <a:xfrm>
            <a:off x="897281" y="1065459"/>
            <a:ext cx="4848540" cy="534468"/>
          </a:xfrm>
          <a:prstGeom prst="rect">
            <a:avLst/>
          </a:prstGeom>
        </p:spPr>
        <p:txBody>
          <a:bodyPr vert="horz" wrap="square" lIns="0" tIns="11139" rIns="0" bIns="0" rtlCol="0" anchor="ctr">
            <a:spAutoFit/>
          </a:bodyPr>
          <a:lstStyle/>
          <a:p>
            <a:pPr marL="11139">
              <a:spcBef>
                <a:spcPts val="88"/>
              </a:spcBef>
            </a:pPr>
            <a:r>
              <a:rPr lang="fr-FR" spc="-18" dirty="0"/>
              <a:t>Gestion des handlers</a:t>
            </a:r>
            <a:endParaRPr spc="-132" dirty="0"/>
          </a:p>
        </p:txBody>
      </p:sp>
      <p:sp>
        <p:nvSpPr>
          <p:cNvPr id="9" name="object 9"/>
          <p:cNvSpPr/>
          <p:nvPr/>
        </p:nvSpPr>
        <p:spPr>
          <a:xfrm>
            <a:off x="1173625" y="4166599"/>
            <a:ext cx="7952102" cy="2089669"/>
          </a:xfrm>
          <a:custGeom>
            <a:avLst/>
            <a:gdLst/>
            <a:ahLst/>
            <a:cxnLst/>
            <a:rect l="l" t="t" r="r" b="b"/>
            <a:pathLst>
              <a:path w="9066530" h="2382520">
                <a:moveTo>
                  <a:pt x="0" y="0"/>
                </a:moveTo>
                <a:lnTo>
                  <a:pt x="9065999" y="0"/>
                </a:lnTo>
                <a:lnTo>
                  <a:pt x="9065999" y="2381999"/>
                </a:lnTo>
                <a:lnTo>
                  <a:pt x="0" y="2381999"/>
                </a:lnTo>
                <a:lnTo>
                  <a:pt x="0" y="0"/>
                </a:lnTo>
                <a:close/>
              </a:path>
            </a:pathLst>
          </a:custGeom>
          <a:solidFill>
            <a:srgbClr val="000000"/>
          </a:solidFill>
        </p:spPr>
        <p:txBody>
          <a:bodyPr wrap="square" lIns="0" tIns="0" rIns="0" bIns="0" rtlCol="0"/>
          <a:lstStyle/>
          <a:p>
            <a:endParaRPr sz="1579"/>
          </a:p>
        </p:txBody>
      </p:sp>
      <p:sp>
        <p:nvSpPr>
          <p:cNvPr id="10" name="object 10"/>
          <p:cNvSpPr/>
          <p:nvPr/>
        </p:nvSpPr>
        <p:spPr>
          <a:xfrm>
            <a:off x="1888826" y="4325331"/>
            <a:ext cx="2486772" cy="160401"/>
          </a:xfrm>
          <a:custGeom>
            <a:avLst/>
            <a:gdLst/>
            <a:ahLst/>
            <a:cxnLst/>
            <a:rect l="l" t="t" r="r" b="b"/>
            <a:pathLst>
              <a:path w="2835275" h="182879">
                <a:moveTo>
                  <a:pt x="0" y="0"/>
                </a:moveTo>
                <a:lnTo>
                  <a:pt x="2835101" y="0"/>
                </a:lnTo>
                <a:lnTo>
                  <a:pt x="2835101" y="182880"/>
                </a:lnTo>
                <a:lnTo>
                  <a:pt x="0" y="182880"/>
                </a:lnTo>
                <a:lnTo>
                  <a:pt x="0" y="0"/>
                </a:lnTo>
                <a:close/>
              </a:path>
            </a:pathLst>
          </a:custGeom>
          <a:solidFill>
            <a:srgbClr val="000000"/>
          </a:solidFill>
        </p:spPr>
        <p:txBody>
          <a:bodyPr wrap="square" lIns="0" tIns="0" rIns="0" bIns="0" rtlCol="0"/>
          <a:lstStyle/>
          <a:p>
            <a:endParaRPr sz="1579"/>
          </a:p>
        </p:txBody>
      </p:sp>
      <p:sp>
        <p:nvSpPr>
          <p:cNvPr id="11" name="object 11"/>
          <p:cNvSpPr txBox="1"/>
          <p:nvPr/>
        </p:nvSpPr>
        <p:spPr>
          <a:xfrm>
            <a:off x="1407545" y="4308846"/>
            <a:ext cx="7470342" cy="350858"/>
          </a:xfrm>
          <a:prstGeom prst="rect">
            <a:avLst/>
          </a:prstGeom>
        </p:spPr>
        <p:txBody>
          <a:bodyPr vert="horz" wrap="square" lIns="0" tIns="17265" rIns="0" bIns="0" rtlCol="0">
            <a:spAutoFit/>
          </a:bodyPr>
          <a:lstStyle/>
          <a:p>
            <a:pPr marR="4456">
              <a:lnSpc>
                <a:spcPts val="1254"/>
              </a:lnSpc>
              <a:spcBef>
                <a:spcPts val="136"/>
              </a:spcBef>
            </a:pPr>
            <a:r>
              <a:rPr sz="1053" spc="-4" dirty="0">
                <a:solidFill>
                  <a:srgbClr val="FFFFFF"/>
                </a:solidFill>
                <a:latin typeface="Courier New"/>
                <a:cs typeface="Courier New"/>
              </a:rPr>
              <a:t>TASK [Ensure httpd package is present]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p:txBody>
      </p:sp>
      <p:sp>
        <p:nvSpPr>
          <p:cNvPr id="12" name="object 12"/>
          <p:cNvSpPr txBox="1"/>
          <p:nvPr/>
        </p:nvSpPr>
        <p:spPr>
          <a:xfrm>
            <a:off x="1407544" y="4626306"/>
            <a:ext cx="1214146" cy="173280"/>
          </a:xfrm>
          <a:prstGeom prst="rect">
            <a:avLst/>
          </a:prstGeom>
        </p:spPr>
        <p:txBody>
          <a:bodyPr vert="horz" wrap="square" lIns="0" tIns="11139" rIns="0" bIns="0" rtlCol="0">
            <a:spAutoFit/>
          </a:bodyPr>
          <a:lstStyle/>
          <a:p>
            <a:pPr>
              <a:spcBef>
                <a:spcPts val="88"/>
              </a:spcBef>
            </a:pPr>
            <a:r>
              <a:rPr sz="1053" spc="-4" dirty="0">
                <a:solidFill>
                  <a:srgbClr val="FFD966"/>
                </a:solidFill>
                <a:latin typeface="Courier New"/>
                <a:cs typeface="Courier New"/>
              </a:rPr>
              <a:t>changed:</a:t>
            </a:r>
            <a:r>
              <a:rPr sz="1053" spc="-75"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p:txBody>
      </p:sp>
      <p:sp>
        <p:nvSpPr>
          <p:cNvPr id="13" name="object 13"/>
          <p:cNvSpPr txBox="1"/>
          <p:nvPr/>
        </p:nvSpPr>
        <p:spPr>
          <a:xfrm>
            <a:off x="1407544" y="4943767"/>
            <a:ext cx="7469785" cy="350858"/>
          </a:xfrm>
          <a:prstGeom prst="rect">
            <a:avLst/>
          </a:prstGeom>
        </p:spPr>
        <p:txBody>
          <a:bodyPr vert="horz" wrap="square" lIns="0" tIns="17265" rIns="0" bIns="0" rtlCol="0">
            <a:spAutoFit/>
          </a:bodyPr>
          <a:lstStyle/>
          <a:p>
            <a:pPr marR="4456">
              <a:lnSpc>
                <a:spcPts val="1254"/>
              </a:lnSpc>
              <a:spcBef>
                <a:spcPts val="136"/>
              </a:spcBef>
            </a:pPr>
            <a:r>
              <a:rPr sz="1053" spc="-4" dirty="0">
                <a:solidFill>
                  <a:srgbClr val="FFFFFF"/>
                </a:solidFill>
                <a:latin typeface="Courier New"/>
                <a:cs typeface="Courier New"/>
              </a:rPr>
              <a:t>TASK [Standardized index.html file]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p:txBody>
      </p:sp>
      <p:sp>
        <p:nvSpPr>
          <p:cNvPr id="14" name="object 14"/>
          <p:cNvSpPr txBox="1"/>
          <p:nvPr/>
        </p:nvSpPr>
        <p:spPr>
          <a:xfrm>
            <a:off x="1407544" y="5261226"/>
            <a:ext cx="1214146" cy="173280"/>
          </a:xfrm>
          <a:prstGeom prst="rect">
            <a:avLst/>
          </a:prstGeom>
        </p:spPr>
        <p:txBody>
          <a:bodyPr vert="horz" wrap="square" lIns="0" tIns="11139" rIns="0" bIns="0" rtlCol="0">
            <a:spAutoFit/>
          </a:bodyPr>
          <a:lstStyle/>
          <a:p>
            <a:pPr>
              <a:spcBef>
                <a:spcPts val="88"/>
              </a:spcBef>
            </a:pPr>
            <a:r>
              <a:rPr sz="1053" spc="-4" dirty="0">
                <a:solidFill>
                  <a:srgbClr val="FFD966"/>
                </a:solidFill>
                <a:latin typeface="Courier New"/>
                <a:cs typeface="Courier New"/>
              </a:rPr>
              <a:t>changed:</a:t>
            </a:r>
            <a:r>
              <a:rPr sz="1053" spc="-75"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p:txBody>
      </p:sp>
      <p:sp>
        <p:nvSpPr>
          <p:cNvPr id="15" name="object 15"/>
          <p:cNvSpPr txBox="1"/>
          <p:nvPr/>
        </p:nvSpPr>
        <p:spPr>
          <a:xfrm>
            <a:off x="1407544" y="5578687"/>
            <a:ext cx="7469785" cy="350858"/>
          </a:xfrm>
          <a:prstGeom prst="rect">
            <a:avLst/>
          </a:prstGeom>
        </p:spPr>
        <p:txBody>
          <a:bodyPr vert="horz" wrap="square" lIns="0" tIns="17265" rIns="0" bIns="0" rtlCol="0">
            <a:spAutoFit/>
          </a:bodyPr>
          <a:lstStyle/>
          <a:p>
            <a:pPr marR="4456">
              <a:lnSpc>
                <a:spcPts val="1254"/>
              </a:lnSpc>
              <a:spcBef>
                <a:spcPts val="136"/>
              </a:spcBef>
            </a:pPr>
            <a:r>
              <a:rPr sz="1053" spc="-4" dirty="0">
                <a:solidFill>
                  <a:srgbClr val="FFFFFF"/>
                </a:solidFill>
                <a:latin typeface="Courier New"/>
                <a:cs typeface="Courier New"/>
              </a:rPr>
              <a:t>NOTIFIED: [restart_httpd] *******************************************************************  </a:t>
            </a:r>
            <a:r>
              <a:rPr sz="1053" spc="-4" dirty="0">
                <a:solidFill>
                  <a:srgbClr val="FFD966"/>
                </a:solidFill>
                <a:latin typeface="Courier New"/>
                <a:cs typeface="Courier New"/>
              </a:rPr>
              <a:t>changed:</a:t>
            </a:r>
            <a:r>
              <a:rPr sz="1053" spc="-9" dirty="0">
                <a:solidFill>
                  <a:srgbClr val="FFD966"/>
                </a:solidFill>
                <a:latin typeface="Courier New"/>
                <a:cs typeface="Courier New"/>
              </a:rPr>
              <a:t> </a:t>
            </a:r>
            <a:r>
              <a:rPr sz="1053" spc="-4" dirty="0">
                <a:solidFill>
                  <a:srgbClr val="FFD966"/>
                </a:solidFill>
                <a:latin typeface="Courier New"/>
                <a:cs typeface="Courier New"/>
              </a:rPr>
              <a:t>[web2]</a:t>
            </a:r>
            <a:endParaRPr sz="1053">
              <a:latin typeface="Courier New"/>
              <a:cs typeface="Courier New"/>
            </a:endParaRPr>
          </a:p>
        </p:txBody>
      </p:sp>
      <p:sp>
        <p:nvSpPr>
          <p:cNvPr id="16" name="object 16"/>
          <p:cNvSpPr txBox="1"/>
          <p:nvPr/>
        </p:nvSpPr>
        <p:spPr>
          <a:xfrm>
            <a:off x="1407544" y="5896147"/>
            <a:ext cx="1214146" cy="173280"/>
          </a:xfrm>
          <a:prstGeom prst="rect">
            <a:avLst/>
          </a:prstGeom>
        </p:spPr>
        <p:txBody>
          <a:bodyPr vert="horz" wrap="square" lIns="0" tIns="11139" rIns="0" bIns="0" rtlCol="0">
            <a:spAutoFit/>
          </a:bodyPr>
          <a:lstStyle/>
          <a:p>
            <a:pPr>
              <a:spcBef>
                <a:spcPts val="88"/>
              </a:spcBef>
            </a:pPr>
            <a:r>
              <a:rPr sz="1053" spc="-4" dirty="0">
                <a:solidFill>
                  <a:srgbClr val="FFD966"/>
                </a:solidFill>
                <a:latin typeface="Courier New"/>
                <a:cs typeface="Courier New"/>
              </a:rPr>
              <a:t>changed:</a:t>
            </a:r>
            <a:r>
              <a:rPr sz="1053" spc="-75" dirty="0">
                <a:solidFill>
                  <a:srgbClr val="FFD966"/>
                </a:solidFill>
                <a:latin typeface="Courier New"/>
                <a:cs typeface="Courier New"/>
              </a:rPr>
              <a:t> </a:t>
            </a:r>
            <a:r>
              <a:rPr sz="1053" spc="-4" dirty="0">
                <a:solidFill>
                  <a:srgbClr val="FFD966"/>
                </a:solidFill>
                <a:latin typeface="Courier New"/>
                <a:cs typeface="Courier New"/>
              </a:rPr>
              <a:t>[web1]</a:t>
            </a:r>
            <a:endParaRPr sz="1053">
              <a:latin typeface="Courier New"/>
              <a:cs typeface="Courier New"/>
            </a:endParaRPr>
          </a:p>
        </p:txBody>
      </p:sp>
      <p:sp>
        <p:nvSpPr>
          <p:cNvPr id="17" name="object 17"/>
          <p:cNvSpPr txBox="1"/>
          <p:nvPr/>
        </p:nvSpPr>
        <p:spPr>
          <a:xfrm>
            <a:off x="7084466" y="2091136"/>
            <a:ext cx="2041214" cy="1766530"/>
          </a:xfrm>
          <a:prstGeom prst="rect">
            <a:avLst/>
          </a:prstGeom>
          <a:solidFill>
            <a:schemeClr val="bg1">
              <a:lumMod val="75000"/>
            </a:schemeClr>
          </a:solidFill>
        </p:spPr>
        <p:txBody>
          <a:bodyPr vert="horz" wrap="square" lIns="0" tIns="62378" rIns="0" bIns="0" rtlCol="0">
            <a:spAutoFit/>
          </a:bodyPr>
          <a:lstStyle/>
          <a:p>
            <a:pPr marL="75189" marR="78531">
              <a:lnSpc>
                <a:spcPct val="101200"/>
              </a:lnSpc>
              <a:spcBef>
                <a:spcPts val="491"/>
              </a:spcBef>
            </a:pPr>
            <a:r>
              <a:rPr lang="fr-FR" sz="1842" spc="57" dirty="0">
                <a:latin typeface="Arial Unicode MS"/>
                <a:cs typeface="Arial Unicode MS"/>
              </a:rPr>
              <a:t>Si les </a:t>
            </a:r>
            <a:r>
              <a:rPr lang="fr-FR" sz="1842" b="1" spc="57" dirty="0">
                <a:solidFill>
                  <a:srgbClr val="FF0000"/>
                </a:solidFill>
                <a:latin typeface="Arial Unicode MS"/>
                <a:cs typeface="Arial Unicode MS"/>
              </a:rPr>
              <a:t>deux</a:t>
            </a:r>
            <a:r>
              <a:rPr lang="fr-FR" sz="1842" spc="57" dirty="0">
                <a:latin typeface="Arial Unicode MS"/>
                <a:cs typeface="Arial Unicode MS"/>
              </a:rPr>
              <a:t> tâches notifie </a:t>
            </a:r>
            <a:r>
              <a:rPr lang="fr-FR" sz="1842" b="1" spc="57" dirty="0">
                <a:solidFill>
                  <a:srgbClr val="FF0000"/>
                </a:solidFill>
                <a:latin typeface="Arial Unicode MS"/>
                <a:cs typeface="Arial Unicode MS"/>
              </a:rPr>
              <a:t>un changement</a:t>
            </a:r>
            <a:r>
              <a:rPr lang="fr-FR" sz="1842" spc="57" dirty="0">
                <a:latin typeface="Arial Unicode MS"/>
                <a:cs typeface="Arial Unicode MS"/>
              </a:rPr>
              <a:t>, le handler sera notifié </a:t>
            </a:r>
            <a:r>
              <a:rPr lang="fr-FR" sz="1842" b="1" spc="57" dirty="0">
                <a:latin typeface="Arial Unicode MS"/>
                <a:cs typeface="Arial Unicode MS"/>
              </a:rPr>
              <a:t>une seule fois.</a:t>
            </a:r>
          </a:p>
        </p:txBody>
      </p:sp>
      <p:sp>
        <p:nvSpPr>
          <p:cNvPr id="18" name="object 18"/>
          <p:cNvSpPr txBox="1"/>
          <p:nvPr/>
        </p:nvSpPr>
        <p:spPr>
          <a:xfrm>
            <a:off x="2791058" y="5116226"/>
            <a:ext cx="1060986" cy="335183"/>
          </a:xfrm>
          <a:prstGeom prst="rect">
            <a:avLst/>
          </a:prstGeom>
        </p:spPr>
        <p:txBody>
          <a:bodyPr vert="horz" wrap="square" lIns="0" tIns="11139" rIns="0" bIns="0" rtlCol="0">
            <a:spAutoFit/>
          </a:bodyPr>
          <a:lstStyle/>
          <a:p>
            <a:pPr>
              <a:spcBef>
                <a:spcPts val="88"/>
              </a:spcBef>
            </a:pPr>
            <a:r>
              <a:rPr sz="2105" b="1" spc="-57" dirty="0">
                <a:solidFill>
                  <a:srgbClr val="F1C131"/>
                </a:solidFill>
                <a:latin typeface="Arial"/>
                <a:cs typeface="Arial"/>
              </a:rPr>
              <a:t>changed</a:t>
            </a:r>
            <a:endParaRPr sz="2105">
              <a:latin typeface="Arial"/>
              <a:cs typeface="Arial"/>
            </a:endParaRPr>
          </a:p>
        </p:txBody>
      </p:sp>
      <p:sp>
        <p:nvSpPr>
          <p:cNvPr id="19" name="object 19"/>
          <p:cNvSpPr txBox="1"/>
          <p:nvPr/>
        </p:nvSpPr>
        <p:spPr>
          <a:xfrm>
            <a:off x="3927229" y="5784564"/>
            <a:ext cx="2223336" cy="335183"/>
          </a:xfrm>
          <a:prstGeom prst="rect">
            <a:avLst/>
          </a:prstGeom>
        </p:spPr>
        <p:txBody>
          <a:bodyPr vert="horz" wrap="square" lIns="0" tIns="11139" rIns="0" bIns="0" rtlCol="0">
            <a:spAutoFit/>
          </a:bodyPr>
          <a:lstStyle/>
          <a:p>
            <a:pPr>
              <a:spcBef>
                <a:spcPts val="88"/>
              </a:spcBef>
            </a:pPr>
            <a:r>
              <a:rPr sz="2105" b="1" spc="-35" dirty="0">
                <a:solidFill>
                  <a:srgbClr val="F1C131"/>
                </a:solidFill>
                <a:latin typeface="Arial"/>
                <a:cs typeface="Arial"/>
              </a:rPr>
              <a:t>handler </a:t>
            </a:r>
            <a:r>
              <a:rPr sz="2105" b="1" spc="-66" dirty="0">
                <a:solidFill>
                  <a:srgbClr val="F1C131"/>
                </a:solidFill>
                <a:latin typeface="Arial"/>
                <a:cs typeface="Arial"/>
              </a:rPr>
              <a:t>runs</a:t>
            </a:r>
            <a:r>
              <a:rPr sz="2105" b="1" spc="-149" dirty="0">
                <a:solidFill>
                  <a:srgbClr val="F1C131"/>
                </a:solidFill>
                <a:latin typeface="Arial"/>
                <a:cs typeface="Arial"/>
              </a:rPr>
              <a:t> </a:t>
            </a:r>
            <a:r>
              <a:rPr sz="2105" b="1" spc="-57" dirty="0">
                <a:solidFill>
                  <a:srgbClr val="F1C131"/>
                </a:solidFill>
                <a:latin typeface="Arial"/>
                <a:cs typeface="Arial"/>
              </a:rPr>
              <a:t>once</a:t>
            </a:r>
            <a:endParaRPr sz="2105">
              <a:latin typeface="Arial"/>
              <a:cs typeface="Arial"/>
            </a:endParaRPr>
          </a:p>
        </p:txBody>
      </p:sp>
      <p:sp>
        <p:nvSpPr>
          <p:cNvPr id="20" name="object 20"/>
          <p:cNvSpPr/>
          <p:nvPr/>
        </p:nvSpPr>
        <p:spPr>
          <a:xfrm>
            <a:off x="1247957" y="5519744"/>
            <a:ext cx="2502924" cy="706767"/>
          </a:xfrm>
          <a:custGeom>
            <a:avLst/>
            <a:gdLst/>
            <a:ahLst/>
            <a:cxnLst/>
            <a:rect l="l" t="t" r="r" b="b"/>
            <a:pathLst>
              <a:path w="2853690" h="805814">
                <a:moveTo>
                  <a:pt x="0" y="0"/>
                </a:moveTo>
                <a:lnTo>
                  <a:pt x="2853299" y="0"/>
                </a:lnTo>
                <a:lnTo>
                  <a:pt x="2853299" y="805799"/>
                </a:lnTo>
                <a:lnTo>
                  <a:pt x="0" y="805799"/>
                </a:lnTo>
                <a:lnTo>
                  <a:pt x="0" y="0"/>
                </a:lnTo>
                <a:close/>
              </a:path>
            </a:pathLst>
          </a:custGeom>
          <a:ln w="76199">
            <a:solidFill>
              <a:srgbClr val="FF0000"/>
            </a:solidFill>
          </a:ln>
        </p:spPr>
        <p:txBody>
          <a:bodyPr wrap="square" lIns="0" tIns="0" rIns="0" bIns="0" rtlCol="0"/>
          <a:lstStyle/>
          <a:p>
            <a:endParaRPr sz="1579"/>
          </a:p>
        </p:txBody>
      </p:sp>
      <p:sp>
        <p:nvSpPr>
          <p:cNvPr id="21" name="object 21"/>
          <p:cNvSpPr txBox="1"/>
          <p:nvPr/>
        </p:nvSpPr>
        <p:spPr>
          <a:xfrm>
            <a:off x="2791058" y="4523076"/>
            <a:ext cx="1060986" cy="335183"/>
          </a:xfrm>
          <a:prstGeom prst="rect">
            <a:avLst/>
          </a:prstGeom>
        </p:spPr>
        <p:txBody>
          <a:bodyPr vert="horz" wrap="square" lIns="0" tIns="11139" rIns="0" bIns="0" rtlCol="0">
            <a:spAutoFit/>
          </a:bodyPr>
          <a:lstStyle/>
          <a:p>
            <a:pPr>
              <a:spcBef>
                <a:spcPts val="88"/>
              </a:spcBef>
            </a:pPr>
            <a:r>
              <a:rPr sz="2105" b="1" spc="-57" dirty="0">
                <a:solidFill>
                  <a:srgbClr val="F1C131"/>
                </a:solidFill>
                <a:latin typeface="Arial"/>
                <a:cs typeface="Arial"/>
              </a:rPr>
              <a:t>changed</a:t>
            </a:r>
            <a:endParaRPr sz="2105">
              <a:latin typeface="Arial"/>
              <a:cs typeface="Arial"/>
            </a:endParaRPr>
          </a:p>
        </p:txBody>
      </p:sp>
      <p:sp>
        <p:nvSpPr>
          <p:cNvPr id="2" name="Espace réservé de la date 1">
            <a:extLst>
              <a:ext uri="{FF2B5EF4-FFF2-40B4-BE49-F238E27FC236}">
                <a16:creationId xmlns:a16="http://schemas.microsoft.com/office/drawing/2014/main" id="{7EDFD61E-5CD4-4C98-ACB3-B1056FE96B23}"/>
              </a:ext>
            </a:extLst>
          </p:cNvPr>
          <p:cNvSpPr>
            <a:spLocks noGrp="1"/>
          </p:cNvSpPr>
          <p:nvPr>
            <p:ph type="dt" sz="half" idx="6"/>
          </p:nvPr>
        </p:nvSpPr>
        <p:spPr/>
        <p:txBody>
          <a:bodyPr/>
          <a:lstStyle/>
          <a:p>
            <a:fld id="{6CCAAA1C-A6C3-408C-9012-D3B43C47CD76}"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93833162-F59A-4890-A3E0-B7B9D7848FC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117</a:t>
            </a:fld>
            <a:endParaRPr lang="fr-FR" spc="-1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65674" y="1857438"/>
            <a:ext cx="6015038" cy="2202729"/>
          </a:xfrm>
          <a:custGeom>
            <a:avLst/>
            <a:gdLst/>
            <a:ahLst/>
            <a:cxnLst/>
            <a:rect l="l" t="t" r="r" b="b"/>
            <a:pathLst>
              <a:path w="6858000" h="2511425">
                <a:moveTo>
                  <a:pt x="0" y="0"/>
                </a:moveTo>
                <a:lnTo>
                  <a:pt x="6857699" y="0"/>
                </a:lnTo>
                <a:lnTo>
                  <a:pt x="6857699" y="2510999"/>
                </a:lnTo>
                <a:lnTo>
                  <a:pt x="0" y="2510999"/>
                </a:lnTo>
                <a:lnTo>
                  <a:pt x="0" y="0"/>
                </a:lnTo>
                <a:close/>
              </a:path>
            </a:pathLst>
          </a:custGeom>
          <a:solidFill>
            <a:schemeClr val="bg1">
              <a:lumMod val="75000"/>
            </a:schemeClr>
          </a:solidFill>
        </p:spPr>
        <p:txBody>
          <a:bodyPr wrap="square" lIns="0" tIns="0" rIns="0" bIns="0" rtlCol="0"/>
          <a:lstStyle/>
          <a:p>
            <a:endParaRPr sz="1579"/>
          </a:p>
        </p:txBody>
      </p:sp>
      <p:sp>
        <p:nvSpPr>
          <p:cNvPr id="5" name="object 5"/>
          <p:cNvSpPr/>
          <p:nvPr/>
        </p:nvSpPr>
        <p:spPr>
          <a:xfrm>
            <a:off x="799595" y="2809818"/>
            <a:ext cx="1845168" cy="160401"/>
          </a:xfrm>
          <a:custGeom>
            <a:avLst/>
            <a:gdLst/>
            <a:ahLst/>
            <a:cxnLst/>
            <a:rect l="l" t="t" r="r" b="b"/>
            <a:pathLst>
              <a:path w="2103755" h="182880">
                <a:moveTo>
                  <a:pt x="0" y="0"/>
                </a:moveTo>
                <a:lnTo>
                  <a:pt x="2103462" y="0"/>
                </a:lnTo>
                <a:lnTo>
                  <a:pt x="2103462" y="182880"/>
                </a:lnTo>
                <a:lnTo>
                  <a:pt x="0" y="182880"/>
                </a:lnTo>
                <a:lnTo>
                  <a:pt x="0" y="0"/>
                </a:lnTo>
                <a:close/>
              </a:path>
            </a:pathLst>
          </a:custGeom>
          <a:solidFill>
            <a:srgbClr val="FFFF00"/>
          </a:solidFill>
        </p:spPr>
        <p:txBody>
          <a:bodyPr wrap="square" lIns="0" tIns="0" rIns="0" bIns="0" rtlCol="0"/>
          <a:lstStyle/>
          <a:p>
            <a:endParaRPr sz="1579"/>
          </a:p>
        </p:txBody>
      </p:sp>
      <p:sp>
        <p:nvSpPr>
          <p:cNvPr id="6" name="object 6"/>
          <p:cNvSpPr/>
          <p:nvPr/>
        </p:nvSpPr>
        <p:spPr>
          <a:xfrm>
            <a:off x="799595" y="3762198"/>
            <a:ext cx="1845168" cy="160401"/>
          </a:xfrm>
          <a:custGeom>
            <a:avLst/>
            <a:gdLst/>
            <a:ahLst/>
            <a:cxnLst/>
            <a:rect l="l" t="t" r="r" b="b"/>
            <a:pathLst>
              <a:path w="2103755" h="182879">
                <a:moveTo>
                  <a:pt x="0" y="0"/>
                </a:moveTo>
                <a:lnTo>
                  <a:pt x="2103462" y="0"/>
                </a:lnTo>
                <a:lnTo>
                  <a:pt x="2103462" y="182880"/>
                </a:lnTo>
                <a:lnTo>
                  <a:pt x="0" y="182880"/>
                </a:lnTo>
                <a:lnTo>
                  <a:pt x="0" y="0"/>
                </a:lnTo>
                <a:close/>
              </a:path>
            </a:pathLst>
          </a:custGeom>
          <a:solidFill>
            <a:srgbClr val="FFFF00"/>
          </a:solidFill>
        </p:spPr>
        <p:txBody>
          <a:bodyPr wrap="square" lIns="0" tIns="0" rIns="0" bIns="0" rtlCol="0"/>
          <a:lstStyle/>
          <a:p>
            <a:endParaRPr sz="1579"/>
          </a:p>
        </p:txBody>
      </p:sp>
      <p:sp>
        <p:nvSpPr>
          <p:cNvPr id="7" name="object 7"/>
          <p:cNvSpPr txBox="1"/>
          <p:nvPr/>
        </p:nvSpPr>
        <p:spPr>
          <a:xfrm>
            <a:off x="565674" y="1999683"/>
            <a:ext cx="6015038" cy="1988071"/>
          </a:xfrm>
          <a:prstGeom prst="rect">
            <a:avLst/>
          </a:prstGeom>
        </p:spPr>
        <p:txBody>
          <a:bodyPr vert="horz" wrap="square" lIns="0" tIns="11139" rIns="0" bIns="0" rtlCol="0">
            <a:spAutoFit/>
          </a:bodyPr>
          <a:lstStyle/>
          <a:p>
            <a:pPr marL="233923">
              <a:lnSpc>
                <a:spcPts val="1254"/>
              </a:lnSpc>
              <a:spcBef>
                <a:spcPts val="88"/>
              </a:spcBef>
            </a:pPr>
            <a:r>
              <a:rPr sz="1053" b="1" spc="-4" dirty="0">
                <a:solidFill>
                  <a:srgbClr val="007AB0"/>
                </a:solidFill>
                <a:latin typeface="Courier New"/>
                <a:cs typeface="Courier New"/>
              </a:rPr>
              <a:t>tasks</a:t>
            </a:r>
            <a:r>
              <a:rPr sz="1053" spc="-4" dirty="0">
                <a:latin typeface="Courier New"/>
                <a:cs typeface="Courier New"/>
              </a:rPr>
              <a:t>:</a:t>
            </a:r>
            <a:endParaRPr sz="1053">
              <a:latin typeface="Courier New"/>
              <a:cs typeface="Courier New"/>
            </a:endParaRPr>
          </a:p>
          <a:p>
            <a:pPr marL="394327" marR="2646110" indent="-160961">
              <a:lnSpc>
                <a:spcPts val="1254"/>
              </a:lnSpc>
              <a:spcBef>
                <a:spcPts val="39"/>
              </a:spcBef>
            </a:pPr>
            <a:r>
              <a:rPr sz="1053" dirty="0">
                <a:latin typeface="Courier New"/>
                <a:cs typeface="Courier New"/>
              </a:rPr>
              <a:t>- </a:t>
            </a:r>
            <a:r>
              <a:rPr sz="1053" b="1" spc="-4" dirty="0">
                <a:solidFill>
                  <a:srgbClr val="007AB0"/>
                </a:solidFill>
                <a:latin typeface="Courier New"/>
                <a:cs typeface="Courier New"/>
              </a:rPr>
              <a:t>name</a:t>
            </a:r>
            <a:r>
              <a:rPr sz="1053" spc="-4" dirty="0">
                <a:latin typeface="Courier New"/>
                <a:cs typeface="Courier New"/>
              </a:rPr>
              <a:t>: </a:t>
            </a:r>
            <a:r>
              <a:rPr sz="1053" b="1" spc="-4" dirty="0">
                <a:solidFill>
                  <a:srgbClr val="820000"/>
                </a:solidFill>
                <a:latin typeface="Courier New"/>
                <a:cs typeface="Courier New"/>
              </a:rPr>
              <a:t>Ensure httpd package is present </a:t>
            </a:r>
            <a:r>
              <a:rPr sz="1053" b="1" spc="-4" dirty="0">
                <a:solidFill>
                  <a:srgbClr val="007AB0"/>
                </a:solidFill>
                <a:latin typeface="Courier New"/>
                <a:cs typeface="Courier New"/>
              </a:rPr>
              <a:t> yum</a:t>
            </a:r>
            <a:r>
              <a:rPr sz="1053" spc="-4" dirty="0">
                <a:latin typeface="Courier New"/>
                <a:cs typeface="Courier New"/>
              </a:rPr>
              <a:t>:</a:t>
            </a:r>
            <a:endParaRPr sz="1053">
              <a:latin typeface="Courier New"/>
              <a:cs typeface="Courier New"/>
            </a:endParaRPr>
          </a:p>
          <a:p>
            <a:pPr marL="554731">
              <a:lnSpc>
                <a:spcPts val="1197"/>
              </a:lnSpc>
            </a:pPr>
            <a:r>
              <a:rPr sz="1053" b="1" spc="-4" dirty="0">
                <a:solidFill>
                  <a:srgbClr val="007AB0"/>
                </a:solidFill>
                <a:latin typeface="Courier New"/>
                <a:cs typeface="Courier New"/>
              </a:rPr>
              <a:t>name</a:t>
            </a:r>
            <a:r>
              <a:rPr sz="1053" spc="-4" dirty="0">
                <a:latin typeface="Courier New"/>
                <a:cs typeface="Courier New"/>
              </a:rPr>
              <a:t>:</a:t>
            </a:r>
            <a:r>
              <a:rPr sz="1053" spc="-9" dirty="0">
                <a:latin typeface="Courier New"/>
                <a:cs typeface="Courier New"/>
              </a:rPr>
              <a:t> </a:t>
            </a:r>
            <a:r>
              <a:rPr sz="1053" spc="-4" dirty="0">
                <a:latin typeface="Courier New"/>
                <a:cs typeface="Courier New"/>
              </a:rPr>
              <a:t>httpd</a:t>
            </a:r>
            <a:endParaRPr sz="1053">
              <a:latin typeface="Courier New"/>
              <a:cs typeface="Courier New"/>
            </a:endParaRPr>
          </a:p>
          <a:p>
            <a:pPr marL="554731">
              <a:lnSpc>
                <a:spcPts val="1250"/>
              </a:lnSpc>
            </a:pPr>
            <a:r>
              <a:rPr sz="1053" b="1" spc="-4" dirty="0">
                <a:solidFill>
                  <a:srgbClr val="007AB0"/>
                </a:solidFill>
                <a:latin typeface="Courier New"/>
                <a:cs typeface="Courier New"/>
              </a:rPr>
              <a:t>state</a:t>
            </a:r>
            <a:r>
              <a:rPr sz="1053" spc="-4" dirty="0">
                <a:latin typeface="Courier New"/>
                <a:cs typeface="Courier New"/>
              </a:rPr>
              <a:t>:</a:t>
            </a:r>
            <a:r>
              <a:rPr sz="1053" spc="-9" dirty="0">
                <a:latin typeface="Courier New"/>
                <a:cs typeface="Courier New"/>
              </a:rPr>
              <a:t> </a:t>
            </a:r>
            <a:r>
              <a:rPr sz="1053" spc="-4" dirty="0">
                <a:latin typeface="Courier New"/>
                <a:cs typeface="Courier New"/>
              </a:rPr>
              <a:t>latest</a:t>
            </a:r>
            <a:endParaRPr sz="1053">
              <a:latin typeface="Courier New"/>
              <a:cs typeface="Courier New"/>
            </a:endParaRPr>
          </a:p>
          <a:p>
            <a:pPr marL="394327">
              <a:lnSpc>
                <a:spcPts val="1254"/>
              </a:lnSpc>
            </a:pPr>
            <a:r>
              <a:rPr sz="1053" b="1" spc="-4" dirty="0">
                <a:solidFill>
                  <a:srgbClr val="007AB0"/>
                </a:solidFill>
                <a:latin typeface="Courier New"/>
                <a:cs typeface="Courier New"/>
              </a:rPr>
              <a:t>notify</a:t>
            </a:r>
            <a:r>
              <a:rPr sz="1053" spc="-4" dirty="0">
                <a:latin typeface="Courier New"/>
                <a:cs typeface="Courier New"/>
              </a:rPr>
              <a:t>:</a:t>
            </a:r>
            <a:r>
              <a:rPr sz="1053" spc="-9" dirty="0">
                <a:latin typeface="Courier New"/>
                <a:cs typeface="Courier New"/>
              </a:rPr>
              <a:t> </a:t>
            </a:r>
            <a:r>
              <a:rPr sz="1053" spc="-4" dirty="0">
                <a:latin typeface="Courier New"/>
                <a:cs typeface="Courier New"/>
              </a:rPr>
              <a:t>restart_httpd</a:t>
            </a:r>
            <a:endParaRPr sz="1053">
              <a:latin typeface="Courier New"/>
              <a:cs typeface="Courier New"/>
            </a:endParaRPr>
          </a:p>
          <a:p>
            <a:pPr>
              <a:spcBef>
                <a:spcPts val="44"/>
              </a:spcBef>
            </a:pPr>
            <a:endParaRPr sz="1096">
              <a:latin typeface="Courier New"/>
              <a:cs typeface="Courier New"/>
            </a:endParaRPr>
          </a:p>
          <a:p>
            <a:pPr marL="394327" marR="2886715" indent="-160404">
              <a:lnSpc>
                <a:spcPts val="1254"/>
              </a:lnSpc>
            </a:pPr>
            <a:r>
              <a:rPr sz="1053" b="1" dirty="0">
                <a:solidFill>
                  <a:srgbClr val="007AB0"/>
                </a:solidFill>
                <a:latin typeface="Courier New"/>
                <a:cs typeface="Courier New"/>
              </a:rPr>
              <a:t>- </a:t>
            </a:r>
            <a:r>
              <a:rPr sz="1053" b="1" spc="-4" dirty="0">
                <a:solidFill>
                  <a:srgbClr val="007AB0"/>
                </a:solidFill>
                <a:latin typeface="Courier New"/>
                <a:cs typeface="Courier New"/>
              </a:rPr>
              <a:t>name: </a:t>
            </a:r>
            <a:r>
              <a:rPr sz="1053" b="1" spc="-4" dirty="0">
                <a:solidFill>
                  <a:srgbClr val="820000"/>
                </a:solidFill>
                <a:latin typeface="Courier New"/>
                <a:cs typeface="Courier New"/>
              </a:rPr>
              <a:t>Standardized index.html file </a:t>
            </a:r>
            <a:r>
              <a:rPr sz="1053" b="1" spc="-4" dirty="0">
                <a:solidFill>
                  <a:srgbClr val="007AB0"/>
                </a:solidFill>
                <a:latin typeface="Courier New"/>
                <a:cs typeface="Courier New"/>
              </a:rPr>
              <a:t> copy:</a:t>
            </a:r>
            <a:endParaRPr sz="1053">
              <a:latin typeface="Courier New"/>
              <a:cs typeface="Courier New"/>
            </a:endParaRPr>
          </a:p>
          <a:p>
            <a:pPr marL="554731">
              <a:lnSpc>
                <a:spcPts val="1197"/>
              </a:lnSpc>
            </a:pPr>
            <a:r>
              <a:rPr sz="1053" b="1" spc="-4" dirty="0">
                <a:solidFill>
                  <a:srgbClr val="007AB0"/>
                </a:solidFill>
                <a:latin typeface="Courier New"/>
                <a:cs typeface="Courier New"/>
              </a:rPr>
              <a:t>content: </a:t>
            </a:r>
            <a:r>
              <a:rPr sz="1053" b="1" spc="-4" dirty="0">
                <a:solidFill>
                  <a:srgbClr val="9960B5"/>
                </a:solidFill>
                <a:latin typeface="Courier New"/>
                <a:cs typeface="Courier New"/>
              </a:rPr>
              <a:t>"This is my index.html file for {{ ansible_host</a:t>
            </a:r>
            <a:r>
              <a:rPr sz="1053" b="1" spc="-26" dirty="0">
                <a:solidFill>
                  <a:srgbClr val="9960B5"/>
                </a:solidFill>
                <a:latin typeface="Courier New"/>
                <a:cs typeface="Courier New"/>
              </a:rPr>
              <a:t> </a:t>
            </a:r>
            <a:r>
              <a:rPr sz="1053" b="1" spc="-4" dirty="0">
                <a:solidFill>
                  <a:srgbClr val="9960B5"/>
                </a:solidFill>
                <a:latin typeface="Courier New"/>
                <a:cs typeface="Courier New"/>
              </a:rPr>
              <a:t>}}"</a:t>
            </a:r>
            <a:endParaRPr sz="1053">
              <a:latin typeface="Courier New"/>
              <a:cs typeface="Courier New"/>
            </a:endParaRPr>
          </a:p>
          <a:p>
            <a:pPr marL="554731">
              <a:lnSpc>
                <a:spcPts val="1250"/>
              </a:lnSpc>
            </a:pPr>
            <a:r>
              <a:rPr sz="1053" b="1" spc="-4" dirty="0">
                <a:solidFill>
                  <a:srgbClr val="007AB0"/>
                </a:solidFill>
                <a:latin typeface="Courier New"/>
                <a:cs typeface="Courier New"/>
              </a:rPr>
              <a:t>dest: </a:t>
            </a:r>
            <a:r>
              <a:rPr sz="1053" spc="-4" dirty="0">
                <a:latin typeface="Courier New"/>
                <a:cs typeface="Courier New"/>
              </a:rPr>
              <a:t>/var/www/html/index.html</a:t>
            </a:r>
            <a:endParaRPr sz="1053">
              <a:latin typeface="Courier New"/>
              <a:cs typeface="Courier New"/>
            </a:endParaRPr>
          </a:p>
          <a:p>
            <a:pPr marL="394327">
              <a:lnSpc>
                <a:spcPts val="1254"/>
              </a:lnSpc>
            </a:pPr>
            <a:r>
              <a:rPr sz="1053" b="1" spc="-4" dirty="0">
                <a:solidFill>
                  <a:srgbClr val="007AB0"/>
                </a:solidFill>
                <a:latin typeface="Courier New"/>
                <a:cs typeface="Courier New"/>
              </a:rPr>
              <a:t>notify</a:t>
            </a:r>
            <a:r>
              <a:rPr sz="1053" spc="-4" dirty="0">
                <a:latin typeface="Courier New"/>
                <a:cs typeface="Courier New"/>
              </a:rPr>
              <a:t>:</a:t>
            </a:r>
            <a:r>
              <a:rPr sz="1053" spc="-9" dirty="0">
                <a:latin typeface="Courier New"/>
                <a:cs typeface="Courier New"/>
              </a:rPr>
              <a:t> </a:t>
            </a:r>
            <a:r>
              <a:rPr sz="1053" spc="-4" dirty="0">
                <a:latin typeface="Courier New"/>
                <a:cs typeface="Courier New"/>
              </a:rPr>
              <a:t>restart_httpd</a:t>
            </a:r>
            <a:endParaRPr sz="1053">
              <a:latin typeface="Courier New"/>
              <a:cs typeface="Courier New"/>
            </a:endParaRPr>
          </a:p>
        </p:txBody>
      </p:sp>
      <p:sp>
        <p:nvSpPr>
          <p:cNvPr id="8" name="object 8"/>
          <p:cNvSpPr txBox="1">
            <a:spLocks noGrp="1"/>
          </p:cNvSpPr>
          <p:nvPr>
            <p:ph type="title"/>
          </p:nvPr>
        </p:nvSpPr>
        <p:spPr>
          <a:xfrm>
            <a:off x="692878" y="1098408"/>
            <a:ext cx="4294427" cy="534468"/>
          </a:xfrm>
          <a:prstGeom prst="rect">
            <a:avLst/>
          </a:prstGeom>
        </p:spPr>
        <p:txBody>
          <a:bodyPr vert="horz" wrap="square" lIns="0" tIns="11139" rIns="0" bIns="0" rtlCol="0" anchor="ctr">
            <a:spAutoFit/>
          </a:bodyPr>
          <a:lstStyle/>
          <a:p>
            <a:pPr marL="11139">
              <a:spcBef>
                <a:spcPts val="88"/>
              </a:spcBef>
            </a:pPr>
            <a:r>
              <a:rPr lang="fr-FR" spc="-18" dirty="0"/>
              <a:t>Gestion des handlers</a:t>
            </a:r>
            <a:endParaRPr spc="-132" dirty="0"/>
          </a:p>
        </p:txBody>
      </p:sp>
      <p:sp>
        <p:nvSpPr>
          <p:cNvPr id="16" name="object 16"/>
          <p:cNvSpPr/>
          <p:nvPr/>
        </p:nvSpPr>
        <p:spPr>
          <a:xfrm>
            <a:off x="1173625" y="4166599"/>
            <a:ext cx="7952102" cy="2089669"/>
          </a:xfrm>
          <a:custGeom>
            <a:avLst/>
            <a:gdLst/>
            <a:ahLst/>
            <a:cxnLst/>
            <a:rect l="l" t="t" r="r" b="b"/>
            <a:pathLst>
              <a:path w="9066530" h="2382520">
                <a:moveTo>
                  <a:pt x="0" y="0"/>
                </a:moveTo>
                <a:lnTo>
                  <a:pt x="9065999" y="0"/>
                </a:lnTo>
                <a:lnTo>
                  <a:pt x="9065999" y="2381999"/>
                </a:lnTo>
                <a:lnTo>
                  <a:pt x="0" y="2381999"/>
                </a:lnTo>
                <a:lnTo>
                  <a:pt x="0" y="0"/>
                </a:lnTo>
                <a:close/>
              </a:path>
            </a:pathLst>
          </a:custGeom>
          <a:solidFill>
            <a:srgbClr val="000000"/>
          </a:solidFill>
        </p:spPr>
        <p:txBody>
          <a:bodyPr wrap="square" lIns="0" tIns="0" rIns="0" bIns="0" rtlCol="0"/>
          <a:lstStyle/>
          <a:p>
            <a:endParaRPr sz="1579"/>
          </a:p>
        </p:txBody>
      </p:sp>
      <p:sp>
        <p:nvSpPr>
          <p:cNvPr id="17" name="object 17"/>
          <p:cNvSpPr/>
          <p:nvPr/>
        </p:nvSpPr>
        <p:spPr>
          <a:xfrm>
            <a:off x="1888826" y="4325331"/>
            <a:ext cx="2486772" cy="160401"/>
          </a:xfrm>
          <a:custGeom>
            <a:avLst/>
            <a:gdLst/>
            <a:ahLst/>
            <a:cxnLst/>
            <a:rect l="l" t="t" r="r" b="b"/>
            <a:pathLst>
              <a:path w="2835275" h="182879">
                <a:moveTo>
                  <a:pt x="0" y="0"/>
                </a:moveTo>
                <a:lnTo>
                  <a:pt x="2835101" y="0"/>
                </a:lnTo>
                <a:lnTo>
                  <a:pt x="2835101" y="182880"/>
                </a:lnTo>
                <a:lnTo>
                  <a:pt x="0" y="182880"/>
                </a:lnTo>
                <a:lnTo>
                  <a:pt x="0" y="0"/>
                </a:lnTo>
                <a:close/>
              </a:path>
            </a:pathLst>
          </a:custGeom>
          <a:solidFill>
            <a:srgbClr val="000000"/>
          </a:solidFill>
        </p:spPr>
        <p:txBody>
          <a:bodyPr wrap="square" lIns="0" tIns="0" rIns="0" bIns="0" rtlCol="0"/>
          <a:lstStyle/>
          <a:p>
            <a:endParaRPr sz="1579"/>
          </a:p>
        </p:txBody>
      </p:sp>
      <p:sp>
        <p:nvSpPr>
          <p:cNvPr id="18" name="object 18"/>
          <p:cNvSpPr txBox="1"/>
          <p:nvPr/>
        </p:nvSpPr>
        <p:spPr>
          <a:xfrm>
            <a:off x="1396406" y="4308846"/>
            <a:ext cx="7481481"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TASK [Ensure httpd package is present] ******************************************************  </a:t>
            </a:r>
            <a:r>
              <a:rPr sz="1053" spc="-4" dirty="0">
                <a:solidFill>
                  <a:srgbClr val="00FF00"/>
                </a:solidFill>
                <a:latin typeface="Courier New"/>
                <a:cs typeface="Courier New"/>
              </a:rPr>
              <a:t>ok:</a:t>
            </a:r>
            <a:r>
              <a:rPr sz="1053" spc="-9" dirty="0">
                <a:solidFill>
                  <a:srgbClr val="00FF00"/>
                </a:solidFill>
                <a:latin typeface="Courier New"/>
                <a:cs typeface="Courier New"/>
              </a:rPr>
              <a:t> </a:t>
            </a:r>
            <a:r>
              <a:rPr sz="1053" spc="-4" dirty="0">
                <a:solidFill>
                  <a:srgbClr val="00FF00"/>
                </a:solidFill>
                <a:latin typeface="Courier New"/>
                <a:cs typeface="Courier New"/>
              </a:rPr>
              <a:t>[web2]</a:t>
            </a:r>
            <a:endParaRPr sz="1053">
              <a:latin typeface="Courier New"/>
              <a:cs typeface="Courier New"/>
            </a:endParaRPr>
          </a:p>
        </p:txBody>
      </p:sp>
      <p:sp>
        <p:nvSpPr>
          <p:cNvPr id="19" name="object 19"/>
          <p:cNvSpPr txBox="1"/>
          <p:nvPr/>
        </p:nvSpPr>
        <p:spPr>
          <a:xfrm>
            <a:off x="1396404" y="4626306"/>
            <a:ext cx="824283" cy="173280"/>
          </a:xfrm>
          <a:prstGeom prst="rect">
            <a:avLst/>
          </a:prstGeom>
        </p:spPr>
        <p:txBody>
          <a:bodyPr vert="horz" wrap="square" lIns="0" tIns="11139" rIns="0" bIns="0" rtlCol="0">
            <a:spAutoFit/>
          </a:bodyPr>
          <a:lstStyle/>
          <a:p>
            <a:pPr marL="11139">
              <a:spcBef>
                <a:spcPts val="88"/>
              </a:spcBef>
            </a:pPr>
            <a:r>
              <a:rPr sz="1053" spc="-4" dirty="0">
                <a:solidFill>
                  <a:srgbClr val="00FF00"/>
                </a:solidFill>
                <a:latin typeface="Courier New"/>
                <a:cs typeface="Courier New"/>
              </a:rPr>
              <a:t>ok:</a:t>
            </a:r>
            <a:r>
              <a:rPr sz="1053" spc="-75" dirty="0">
                <a:solidFill>
                  <a:srgbClr val="00FF00"/>
                </a:solidFill>
                <a:latin typeface="Courier New"/>
                <a:cs typeface="Courier New"/>
              </a:rPr>
              <a:t> </a:t>
            </a:r>
            <a:r>
              <a:rPr sz="1053" spc="-4" dirty="0">
                <a:solidFill>
                  <a:srgbClr val="00FF00"/>
                </a:solidFill>
                <a:latin typeface="Courier New"/>
                <a:cs typeface="Courier New"/>
              </a:rPr>
              <a:t>[web1]</a:t>
            </a:r>
            <a:endParaRPr sz="1053">
              <a:latin typeface="Courier New"/>
              <a:cs typeface="Courier New"/>
            </a:endParaRPr>
          </a:p>
        </p:txBody>
      </p:sp>
      <p:sp>
        <p:nvSpPr>
          <p:cNvPr id="20" name="object 20"/>
          <p:cNvSpPr txBox="1"/>
          <p:nvPr/>
        </p:nvSpPr>
        <p:spPr>
          <a:xfrm>
            <a:off x="1396405" y="4943767"/>
            <a:ext cx="7480924"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TASK [Standardized index.html file] *********************************************************  </a:t>
            </a:r>
            <a:r>
              <a:rPr sz="1053" spc="-4" dirty="0">
                <a:solidFill>
                  <a:srgbClr val="00FF00"/>
                </a:solidFill>
                <a:latin typeface="Courier New"/>
                <a:cs typeface="Courier New"/>
              </a:rPr>
              <a:t>ok:</a:t>
            </a:r>
            <a:r>
              <a:rPr sz="1053" spc="-9" dirty="0">
                <a:solidFill>
                  <a:srgbClr val="00FF00"/>
                </a:solidFill>
                <a:latin typeface="Courier New"/>
                <a:cs typeface="Courier New"/>
              </a:rPr>
              <a:t> </a:t>
            </a:r>
            <a:r>
              <a:rPr sz="1053" spc="-4" dirty="0">
                <a:solidFill>
                  <a:srgbClr val="00FF00"/>
                </a:solidFill>
                <a:latin typeface="Courier New"/>
                <a:cs typeface="Courier New"/>
              </a:rPr>
              <a:t>[web2]</a:t>
            </a:r>
            <a:endParaRPr sz="1053">
              <a:latin typeface="Courier New"/>
              <a:cs typeface="Courier New"/>
            </a:endParaRPr>
          </a:p>
        </p:txBody>
      </p:sp>
      <p:sp>
        <p:nvSpPr>
          <p:cNvPr id="21" name="object 21"/>
          <p:cNvSpPr txBox="1"/>
          <p:nvPr/>
        </p:nvSpPr>
        <p:spPr>
          <a:xfrm>
            <a:off x="1396404" y="5261226"/>
            <a:ext cx="824283" cy="173280"/>
          </a:xfrm>
          <a:prstGeom prst="rect">
            <a:avLst/>
          </a:prstGeom>
        </p:spPr>
        <p:txBody>
          <a:bodyPr vert="horz" wrap="square" lIns="0" tIns="11139" rIns="0" bIns="0" rtlCol="0">
            <a:spAutoFit/>
          </a:bodyPr>
          <a:lstStyle/>
          <a:p>
            <a:pPr marL="11139">
              <a:spcBef>
                <a:spcPts val="88"/>
              </a:spcBef>
            </a:pPr>
            <a:r>
              <a:rPr sz="1053" spc="-4" dirty="0">
                <a:solidFill>
                  <a:srgbClr val="00FF00"/>
                </a:solidFill>
                <a:latin typeface="Courier New"/>
                <a:cs typeface="Courier New"/>
              </a:rPr>
              <a:t>ok:</a:t>
            </a:r>
            <a:r>
              <a:rPr sz="1053" spc="-75" dirty="0">
                <a:solidFill>
                  <a:srgbClr val="00FF00"/>
                </a:solidFill>
                <a:latin typeface="Courier New"/>
                <a:cs typeface="Courier New"/>
              </a:rPr>
              <a:t> </a:t>
            </a:r>
            <a:r>
              <a:rPr sz="1053" spc="-4" dirty="0">
                <a:solidFill>
                  <a:srgbClr val="00FF00"/>
                </a:solidFill>
                <a:latin typeface="Courier New"/>
                <a:cs typeface="Courier New"/>
              </a:rPr>
              <a:t>[web1]</a:t>
            </a:r>
            <a:endParaRPr sz="1053">
              <a:latin typeface="Courier New"/>
              <a:cs typeface="Courier New"/>
            </a:endParaRPr>
          </a:p>
        </p:txBody>
      </p:sp>
      <p:sp>
        <p:nvSpPr>
          <p:cNvPr id="22" name="object 22"/>
          <p:cNvSpPr txBox="1"/>
          <p:nvPr/>
        </p:nvSpPr>
        <p:spPr>
          <a:xfrm>
            <a:off x="1396405" y="5578686"/>
            <a:ext cx="7480924" cy="335311"/>
          </a:xfrm>
          <a:prstGeom prst="rect">
            <a:avLst/>
          </a:prstGeom>
        </p:spPr>
        <p:txBody>
          <a:bodyPr vert="horz" wrap="square" lIns="0" tIns="11139" rIns="0" bIns="0" rtlCol="0">
            <a:spAutoFit/>
          </a:bodyPr>
          <a:lstStyle/>
          <a:p>
            <a:pPr marL="11139">
              <a:spcBef>
                <a:spcPts val="88"/>
              </a:spcBef>
            </a:pPr>
            <a:r>
              <a:rPr sz="1053" spc="-4" dirty="0">
                <a:solidFill>
                  <a:srgbClr val="FFFFFF"/>
                </a:solidFill>
                <a:latin typeface="Courier New"/>
                <a:cs typeface="Courier New"/>
              </a:rPr>
              <a:t>PLAY RECAP</a:t>
            </a:r>
            <a:r>
              <a:rPr sz="1053" spc="-66" dirty="0">
                <a:solidFill>
                  <a:srgbClr val="FFFFFF"/>
                </a:solidFill>
                <a:latin typeface="Courier New"/>
                <a:cs typeface="Courier New"/>
              </a:rPr>
              <a:t> </a:t>
            </a:r>
            <a:r>
              <a:rPr sz="1053" spc="-4" dirty="0">
                <a:solidFill>
                  <a:srgbClr val="FFFFFF"/>
                </a:solidFill>
                <a:latin typeface="Courier New"/>
                <a:cs typeface="Courier New"/>
              </a:rPr>
              <a:t>**********************************************************************************</a:t>
            </a:r>
            <a:endParaRPr sz="1053">
              <a:latin typeface="Courier New"/>
              <a:cs typeface="Courier New"/>
            </a:endParaRPr>
          </a:p>
        </p:txBody>
      </p:sp>
      <p:sp>
        <p:nvSpPr>
          <p:cNvPr id="23" name="object 23"/>
          <p:cNvSpPr txBox="1"/>
          <p:nvPr/>
        </p:nvSpPr>
        <p:spPr>
          <a:xfrm>
            <a:off x="1396404" y="5737418"/>
            <a:ext cx="343080"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00FF00"/>
                </a:solidFill>
                <a:latin typeface="Courier New"/>
                <a:cs typeface="Courier New"/>
              </a:rPr>
              <a:t>web2  web1</a:t>
            </a:r>
            <a:endParaRPr sz="1053">
              <a:latin typeface="Courier New"/>
              <a:cs typeface="Courier New"/>
            </a:endParaRPr>
          </a:p>
        </p:txBody>
      </p:sp>
      <p:sp>
        <p:nvSpPr>
          <p:cNvPr id="24" name="object 24"/>
          <p:cNvSpPr txBox="1"/>
          <p:nvPr/>
        </p:nvSpPr>
        <p:spPr>
          <a:xfrm>
            <a:off x="2198411" y="5737418"/>
            <a:ext cx="504038" cy="344672"/>
          </a:xfrm>
          <a:prstGeom prst="rect">
            <a:avLst/>
          </a:prstGeom>
        </p:spPr>
        <p:txBody>
          <a:bodyPr vert="horz" wrap="square" lIns="0" tIns="11139" rIns="0" bIns="0" rtlCol="0">
            <a:spAutoFit/>
          </a:bodyPr>
          <a:lstStyle/>
          <a:p>
            <a:pPr marL="11139">
              <a:lnSpc>
                <a:spcPts val="1259"/>
              </a:lnSpc>
              <a:spcBef>
                <a:spcPts val="88"/>
              </a:spcBef>
            </a:pPr>
            <a:r>
              <a:rPr sz="1053" dirty="0">
                <a:solidFill>
                  <a:srgbClr val="FFFFFF"/>
                </a:solidFill>
                <a:latin typeface="Courier New"/>
                <a:cs typeface="Courier New"/>
              </a:rPr>
              <a:t>:</a:t>
            </a:r>
            <a:r>
              <a:rPr sz="1053" spc="-88" dirty="0">
                <a:solidFill>
                  <a:srgbClr val="FFFFFF"/>
                </a:solidFill>
                <a:latin typeface="Courier New"/>
                <a:cs typeface="Courier New"/>
              </a:rPr>
              <a:t> </a:t>
            </a:r>
            <a:r>
              <a:rPr sz="1053" spc="-4" dirty="0">
                <a:solidFill>
                  <a:srgbClr val="00FF00"/>
                </a:solidFill>
                <a:latin typeface="Courier New"/>
                <a:cs typeface="Courier New"/>
              </a:rPr>
              <a:t>ok=2</a:t>
            </a:r>
            <a:endParaRPr sz="1053">
              <a:latin typeface="Courier New"/>
              <a:cs typeface="Courier New"/>
            </a:endParaRPr>
          </a:p>
          <a:p>
            <a:pPr marL="11139">
              <a:lnSpc>
                <a:spcPts val="1259"/>
              </a:lnSpc>
            </a:pPr>
            <a:r>
              <a:rPr sz="1053" dirty="0">
                <a:solidFill>
                  <a:srgbClr val="FFFFFF"/>
                </a:solidFill>
                <a:latin typeface="Courier New"/>
                <a:cs typeface="Courier New"/>
              </a:rPr>
              <a:t>:</a:t>
            </a:r>
            <a:r>
              <a:rPr sz="1053" spc="-88" dirty="0">
                <a:solidFill>
                  <a:srgbClr val="FFFFFF"/>
                </a:solidFill>
                <a:latin typeface="Courier New"/>
                <a:cs typeface="Courier New"/>
              </a:rPr>
              <a:t> </a:t>
            </a:r>
            <a:r>
              <a:rPr sz="1053" spc="-4" dirty="0">
                <a:solidFill>
                  <a:srgbClr val="00FF00"/>
                </a:solidFill>
                <a:latin typeface="Courier New"/>
                <a:cs typeface="Courier New"/>
              </a:rPr>
              <a:t>ok=2</a:t>
            </a:r>
            <a:endParaRPr sz="1053">
              <a:latin typeface="Courier New"/>
              <a:cs typeface="Courier New"/>
            </a:endParaRPr>
          </a:p>
        </p:txBody>
      </p:sp>
      <p:sp>
        <p:nvSpPr>
          <p:cNvPr id="25" name="object 25"/>
          <p:cNvSpPr txBox="1"/>
          <p:nvPr/>
        </p:nvSpPr>
        <p:spPr>
          <a:xfrm>
            <a:off x="2840092" y="5737418"/>
            <a:ext cx="744082"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changed=0  changed=0</a:t>
            </a:r>
            <a:endParaRPr sz="1053">
              <a:latin typeface="Courier New"/>
              <a:cs typeface="Courier New"/>
            </a:endParaRPr>
          </a:p>
        </p:txBody>
      </p:sp>
      <p:sp>
        <p:nvSpPr>
          <p:cNvPr id="26" name="object 26"/>
          <p:cNvSpPr txBox="1"/>
          <p:nvPr/>
        </p:nvSpPr>
        <p:spPr>
          <a:xfrm>
            <a:off x="3722180" y="5737418"/>
            <a:ext cx="1064884"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unreachable=0  unreachable=0</a:t>
            </a:r>
            <a:endParaRPr sz="1053">
              <a:latin typeface="Courier New"/>
              <a:cs typeface="Courier New"/>
            </a:endParaRPr>
          </a:p>
        </p:txBody>
      </p:sp>
      <p:sp>
        <p:nvSpPr>
          <p:cNvPr id="27" name="object 27"/>
          <p:cNvSpPr txBox="1"/>
          <p:nvPr/>
        </p:nvSpPr>
        <p:spPr>
          <a:xfrm>
            <a:off x="4925018" y="5737418"/>
            <a:ext cx="663882"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failed=0  failed=0</a:t>
            </a:r>
            <a:endParaRPr sz="1053">
              <a:latin typeface="Courier New"/>
              <a:cs typeface="Courier New"/>
            </a:endParaRPr>
          </a:p>
        </p:txBody>
      </p:sp>
      <p:sp>
        <p:nvSpPr>
          <p:cNvPr id="28" name="object 28"/>
          <p:cNvSpPr txBox="1"/>
          <p:nvPr/>
        </p:nvSpPr>
        <p:spPr>
          <a:xfrm>
            <a:off x="5726918" y="5737418"/>
            <a:ext cx="744082"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skipped=0  skipped=0</a:t>
            </a:r>
            <a:endParaRPr sz="1053">
              <a:latin typeface="Courier New"/>
              <a:cs typeface="Courier New"/>
            </a:endParaRPr>
          </a:p>
        </p:txBody>
      </p:sp>
      <p:sp>
        <p:nvSpPr>
          <p:cNvPr id="29" name="object 29"/>
          <p:cNvSpPr txBox="1"/>
          <p:nvPr/>
        </p:nvSpPr>
        <p:spPr>
          <a:xfrm>
            <a:off x="6609006" y="5737418"/>
            <a:ext cx="1546087" cy="350858"/>
          </a:xfrm>
          <a:prstGeom prst="rect">
            <a:avLst/>
          </a:prstGeom>
        </p:spPr>
        <p:txBody>
          <a:bodyPr vert="horz" wrap="square" lIns="0" tIns="17265" rIns="0" bIns="0" rtlCol="0">
            <a:spAutoFit/>
          </a:bodyPr>
          <a:lstStyle/>
          <a:p>
            <a:pPr marL="11139" marR="4456">
              <a:lnSpc>
                <a:spcPts val="1254"/>
              </a:lnSpc>
              <a:spcBef>
                <a:spcPts val="136"/>
              </a:spcBef>
            </a:pPr>
            <a:r>
              <a:rPr sz="1053" spc="-4" dirty="0">
                <a:solidFill>
                  <a:srgbClr val="FFFFFF"/>
                </a:solidFill>
                <a:latin typeface="Courier New"/>
                <a:cs typeface="Courier New"/>
              </a:rPr>
              <a:t>rescued=0</a:t>
            </a:r>
            <a:r>
              <a:rPr sz="1053" spc="-79" dirty="0">
                <a:solidFill>
                  <a:srgbClr val="FFFFFF"/>
                </a:solidFill>
                <a:latin typeface="Courier New"/>
                <a:cs typeface="Courier New"/>
              </a:rPr>
              <a:t> </a:t>
            </a:r>
            <a:r>
              <a:rPr sz="1053" spc="-4" dirty="0">
                <a:solidFill>
                  <a:srgbClr val="FFFFFF"/>
                </a:solidFill>
                <a:latin typeface="Courier New"/>
                <a:cs typeface="Courier New"/>
              </a:rPr>
              <a:t>ignored=0  rescued=0</a:t>
            </a:r>
            <a:r>
              <a:rPr sz="1053" spc="-79" dirty="0">
                <a:solidFill>
                  <a:srgbClr val="FFFFFF"/>
                </a:solidFill>
                <a:latin typeface="Courier New"/>
                <a:cs typeface="Courier New"/>
              </a:rPr>
              <a:t> </a:t>
            </a:r>
            <a:r>
              <a:rPr sz="1053" spc="-4" dirty="0">
                <a:solidFill>
                  <a:srgbClr val="FFFFFF"/>
                </a:solidFill>
                <a:latin typeface="Courier New"/>
                <a:cs typeface="Courier New"/>
              </a:rPr>
              <a:t>ignored=0</a:t>
            </a:r>
            <a:endParaRPr sz="1053">
              <a:latin typeface="Courier New"/>
              <a:cs typeface="Courier New"/>
            </a:endParaRPr>
          </a:p>
        </p:txBody>
      </p:sp>
      <p:sp>
        <p:nvSpPr>
          <p:cNvPr id="30" name="object 30"/>
          <p:cNvSpPr txBox="1"/>
          <p:nvPr/>
        </p:nvSpPr>
        <p:spPr>
          <a:xfrm>
            <a:off x="2445745" y="4482489"/>
            <a:ext cx="1381231" cy="335183"/>
          </a:xfrm>
          <a:prstGeom prst="rect">
            <a:avLst/>
          </a:prstGeom>
        </p:spPr>
        <p:txBody>
          <a:bodyPr vert="horz" wrap="square" lIns="0" tIns="11139" rIns="0" bIns="0" rtlCol="0">
            <a:spAutoFit/>
          </a:bodyPr>
          <a:lstStyle/>
          <a:p>
            <a:pPr marL="11139">
              <a:spcBef>
                <a:spcPts val="88"/>
              </a:spcBef>
            </a:pPr>
            <a:r>
              <a:rPr sz="2105" b="1" spc="-61" dirty="0">
                <a:solidFill>
                  <a:srgbClr val="00FF00"/>
                </a:solidFill>
                <a:latin typeface="Arial"/>
                <a:cs typeface="Arial"/>
              </a:rPr>
              <a:t>unchanged</a:t>
            </a:r>
            <a:endParaRPr sz="2105">
              <a:latin typeface="Arial"/>
              <a:cs typeface="Arial"/>
            </a:endParaRPr>
          </a:p>
        </p:txBody>
      </p:sp>
      <p:sp>
        <p:nvSpPr>
          <p:cNvPr id="31" name="object 31"/>
          <p:cNvSpPr txBox="1"/>
          <p:nvPr/>
        </p:nvSpPr>
        <p:spPr>
          <a:xfrm>
            <a:off x="2445747" y="5116226"/>
            <a:ext cx="1381231" cy="335183"/>
          </a:xfrm>
          <a:prstGeom prst="rect">
            <a:avLst/>
          </a:prstGeom>
        </p:spPr>
        <p:txBody>
          <a:bodyPr vert="horz" wrap="square" lIns="0" tIns="11139" rIns="0" bIns="0" rtlCol="0">
            <a:spAutoFit/>
          </a:bodyPr>
          <a:lstStyle/>
          <a:p>
            <a:pPr marL="11139">
              <a:spcBef>
                <a:spcPts val="88"/>
              </a:spcBef>
            </a:pPr>
            <a:r>
              <a:rPr sz="2105" b="1" spc="-61" dirty="0">
                <a:solidFill>
                  <a:srgbClr val="00FF00"/>
                </a:solidFill>
                <a:latin typeface="Arial"/>
                <a:cs typeface="Arial"/>
              </a:rPr>
              <a:t>unchanged</a:t>
            </a:r>
            <a:endParaRPr sz="2105">
              <a:latin typeface="Arial"/>
              <a:cs typeface="Arial"/>
            </a:endParaRPr>
          </a:p>
        </p:txBody>
      </p:sp>
      <p:sp>
        <p:nvSpPr>
          <p:cNvPr id="32" name="object 32"/>
          <p:cNvSpPr/>
          <p:nvPr/>
        </p:nvSpPr>
        <p:spPr>
          <a:xfrm>
            <a:off x="1273020" y="5507575"/>
            <a:ext cx="2502924" cy="706767"/>
          </a:xfrm>
          <a:custGeom>
            <a:avLst/>
            <a:gdLst/>
            <a:ahLst/>
            <a:cxnLst/>
            <a:rect l="l" t="t" r="r" b="b"/>
            <a:pathLst>
              <a:path w="2853690" h="805814">
                <a:moveTo>
                  <a:pt x="0" y="0"/>
                </a:moveTo>
                <a:lnTo>
                  <a:pt x="2853299" y="0"/>
                </a:lnTo>
                <a:lnTo>
                  <a:pt x="2853299" y="805799"/>
                </a:lnTo>
                <a:lnTo>
                  <a:pt x="0" y="805799"/>
                </a:lnTo>
                <a:lnTo>
                  <a:pt x="0" y="0"/>
                </a:lnTo>
                <a:close/>
              </a:path>
            </a:pathLst>
          </a:custGeom>
          <a:ln w="76199">
            <a:solidFill>
              <a:srgbClr val="FF0000"/>
            </a:solidFill>
          </a:ln>
        </p:spPr>
        <p:txBody>
          <a:bodyPr wrap="square" lIns="0" tIns="0" rIns="0" bIns="0" rtlCol="0"/>
          <a:lstStyle/>
          <a:p>
            <a:endParaRPr sz="1579"/>
          </a:p>
        </p:txBody>
      </p:sp>
      <p:sp>
        <p:nvSpPr>
          <p:cNvPr id="33" name="Rectangle 32">
            <a:extLst>
              <a:ext uri="{FF2B5EF4-FFF2-40B4-BE49-F238E27FC236}">
                <a16:creationId xmlns:a16="http://schemas.microsoft.com/office/drawing/2014/main" id="{285C8D4A-4305-471C-97FF-8261C01C37F7}"/>
              </a:ext>
            </a:extLst>
          </p:cNvPr>
          <p:cNvSpPr/>
          <p:nvPr/>
        </p:nvSpPr>
        <p:spPr>
          <a:xfrm>
            <a:off x="7598393" y="2322378"/>
            <a:ext cx="2295413" cy="1307409"/>
          </a:xfrm>
          <a:prstGeom prst="rect">
            <a:avLst/>
          </a:prstGeom>
          <a:solidFill>
            <a:schemeClr val="bg1">
              <a:lumMod val="75000"/>
            </a:schemeClr>
          </a:solidFill>
        </p:spPr>
        <p:txBody>
          <a:bodyPr wrap="square">
            <a:spAutoFit/>
          </a:bodyPr>
          <a:lstStyle/>
          <a:p>
            <a:pPr marL="75189" marR="78531">
              <a:lnSpc>
                <a:spcPct val="101200"/>
              </a:lnSpc>
              <a:spcBef>
                <a:spcPts val="491"/>
              </a:spcBef>
            </a:pPr>
            <a:r>
              <a:rPr lang="fr-FR" sz="1579" spc="57" dirty="0">
                <a:latin typeface="Arial Unicode MS"/>
                <a:cs typeface="Arial Unicode MS"/>
              </a:rPr>
              <a:t>Si </a:t>
            </a:r>
            <a:r>
              <a:rPr lang="fr-FR" sz="1579" b="1" spc="57" dirty="0">
                <a:solidFill>
                  <a:srgbClr val="FF0000"/>
                </a:solidFill>
                <a:latin typeface="Arial Unicode MS"/>
                <a:cs typeface="Arial Unicode MS"/>
              </a:rPr>
              <a:t>aucune </a:t>
            </a:r>
            <a:r>
              <a:rPr lang="fr-FR" sz="1579" spc="57" dirty="0">
                <a:latin typeface="Arial Unicode MS"/>
                <a:cs typeface="Arial Unicode MS"/>
              </a:rPr>
              <a:t>tâche notifie </a:t>
            </a:r>
            <a:r>
              <a:rPr lang="fr-FR" sz="1579" b="1" spc="57" dirty="0">
                <a:solidFill>
                  <a:srgbClr val="FF0000"/>
                </a:solidFill>
                <a:latin typeface="Arial Unicode MS"/>
                <a:cs typeface="Arial Unicode MS"/>
              </a:rPr>
              <a:t>de changement</a:t>
            </a:r>
            <a:r>
              <a:rPr lang="fr-FR" sz="1579" spc="57" dirty="0">
                <a:latin typeface="Arial Unicode MS"/>
                <a:cs typeface="Arial Unicode MS"/>
              </a:rPr>
              <a:t>, le handler ne sera pas notifié.</a:t>
            </a:r>
            <a:endParaRPr lang="fr-FR" sz="1579" b="1" spc="57" dirty="0">
              <a:latin typeface="Arial Unicode MS"/>
              <a:cs typeface="Arial Unicode MS"/>
            </a:endParaRPr>
          </a:p>
        </p:txBody>
      </p:sp>
      <p:sp>
        <p:nvSpPr>
          <p:cNvPr id="2" name="Espace réservé de la date 1">
            <a:extLst>
              <a:ext uri="{FF2B5EF4-FFF2-40B4-BE49-F238E27FC236}">
                <a16:creationId xmlns:a16="http://schemas.microsoft.com/office/drawing/2014/main" id="{3C6A134D-AE37-4566-8289-234CBEC9DB3A}"/>
              </a:ext>
            </a:extLst>
          </p:cNvPr>
          <p:cNvSpPr>
            <a:spLocks noGrp="1"/>
          </p:cNvSpPr>
          <p:nvPr>
            <p:ph type="dt" sz="half" idx="6"/>
          </p:nvPr>
        </p:nvSpPr>
        <p:spPr/>
        <p:txBody>
          <a:bodyPr/>
          <a:lstStyle/>
          <a:p>
            <a:fld id="{01DBA45F-EC67-4509-BB01-09B805D497AF}"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E9E55AE6-2118-482E-83D7-B677333154B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118</a:t>
            </a:fld>
            <a:endParaRPr lang="fr-FR" spc="-1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4992" y="1035050"/>
            <a:ext cx="8515835" cy="534468"/>
          </a:xfrm>
          <a:prstGeom prst="rect">
            <a:avLst/>
          </a:prstGeom>
        </p:spPr>
        <p:txBody>
          <a:bodyPr vert="horz" wrap="square" lIns="0" tIns="11139" rIns="0" bIns="0" rtlCol="0" anchor="ctr">
            <a:spAutoFit/>
          </a:bodyPr>
          <a:lstStyle/>
          <a:p>
            <a:pPr marL="11139">
              <a:spcBef>
                <a:spcPts val="88"/>
              </a:spcBef>
            </a:pPr>
            <a:r>
              <a:rPr spc="250" dirty="0"/>
              <a:t>EXÉCUTER </a:t>
            </a:r>
            <a:r>
              <a:rPr spc="167" dirty="0"/>
              <a:t>UN </a:t>
            </a:r>
            <a:r>
              <a:rPr spc="263" dirty="0"/>
              <a:t>PLAYBOOK</a:t>
            </a:r>
            <a:r>
              <a:rPr spc="-179" dirty="0"/>
              <a:t> </a:t>
            </a:r>
            <a:r>
              <a:rPr spc="201" dirty="0"/>
              <a:t>ANSIBLE</a:t>
            </a:r>
          </a:p>
        </p:txBody>
      </p:sp>
      <p:sp>
        <p:nvSpPr>
          <p:cNvPr id="3" name="object 3"/>
          <p:cNvSpPr txBox="1"/>
          <p:nvPr/>
        </p:nvSpPr>
        <p:spPr>
          <a:xfrm>
            <a:off x="1426709" y="2681371"/>
            <a:ext cx="7672402" cy="566886"/>
          </a:xfrm>
          <a:prstGeom prst="rect">
            <a:avLst/>
          </a:prstGeom>
          <a:solidFill>
            <a:srgbClr val="DCDCDC"/>
          </a:solidFill>
        </p:spPr>
        <p:txBody>
          <a:bodyPr vert="horz" wrap="square" lIns="0" tIns="0" rIns="0" bIns="0" rtlCol="0">
            <a:spAutoFit/>
          </a:bodyPr>
          <a:lstStyle/>
          <a:p>
            <a:pPr marL="476200"/>
            <a:endParaRPr lang="fr-FR" sz="1228" spc="-4" dirty="0">
              <a:latin typeface="Consolas"/>
              <a:cs typeface="Consolas"/>
            </a:endParaRPr>
          </a:p>
          <a:p>
            <a:pPr marL="476200"/>
            <a:r>
              <a:rPr sz="1228" spc="-4" dirty="0">
                <a:latin typeface="Consolas"/>
                <a:cs typeface="Consolas"/>
              </a:rPr>
              <a:t>[centos@centos7-1 ansible]$ ansible-playbook play.yml -</a:t>
            </a:r>
            <a:r>
              <a:rPr sz="1228" spc="-4" dirty="0" err="1">
                <a:latin typeface="Consolas"/>
                <a:cs typeface="Consolas"/>
              </a:rPr>
              <a:t>i</a:t>
            </a:r>
            <a:r>
              <a:rPr sz="1228" spc="-39" dirty="0">
                <a:latin typeface="Consolas"/>
                <a:cs typeface="Consolas"/>
              </a:rPr>
              <a:t> </a:t>
            </a:r>
            <a:r>
              <a:rPr sz="1228" spc="-4" dirty="0">
                <a:latin typeface="Consolas"/>
                <a:cs typeface="Consolas"/>
              </a:rPr>
              <a:t>inventory</a:t>
            </a:r>
            <a:endParaRPr lang="fr-FR" sz="1228" spc="-4" dirty="0">
              <a:latin typeface="Consolas"/>
              <a:cs typeface="Consolas"/>
            </a:endParaRPr>
          </a:p>
          <a:p>
            <a:pPr marL="476200"/>
            <a:endParaRPr sz="1228" dirty="0">
              <a:latin typeface="Consolas"/>
              <a:cs typeface="Consolas"/>
            </a:endParaRPr>
          </a:p>
        </p:txBody>
      </p:sp>
      <p:sp>
        <p:nvSpPr>
          <p:cNvPr id="5" name="Espace réservé de la date 4">
            <a:extLst>
              <a:ext uri="{FF2B5EF4-FFF2-40B4-BE49-F238E27FC236}">
                <a16:creationId xmlns:a16="http://schemas.microsoft.com/office/drawing/2014/main" id="{DA3C374A-5D35-4236-AC7A-97A999504B54}"/>
              </a:ext>
            </a:extLst>
          </p:cNvPr>
          <p:cNvSpPr>
            <a:spLocks noGrp="1"/>
          </p:cNvSpPr>
          <p:nvPr>
            <p:ph type="dt" sz="half" idx="6"/>
          </p:nvPr>
        </p:nvSpPr>
        <p:spPr/>
        <p:txBody>
          <a:bodyPr/>
          <a:lstStyle/>
          <a:p>
            <a:fld id="{7E37B892-9E0C-4DC7-8354-10FBBD54D941}" type="datetime1">
              <a:rPr lang="en-US" smtClean="0"/>
              <a:t>11/26/2020</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6584" y="1035050"/>
            <a:ext cx="7963139" cy="553310"/>
          </a:xfrm>
          <a:prstGeom prst="rect">
            <a:avLst/>
          </a:prstGeom>
        </p:spPr>
        <p:txBody>
          <a:bodyPr vert="horz" wrap="square" lIns="0" tIns="29799" rIns="0" bIns="0" rtlCol="0" anchor="ctr">
            <a:spAutoFit/>
          </a:bodyPr>
          <a:lstStyle/>
          <a:p>
            <a:pPr marL="22075">
              <a:spcBef>
                <a:spcPts val="235"/>
              </a:spcBef>
            </a:pPr>
            <a:r>
              <a:rPr spc="-52" dirty="0"/>
              <a:t>Qu’est-ce</a:t>
            </a:r>
            <a:r>
              <a:rPr spc="-35" dirty="0"/>
              <a:t> </a:t>
            </a:r>
            <a:r>
              <a:rPr spc="-44" dirty="0"/>
              <a:t>qu’Ansible</a:t>
            </a:r>
          </a:p>
        </p:txBody>
      </p:sp>
      <p:sp>
        <p:nvSpPr>
          <p:cNvPr id="15" name="object 15"/>
          <p:cNvSpPr txBox="1">
            <a:spLocks noGrp="1"/>
          </p:cNvSpPr>
          <p:nvPr>
            <p:ph type="dt" sz="half" idx="6"/>
          </p:nvPr>
        </p:nvSpPr>
        <p:spPr>
          <a:xfrm>
            <a:off x="482573" y="3684357"/>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D82E9E4B-A8D8-41AF-BA53-7F8D4F082F80}" type="datetime1">
              <a:rPr lang="en-US" spc="-69" smtClean="0"/>
              <a:t>11/26/2020</a:t>
            </a:fld>
            <a:endParaRPr spc="-69" dirty="0"/>
          </a:p>
        </p:txBody>
      </p:sp>
      <p:sp>
        <p:nvSpPr>
          <p:cNvPr id="19" name="object 11">
            <a:extLst>
              <a:ext uri="{FF2B5EF4-FFF2-40B4-BE49-F238E27FC236}">
                <a16:creationId xmlns:a16="http://schemas.microsoft.com/office/drawing/2014/main" id="{86D3B4A6-2758-4689-A843-EA0E4E391095}"/>
              </a:ext>
            </a:extLst>
          </p:cNvPr>
          <p:cNvSpPr txBox="1"/>
          <p:nvPr/>
        </p:nvSpPr>
        <p:spPr>
          <a:xfrm>
            <a:off x="969817" y="2180731"/>
            <a:ext cx="8326542" cy="2789470"/>
          </a:xfrm>
          <a:prstGeom prst="rect">
            <a:avLst/>
          </a:prstGeom>
        </p:spPr>
        <p:txBody>
          <a:bodyPr vert="horz" wrap="square" lIns="0" tIns="135752" rIns="0" bIns="0" rtlCol="0">
            <a:spAutoFit/>
          </a:bodyPr>
          <a:lstStyle/>
          <a:p>
            <a:pPr marL="272706" indent="-250631">
              <a:spcBef>
                <a:spcPts val="1069"/>
              </a:spcBef>
              <a:buFont typeface="Arial" panose="020B0604020202020204" pitchFamily="34" charset="0"/>
              <a:buChar char="•"/>
            </a:pPr>
            <a:r>
              <a:rPr sz="2105" b="1" dirty="0">
                <a:solidFill>
                  <a:srgbClr val="FF0000"/>
                </a:solidFill>
                <a:latin typeface="Roboto"/>
              </a:rPr>
              <a:t>Automatisation des tâches d’admin</a:t>
            </a:r>
          </a:p>
          <a:p>
            <a:pPr marL="753930" indent="-250631">
              <a:spcBef>
                <a:spcPts val="825"/>
              </a:spcBef>
              <a:buFont typeface="Arial" panose="020B0604020202020204" pitchFamily="34" charset="0"/>
              <a:buChar char="•"/>
            </a:pPr>
            <a:r>
              <a:rPr sz="2105" dirty="0">
                <a:latin typeface="Roboto"/>
              </a:rPr>
              <a:t>Sur un parc de machines</a:t>
            </a:r>
          </a:p>
          <a:p>
            <a:pPr marL="753930" indent="-250631">
              <a:spcBef>
                <a:spcPts val="165"/>
              </a:spcBef>
              <a:buFont typeface="Arial" panose="020B0604020202020204" pitchFamily="34" charset="0"/>
              <a:buChar char="•"/>
            </a:pPr>
            <a:r>
              <a:rPr sz="2105" dirty="0">
                <a:latin typeface="Roboto"/>
              </a:rPr>
              <a:t>Déployer des applications, configurer, gérer les services</a:t>
            </a:r>
          </a:p>
          <a:p>
            <a:pPr marL="272706" indent="-250631">
              <a:spcBef>
                <a:spcPts val="956"/>
              </a:spcBef>
              <a:buFont typeface="Arial" panose="020B0604020202020204" pitchFamily="34" charset="0"/>
              <a:buChar char="•"/>
            </a:pPr>
            <a:r>
              <a:rPr sz="2105" b="1" dirty="0">
                <a:solidFill>
                  <a:srgbClr val="FF0000"/>
                </a:solidFill>
                <a:latin typeface="Roboto"/>
              </a:rPr>
              <a:t>Développement</a:t>
            </a:r>
            <a:r>
              <a:rPr sz="2105" dirty="0">
                <a:latin typeface="Roboto"/>
              </a:rPr>
              <a:t> :</a:t>
            </a:r>
          </a:p>
          <a:p>
            <a:pPr marL="753930" indent="-250631">
              <a:spcBef>
                <a:spcPts val="825"/>
              </a:spcBef>
              <a:buFont typeface="Arial" panose="020B0604020202020204" pitchFamily="34" charset="0"/>
              <a:buChar char="•"/>
            </a:pPr>
            <a:r>
              <a:rPr sz="2105" dirty="0">
                <a:latin typeface="Roboto"/>
                <a:hlinkClick r:id="rId2">
                  <a:extLst>
                    <a:ext uri="{A12FA001-AC4F-418D-AE19-62706E023703}">
                      <ahyp:hlinkClr xmlns:ahyp="http://schemas.microsoft.com/office/drawing/2018/hyperlinkcolor" val="tx"/>
                    </a:ext>
                  </a:extLst>
                </a:hlinkClick>
              </a:rPr>
              <a:t>https://github.com/ansible/ansible</a:t>
            </a:r>
            <a:endParaRPr sz="2105" dirty="0">
              <a:latin typeface="Roboto"/>
            </a:endParaRPr>
          </a:p>
          <a:p>
            <a:pPr marL="753930" marR="8830" indent="-250631">
              <a:lnSpc>
                <a:spcPct val="107900"/>
              </a:lnSpc>
              <a:buFont typeface="Arial" panose="020B0604020202020204" pitchFamily="34" charset="0"/>
              <a:buChar char="•"/>
            </a:pPr>
            <a:r>
              <a:rPr sz="2105" dirty="0">
                <a:latin typeface="Roboto"/>
              </a:rPr>
              <a:t>Écrit en python (les utilisateurs manipulent surtout du YAML)  GPLv3</a:t>
            </a:r>
            <a:r>
              <a:rPr lang="fr-FR" sz="2105" dirty="0">
                <a:latin typeface="Roboto"/>
              </a:rPr>
              <a:t>.</a:t>
            </a:r>
            <a:endParaRPr sz="2105" dirty="0">
              <a:latin typeface="Roboto"/>
            </a:endParaRPr>
          </a:p>
        </p:txBody>
      </p:sp>
      <p:sp>
        <p:nvSpPr>
          <p:cNvPr id="3" name="Espace réservé du numéro de diapositive 2">
            <a:extLst>
              <a:ext uri="{FF2B5EF4-FFF2-40B4-BE49-F238E27FC236}">
                <a16:creationId xmlns:a16="http://schemas.microsoft.com/office/drawing/2014/main" id="{48C9ECD2-C0E5-4F9A-B18F-82C0768B02B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a:t>
            </a:fld>
            <a:endParaRPr lang="fr-FR" spc="-10" dirty="0"/>
          </a:p>
        </p:txBody>
      </p:sp>
    </p:spTree>
    <p:extLst>
      <p:ext uri="{BB962C8B-B14F-4D97-AF65-F5344CB8AC3E}">
        <p14:creationId xmlns:p14="http://schemas.microsoft.com/office/powerpoint/2010/main" val="3896915997"/>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0700" y="1035050"/>
            <a:ext cx="8238779" cy="534468"/>
          </a:xfrm>
          <a:prstGeom prst="rect">
            <a:avLst/>
          </a:prstGeom>
        </p:spPr>
        <p:txBody>
          <a:bodyPr vert="horz" wrap="square" lIns="0" tIns="11139" rIns="0" bIns="0" rtlCol="0" anchor="ctr">
            <a:spAutoFit/>
          </a:bodyPr>
          <a:lstStyle/>
          <a:p>
            <a:pPr marL="11139">
              <a:spcBef>
                <a:spcPts val="88"/>
              </a:spcBef>
            </a:pPr>
            <a:r>
              <a:rPr spc="250" dirty="0"/>
              <a:t>EXÉCUTER </a:t>
            </a:r>
            <a:r>
              <a:rPr spc="167" dirty="0"/>
              <a:t>UN </a:t>
            </a:r>
            <a:r>
              <a:rPr spc="263" dirty="0"/>
              <a:t>PLAYBOOK</a:t>
            </a:r>
            <a:r>
              <a:rPr spc="-179" dirty="0"/>
              <a:t> </a:t>
            </a:r>
            <a:r>
              <a:rPr spc="201" dirty="0"/>
              <a:t>ANSIBLE</a:t>
            </a:r>
          </a:p>
        </p:txBody>
      </p:sp>
      <p:sp>
        <p:nvSpPr>
          <p:cNvPr id="3" name="object 3"/>
          <p:cNvSpPr txBox="1"/>
          <p:nvPr/>
        </p:nvSpPr>
        <p:spPr>
          <a:xfrm>
            <a:off x="2082018" y="2672549"/>
            <a:ext cx="4712481" cy="395968"/>
          </a:xfrm>
          <a:prstGeom prst="rect">
            <a:avLst/>
          </a:prstGeom>
        </p:spPr>
        <p:txBody>
          <a:bodyPr vert="horz" wrap="square" lIns="0" tIns="11139" rIns="0" bIns="0" rtlCol="0">
            <a:spAutoFit/>
          </a:bodyPr>
          <a:lstStyle/>
          <a:p>
            <a:pPr marL="11139">
              <a:spcBef>
                <a:spcPts val="88"/>
              </a:spcBef>
            </a:pPr>
            <a:r>
              <a:rPr sz="2500" spc="83" dirty="0">
                <a:latin typeface="Calibri"/>
                <a:cs typeface="Calibri"/>
              </a:rPr>
              <a:t>En </a:t>
            </a:r>
            <a:r>
              <a:rPr sz="2500" spc="66" dirty="0">
                <a:latin typeface="Calibri"/>
                <a:cs typeface="Calibri"/>
              </a:rPr>
              <a:t>mode </a:t>
            </a:r>
            <a:r>
              <a:rPr sz="2500" spc="22" dirty="0">
                <a:latin typeface="Calibri"/>
                <a:cs typeface="Calibri"/>
              </a:rPr>
              <a:t>vérification</a:t>
            </a:r>
            <a:r>
              <a:rPr sz="2500" spc="-4" dirty="0">
                <a:latin typeface="Calibri"/>
                <a:cs typeface="Calibri"/>
              </a:rPr>
              <a:t> </a:t>
            </a:r>
            <a:r>
              <a:rPr sz="2500" spc="35" dirty="0">
                <a:latin typeface="Calibri"/>
                <a:cs typeface="Calibri"/>
              </a:rPr>
              <a:t>uniquement</a:t>
            </a:r>
            <a:endParaRPr sz="2500" dirty="0">
              <a:latin typeface="Calibri"/>
              <a:cs typeface="Calibri"/>
            </a:endParaRPr>
          </a:p>
        </p:txBody>
      </p:sp>
      <p:sp>
        <p:nvSpPr>
          <p:cNvPr id="4" name="object 4"/>
          <p:cNvSpPr txBox="1"/>
          <p:nvPr/>
        </p:nvSpPr>
        <p:spPr>
          <a:xfrm>
            <a:off x="1857483" y="3156412"/>
            <a:ext cx="6570315" cy="566886"/>
          </a:xfrm>
          <a:prstGeom prst="rect">
            <a:avLst/>
          </a:prstGeom>
          <a:solidFill>
            <a:srgbClr val="DCDCDC"/>
          </a:solidFill>
        </p:spPr>
        <p:txBody>
          <a:bodyPr vert="horz" wrap="square" lIns="0" tIns="0" rIns="0" bIns="0" rtlCol="0">
            <a:spAutoFit/>
          </a:bodyPr>
          <a:lstStyle/>
          <a:p>
            <a:pPr>
              <a:spcBef>
                <a:spcPts val="4"/>
              </a:spcBef>
            </a:pPr>
            <a:endParaRPr sz="1228" dirty="0">
              <a:latin typeface="Times New Roman"/>
              <a:cs typeface="Times New Roman"/>
            </a:endParaRPr>
          </a:p>
          <a:p>
            <a:pPr marL="246176"/>
            <a:r>
              <a:rPr sz="1228" spc="-4" dirty="0">
                <a:latin typeface="Consolas"/>
                <a:cs typeface="Consolas"/>
              </a:rPr>
              <a:t>[centos@centos7-1 ansible]$ ansible-playbook play.yml -i hosts</a:t>
            </a:r>
            <a:r>
              <a:rPr sz="1228" spc="53" dirty="0">
                <a:latin typeface="Consolas"/>
                <a:cs typeface="Consolas"/>
              </a:rPr>
              <a:t> </a:t>
            </a:r>
            <a:r>
              <a:rPr lang="fr-FR" sz="1228" spc="-4" dirty="0">
                <a:solidFill>
                  <a:srgbClr val="FF0000"/>
                </a:solidFill>
                <a:latin typeface="Consolas"/>
                <a:cs typeface="Consolas"/>
              </a:rPr>
              <a:t>–</a:t>
            </a:r>
            <a:r>
              <a:rPr sz="1228" spc="-4" dirty="0">
                <a:solidFill>
                  <a:srgbClr val="FF0000"/>
                </a:solidFill>
                <a:latin typeface="Consolas"/>
                <a:cs typeface="Consolas"/>
              </a:rPr>
              <a:t>check</a:t>
            </a:r>
            <a:endParaRPr lang="fr-FR" sz="1228" spc="-4" dirty="0">
              <a:solidFill>
                <a:srgbClr val="FF0000"/>
              </a:solidFill>
              <a:latin typeface="Consolas"/>
              <a:cs typeface="Consolas"/>
            </a:endParaRPr>
          </a:p>
          <a:p>
            <a:pPr marL="246176"/>
            <a:endParaRPr lang="fr-FR" sz="1228" spc="-4" dirty="0">
              <a:solidFill>
                <a:srgbClr val="FF0000"/>
              </a:solidFill>
              <a:latin typeface="Consolas"/>
              <a:cs typeface="Consolas"/>
            </a:endParaRPr>
          </a:p>
        </p:txBody>
      </p:sp>
      <p:sp>
        <p:nvSpPr>
          <p:cNvPr id="5" name="Espace réservé de la date 4">
            <a:extLst>
              <a:ext uri="{FF2B5EF4-FFF2-40B4-BE49-F238E27FC236}">
                <a16:creationId xmlns:a16="http://schemas.microsoft.com/office/drawing/2014/main" id="{CC1039CF-C435-4804-A613-D7890CB9D5E5}"/>
              </a:ext>
            </a:extLst>
          </p:cNvPr>
          <p:cNvSpPr>
            <a:spLocks noGrp="1"/>
          </p:cNvSpPr>
          <p:nvPr>
            <p:ph type="dt" sz="half" idx="6"/>
          </p:nvPr>
        </p:nvSpPr>
        <p:spPr/>
        <p:txBody>
          <a:bodyPr/>
          <a:lstStyle/>
          <a:p>
            <a:fld id="{6EC2781B-E6CE-498E-8D7A-46147A1AC3A2}"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281AB908-9477-4A59-BE67-E68F88F3F28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120</a:t>
            </a:fld>
            <a:endParaRPr lang="fr-FR" spc="-1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C6CC0-7870-464B-BF77-52F9A188D8FB}"/>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7966988D-0851-4F08-AD1A-ADAD5BD77DC3}"/>
              </a:ext>
            </a:extLst>
          </p:cNvPr>
          <p:cNvSpPr>
            <a:spLocks noGrp="1"/>
          </p:cNvSpPr>
          <p:nvPr>
            <p:ph idx="1"/>
          </p:nvPr>
        </p:nvSpPr>
        <p:spPr>
          <a:xfrm>
            <a:off x="1456806" y="2007653"/>
            <a:ext cx="7779786" cy="830997"/>
          </a:xfrm>
        </p:spPr>
        <p:txBody>
          <a:bodyPr/>
          <a:lstStyle/>
          <a:p>
            <a:r>
              <a:rPr lang="fr-FR" dirty="0"/>
              <a:t>Principe des </a:t>
            </a:r>
            <a:r>
              <a:rPr lang="fr-FR" dirty="0" err="1"/>
              <a:t>playbooks</a:t>
            </a:r>
            <a:r>
              <a:rPr lang="fr-FR" dirty="0"/>
              <a:t>.</a:t>
            </a:r>
          </a:p>
          <a:p>
            <a:r>
              <a:rPr lang="fr-FR" dirty="0"/>
              <a:t>Script d’exécution de tâches distantes.</a:t>
            </a:r>
          </a:p>
          <a:p>
            <a:r>
              <a:rPr lang="fr-FR" dirty="0"/>
              <a:t>Différents parties et blocs.</a:t>
            </a:r>
          </a:p>
        </p:txBody>
      </p:sp>
      <p:sp>
        <p:nvSpPr>
          <p:cNvPr id="4" name="Espace réservé de la date 3">
            <a:extLst>
              <a:ext uri="{FF2B5EF4-FFF2-40B4-BE49-F238E27FC236}">
                <a16:creationId xmlns:a16="http://schemas.microsoft.com/office/drawing/2014/main" id="{8ADAA30E-5440-4894-A784-0711F737ADFC}"/>
              </a:ext>
            </a:extLst>
          </p:cNvPr>
          <p:cNvSpPr>
            <a:spLocks noGrp="1"/>
          </p:cNvSpPr>
          <p:nvPr>
            <p:ph type="dt" sz="half" idx="6"/>
          </p:nvPr>
        </p:nvSpPr>
        <p:spPr/>
        <p:txBody>
          <a:bodyPr/>
          <a:lstStyle/>
          <a:p>
            <a:fld id="{1D729231-0BE4-4FDA-9A86-C873153C618C}"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1026E10-0F90-4169-9624-5698B60F2B1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121</a:t>
            </a:fld>
            <a:endParaRPr lang="fr-FR" spc="-10" dirty="0"/>
          </a:p>
        </p:txBody>
      </p:sp>
    </p:spTree>
    <p:extLst>
      <p:ext uri="{BB962C8B-B14F-4D97-AF65-F5344CB8AC3E}">
        <p14:creationId xmlns:p14="http://schemas.microsoft.com/office/powerpoint/2010/main" val="1387631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6D7EDA9-F52D-44F2-80B6-D8DEB4EE879B}"/>
              </a:ext>
            </a:extLst>
          </p:cNvPr>
          <p:cNvSpPr>
            <a:spLocks noGrp="1"/>
          </p:cNvSpPr>
          <p:nvPr>
            <p:ph type="ctrTitle"/>
          </p:nvPr>
        </p:nvSpPr>
        <p:spPr/>
        <p:txBody>
          <a:bodyPr/>
          <a:lstStyle/>
          <a:p>
            <a:r>
              <a:rPr lang="fr-FR" dirty="0"/>
              <a:t>Variables</a:t>
            </a:r>
          </a:p>
        </p:txBody>
      </p:sp>
      <p:sp>
        <p:nvSpPr>
          <p:cNvPr id="5" name="Sous-titre 4">
            <a:extLst>
              <a:ext uri="{FF2B5EF4-FFF2-40B4-BE49-F238E27FC236}">
                <a16:creationId xmlns:a16="http://schemas.microsoft.com/office/drawing/2014/main" id="{9269C828-DF0D-46B0-9A2A-FF35B13908F1}"/>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E6601433-CDEB-43E0-9CBE-DC2BBA14BFDA}"/>
              </a:ext>
            </a:extLst>
          </p:cNvPr>
          <p:cNvSpPr>
            <a:spLocks noGrp="1"/>
          </p:cNvSpPr>
          <p:nvPr>
            <p:ph type="dt" sz="half" idx="10"/>
          </p:nvPr>
        </p:nvSpPr>
        <p:spPr/>
        <p:txBody>
          <a:bodyPr/>
          <a:lstStyle/>
          <a:p>
            <a:fld id="{6282B8F2-E2FC-4EBA-B13B-F36C7A1E79CA}"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25012CD2-5F0D-42D7-B779-F086526B748B}"/>
              </a:ext>
            </a:extLst>
          </p:cNvPr>
          <p:cNvSpPr>
            <a:spLocks noGrp="1"/>
          </p:cNvSpPr>
          <p:nvPr>
            <p:ph type="sldNum" sz="quarter" idx="12"/>
          </p:nvPr>
        </p:nvSpPr>
        <p:spPr/>
        <p:txBody>
          <a:bodyPr/>
          <a:lstStyle/>
          <a:p>
            <a:fld id="{171CAA0D-87DA-450A-AD72-F44EFE73ACE3}" type="slidenum">
              <a:rPr lang="fr-FR" smtClean="0"/>
              <a:t>122</a:t>
            </a:fld>
            <a:endParaRPr lang="fr-FR"/>
          </a:p>
        </p:txBody>
      </p:sp>
    </p:spTree>
    <p:extLst>
      <p:ext uri="{BB962C8B-B14F-4D97-AF65-F5344CB8AC3E}">
        <p14:creationId xmlns:p14="http://schemas.microsoft.com/office/powerpoint/2010/main" val="3103875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A0CDD8-98DB-4F32-AF6C-E03A26B5C853}"/>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AAA8F701-7549-418D-93EF-97F7F0C54BE7}"/>
              </a:ext>
            </a:extLst>
          </p:cNvPr>
          <p:cNvSpPr>
            <a:spLocks noGrp="1"/>
          </p:cNvSpPr>
          <p:nvPr>
            <p:ph idx="1"/>
          </p:nvPr>
        </p:nvSpPr>
        <p:spPr>
          <a:xfrm>
            <a:off x="1456806" y="2007653"/>
            <a:ext cx="7779786" cy="1923604"/>
          </a:xfrm>
        </p:spPr>
        <p:txBody>
          <a:bodyPr/>
          <a:lstStyle/>
          <a:p>
            <a:pPr marL="342900" indent="-342900">
              <a:buFont typeface="Arial" panose="020B0604020202020204" pitchFamily="34" charset="0"/>
              <a:buChar char="•"/>
            </a:pPr>
            <a:r>
              <a:rPr lang="fr-FR" sz="2500" dirty="0"/>
              <a:t>Introduction</a:t>
            </a:r>
          </a:p>
          <a:p>
            <a:pPr marL="342900" indent="-342900">
              <a:buFont typeface="Arial" panose="020B0604020202020204" pitchFamily="34" charset="0"/>
              <a:buChar char="•"/>
            </a:pPr>
            <a:r>
              <a:rPr lang="fr-FR" sz="2500" dirty="0"/>
              <a:t>Saisie au clavier</a:t>
            </a:r>
          </a:p>
          <a:p>
            <a:pPr marL="342900" indent="-342900">
              <a:buFont typeface="Arial" panose="020B0604020202020204" pitchFamily="34" charset="0"/>
              <a:buChar char="•"/>
            </a:pPr>
            <a:r>
              <a:rPr lang="fr-FR" sz="2500" dirty="0"/>
              <a:t>Variables internes et externes</a:t>
            </a:r>
          </a:p>
          <a:p>
            <a:pPr marL="342900" indent="-342900">
              <a:buFont typeface="Arial" panose="020B0604020202020204" pitchFamily="34" charset="0"/>
              <a:buChar char="•"/>
            </a:pPr>
            <a:r>
              <a:rPr lang="fr-FR" sz="2500" dirty="0"/>
              <a:t>Récupération du résultat d'une commande</a:t>
            </a:r>
          </a:p>
          <a:p>
            <a:pPr marL="342900" indent="-342900">
              <a:buFont typeface="Arial" panose="020B0604020202020204" pitchFamily="34" charset="0"/>
              <a:buChar char="•"/>
            </a:pPr>
            <a:r>
              <a:rPr lang="fr-FR" sz="2500" dirty="0" err="1"/>
              <a:t>Facts</a:t>
            </a:r>
            <a:r>
              <a:rPr lang="fr-FR" sz="2500" dirty="0"/>
              <a:t> : Variables magiques</a:t>
            </a:r>
          </a:p>
        </p:txBody>
      </p:sp>
      <p:sp>
        <p:nvSpPr>
          <p:cNvPr id="4" name="Espace réservé de la date 3">
            <a:extLst>
              <a:ext uri="{FF2B5EF4-FFF2-40B4-BE49-F238E27FC236}">
                <a16:creationId xmlns:a16="http://schemas.microsoft.com/office/drawing/2014/main" id="{6C7BE289-68FE-42B9-84F5-F22F3B824273}"/>
              </a:ext>
            </a:extLst>
          </p:cNvPr>
          <p:cNvSpPr>
            <a:spLocks noGrp="1"/>
          </p:cNvSpPr>
          <p:nvPr>
            <p:ph type="dt" sz="half" idx="6"/>
          </p:nvPr>
        </p:nvSpPr>
        <p:spPr/>
        <p:txBody>
          <a:bodyPr/>
          <a:lstStyle/>
          <a:p>
            <a:fld id="{5020BF9A-3022-4EB4-BADD-95FB343527C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46ECCF6-A1CC-40EA-B60A-36F8AEAA145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123</a:t>
            </a:fld>
            <a:endParaRPr lang="fr-FR" spc="-10" dirty="0"/>
          </a:p>
        </p:txBody>
      </p:sp>
    </p:spTree>
    <p:extLst>
      <p:ext uri="{BB962C8B-B14F-4D97-AF65-F5344CB8AC3E}">
        <p14:creationId xmlns:p14="http://schemas.microsoft.com/office/powerpoint/2010/main" val="12272329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0578FD-3A20-445A-9019-0612AEAC32B7}"/>
              </a:ext>
            </a:extLst>
          </p:cNvPr>
          <p:cNvSpPr>
            <a:spLocks noGrp="1"/>
          </p:cNvSpPr>
          <p:nvPr>
            <p:ph type="title"/>
          </p:nvPr>
        </p:nvSpPr>
        <p:spPr>
          <a:xfrm>
            <a:off x="1374025" y="1095247"/>
            <a:ext cx="8128634" cy="523220"/>
          </a:xfrm>
        </p:spPr>
        <p:txBody>
          <a:bodyPr/>
          <a:lstStyle/>
          <a:p>
            <a:r>
              <a:rPr lang="fr-FR" dirty="0"/>
              <a:t>Introduction</a:t>
            </a:r>
          </a:p>
        </p:txBody>
      </p:sp>
      <p:sp>
        <p:nvSpPr>
          <p:cNvPr id="3" name="Espace réservé du contenu 2">
            <a:extLst>
              <a:ext uri="{FF2B5EF4-FFF2-40B4-BE49-F238E27FC236}">
                <a16:creationId xmlns:a16="http://schemas.microsoft.com/office/drawing/2014/main" id="{08A4A09F-506B-4B56-B7FF-FAD133AF88E7}"/>
              </a:ext>
            </a:extLst>
          </p:cNvPr>
          <p:cNvSpPr>
            <a:spLocks noGrp="1"/>
          </p:cNvSpPr>
          <p:nvPr>
            <p:ph idx="1"/>
          </p:nvPr>
        </p:nvSpPr>
        <p:spPr>
          <a:xfrm>
            <a:off x="1456806" y="2007653"/>
            <a:ext cx="7779786" cy="1107996"/>
          </a:xfrm>
        </p:spPr>
        <p:txBody>
          <a:bodyPr/>
          <a:lstStyle/>
          <a:p>
            <a:r>
              <a:rPr lang="fr-FR" dirty="0"/>
              <a:t>Variables saisies au clavier.</a:t>
            </a:r>
          </a:p>
          <a:p>
            <a:r>
              <a:rPr lang="fr-FR" dirty="0"/>
              <a:t>Variables définies dans le scripts.</a:t>
            </a:r>
          </a:p>
          <a:p>
            <a:r>
              <a:rPr lang="fr-FR" dirty="0"/>
              <a:t>Variables incluses depuis des fichiers externes.</a:t>
            </a:r>
          </a:p>
          <a:p>
            <a:r>
              <a:rPr lang="fr-FR" dirty="0" err="1"/>
              <a:t>Facts</a:t>
            </a:r>
            <a:r>
              <a:rPr lang="fr-FR" dirty="0"/>
              <a:t> : Variables magiques</a:t>
            </a:r>
          </a:p>
        </p:txBody>
      </p:sp>
      <p:sp>
        <p:nvSpPr>
          <p:cNvPr id="4" name="Espace réservé de la date 3">
            <a:extLst>
              <a:ext uri="{FF2B5EF4-FFF2-40B4-BE49-F238E27FC236}">
                <a16:creationId xmlns:a16="http://schemas.microsoft.com/office/drawing/2014/main" id="{34AE794D-F159-431D-9F60-E81360E9C13F}"/>
              </a:ext>
            </a:extLst>
          </p:cNvPr>
          <p:cNvSpPr>
            <a:spLocks noGrp="1"/>
          </p:cNvSpPr>
          <p:nvPr>
            <p:ph type="dt" sz="half" idx="6"/>
          </p:nvPr>
        </p:nvSpPr>
        <p:spPr/>
        <p:txBody>
          <a:bodyPr/>
          <a:lstStyle/>
          <a:p>
            <a:fld id="{65D7F4CC-1178-4547-B860-1AD6A78B65E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1C5E271-6D40-42EB-9FD7-329A38D24C2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124</a:t>
            </a:fld>
            <a:endParaRPr lang="fr-FR" spc="-10" dirty="0"/>
          </a:p>
        </p:txBody>
      </p:sp>
    </p:spTree>
    <p:extLst>
      <p:ext uri="{BB962C8B-B14F-4D97-AF65-F5344CB8AC3E}">
        <p14:creationId xmlns:p14="http://schemas.microsoft.com/office/powerpoint/2010/main" val="30489442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2ECB91-1A60-4C32-8ADD-E5C93D4733C8}"/>
              </a:ext>
            </a:extLst>
          </p:cNvPr>
          <p:cNvSpPr>
            <a:spLocks noGrp="1"/>
          </p:cNvSpPr>
          <p:nvPr>
            <p:ph type="title"/>
          </p:nvPr>
        </p:nvSpPr>
        <p:spPr>
          <a:xfrm>
            <a:off x="1374025" y="1095247"/>
            <a:ext cx="8128634" cy="523220"/>
          </a:xfrm>
        </p:spPr>
        <p:txBody>
          <a:bodyPr/>
          <a:lstStyle/>
          <a:p>
            <a:r>
              <a:rPr lang="fr-FR" dirty="0"/>
              <a:t>Saisie au clavier</a:t>
            </a:r>
          </a:p>
        </p:txBody>
      </p:sp>
      <p:sp>
        <p:nvSpPr>
          <p:cNvPr id="3" name="Espace réservé du contenu 2">
            <a:extLst>
              <a:ext uri="{FF2B5EF4-FFF2-40B4-BE49-F238E27FC236}">
                <a16:creationId xmlns:a16="http://schemas.microsoft.com/office/drawing/2014/main" id="{2B32D84B-FA89-4873-A0DA-62AF95EA30BF}"/>
              </a:ext>
            </a:extLst>
          </p:cNvPr>
          <p:cNvSpPr>
            <a:spLocks noGrp="1"/>
          </p:cNvSpPr>
          <p:nvPr>
            <p:ph idx="1"/>
          </p:nvPr>
        </p:nvSpPr>
        <p:spPr>
          <a:xfrm>
            <a:off x="1456807" y="2406650"/>
            <a:ext cx="7779786" cy="3526154"/>
          </a:xfrm>
        </p:spPr>
        <p:txBody>
          <a:bodyPr>
            <a:normAutofit/>
          </a:bodyPr>
          <a:lstStyle/>
          <a:p>
            <a:r>
              <a:rPr lang="fr-FR" dirty="0"/>
              <a:t>Définie dans le </a:t>
            </a:r>
            <a:r>
              <a:rPr lang="fr-FR" dirty="0" err="1"/>
              <a:t>playbook</a:t>
            </a:r>
            <a:r>
              <a:rPr lang="fr-FR" dirty="0"/>
              <a:t> par le module « </a:t>
            </a:r>
            <a:r>
              <a:rPr lang="fr-FR" b="1" dirty="0" err="1"/>
              <a:t>vars_prompt</a:t>
            </a:r>
            <a:r>
              <a:rPr lang="fr-FR" b="1" dirty="0"/>
              <a:t> »</a:t>
            </a:r>
            <a:r>
              <a:rPr lang="fr-FR" dirty="0"/>
              <a:t> :</a:t>
            </a:r>
          </a:p>
          <a:p>
            <a:r>
              <a:rPr lang="en-US" dirty="0"/>
              <a:t>- hosts: localhost</a:t>
            </a:r>
            <a:endParaRPr lang="fr-FR" dirty="0"/>
          </a:p>
          <a:p>
            <a:r>
              <a:rPr lang="en-US" b="1" dirty="0"/>
              <a:t>  </a:t>
            </a:r>
            <a:r>
              <a:rPr lang="en-US" b="1" dirty="0" err="1"/>
              <a:t>vars_prompt</a:t>
            </a:r>
            <a:r>
              <a:rPr lang="en-US" b="1" dirty="0"/>
              <a:t>:</a:t>
            </a:r>
            <a:endParaRPr lang="fr-FR" b="1" dirty="0"/>
          </a:p>
          <a:p>
            <a:r>
              <a:rPr lang="en-US" dirty="0"/>
              <a:t>    - name: "name"</a:t>
            </a:r>
            <a:endParaRPr lang="fr-FR" dirty="0"/>
          </a:p>
          <a:p>
            <a:r>
              <a:rPr lang="en-US" dirty="0"/>
              <a:t>      </a:t>
            </a:r>
            <a:r>
              <a:rPr lang="en-US" b="1" dirty="0"/>
              <a:t>prompt</a:t>
            </a:r>
            <a:r>
              <a:rPr lang="en-US" dirty="0"/>
              <a:t>: “</a:t>
            </a:r>
            <a:r>
              <a:rPr lang="en-US" dirty="0" err="1"/>
              <a:t>Quel</a:t>
            </a:r>
            <a:r>
              <a:rPr lang="en-US" dirty="0"/>
              <a:t> </a:t>
            </a:r>
            <a:r>
              <a:rPr lang="en-US" dirty="0" err="1"/>
              <a:t>est</a:t>
            </a:r>
            <a:r>
              <a:rPr lang="en-US" dirty="0"/>
              <a:t> </a:t>
            </a:r>
            <a:r>
              <a:rPr lang="en-US" dirty="0" err="1"/>
              <a:t>votre</a:t>
            </a:r>
            <a:r>
              <a:rPr lang="en-US" dirty="0"/>
              <a:t> </a:t>
            </a:r>
            <a:r>
              <a:rPr lang="en-US" dirty="0" err="1"/>
              <a:t>prénom</a:t>
            </a:r>
            <a:r>
              <a:rPr lang="en-US" dirty="0"/>
              <a:t>?"</a:t>
            </a:r>
            <a:endParaRPr lang="fr-FR" dirty="0"/>
          </a:p>
          <a:p>
            <a:r>
              <a:rPr lang="en-US" dirty="0"/>
              <a:t>      private: </a:t>
            </a:r>
            <a:r>
              <a:rPr lang="en-US" dirty="0">
                <a:solidFill>
                  <a:srgbClr val="FF0000"/>
                </a:solidFill>
              </a:rPr>
              <a:t>no</a:t>
            </a:r>
            <a:endParaRPr lang="fr-FR" dirty="0">
              <a:solidFill>
                <a:srgbClr val="FF0000"/>
              </a:solidFill>
            </a:endParaRPr>
          </a:p>
          <a:p>
            <a:r>
              <a:rPr lang="en-US" dirty="0"/>
              <a:t>  tasks:</a:t>
            </a:r>
            <a:endParaRPr lang="fr-FR" dirty="0"/>
          </a:p>
          <a:p>
            <a:r>
              <a:rPr lang="en-US" dirty="0"/>
              <a:t>    - debug:</a:t>
            </a:r>
            <a:endParaRPr lang="fr-FR" dirty="0"/>
          </a:p>
          <a:p>
            <a:r>
              <a:rPr lang="en-US" dirty="0"/>
              <a:t>        msg: “Bonjour {{ name }} “</a:t>
            </a:r>
            <a:endParaRPr lang="fr-FR" dirty="0"/>
          </a:p>
        </p:txBody>
      </p:sp>
      <p:sp>
        <p:nvSpPr>
          <p:cNvPr id="4" name="Espace réservé de la date 3">
            <a:extLst>
              <a:ext uri="{FF2B5EF4-FFF2-40B4-BE49-F238E27FC236}">
                <a16:creationId xmlns:a16="http://schemas.microsoft.com/office/drawing/2014/main" id="{B7620A43-DA28-4852-A5A2-38CA18DC0708}"/>
              </a:ext>
            </a:extLst>
          </p:cNvPr>
          <p:cNvSpPr>
            <a:spLocks noGrp="1"/>
          </p:cNvSpPr>
          <p:nvPr>
            <p:ph type="dt" sz="half" idx="6"/>
          </p:nvPr>
        </p:nvSpPr>
        <p:spPr/>
        <p:txBody>
          <a:bodyPr/>
          <a:lstStyle/>
          <a:p>
            <a:fld id="{3713C986-75BE-4CE0-9967-6261FD2CA085}"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B6A2D8CB-14A0-4C36-AED0-74368DD178A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125</a:t>
            </a:fld>
            <a:endParaRPr lang="fr-FR" spc="-10" dirty="0"/>
          </a:p>
        </p:txBody>
      </p:sp>
    </p:spTree>
    <p:extLst>
      <p:ext uri="{BB962C8B-B14F-4D97-AF65-F5344CB8AC3E}">
        <p14:creationId xmlns:p14="http://schemas.microsoft.com/office/powerpoint/2010/main" val="35612955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4C3A0-48CA-49D1-B489-D8303D1401F5}"/>
              </a:ext>
            </a:extLst>
          </p:cNvPr>
          <p:cNvSpPr>
            <a:spLocks noGrp="1"/>
          </p:cNvSpPr>
          <p:nvPr>
            <p:ph type="title"/>
          </p:nvPr>
        </p:nvSpPr>
        <p:spPr>
          <a:xfrm>
            <a:off x="1374025" y="1095247"/>
            <a:ext cx="8128634" cy="523220"/>
          </a:xfrm>
        </p:spPr>
        <p:txBody>
          <a:bodyPr/>
          <a:lstStyle/>
          <a:p>
            <a:r>
              <a:rPr lang="fr-FR" dirty="0"/>
              <a:t>Variables internes et externes</a:t>
            </a:r>
          </a:p>
        </p:txBody>
      </p:sp>
      <p:sp>
        <p:nvSpPr>
          <p:cNvPr id="4" name="object 5">
            <a:extLst>
              <a:ext uri="{FF2B5EF4-FFF2-40B4-BE49-F238E27FC236}">
                <a16:creationId xmlns:a16="http://schemas.microsoft.com/office/drawing/2014/main" id="{C238E649-20EB-472E-9F25-A046979470B4}"/>
              </a:ext>
            </a:extLst>
          </p:cNvPr>
          <p:cNvSpPr txBox="1">
            <a:spLocks/>
          </p:cNvSpPr>
          <p:nvPr/>
        </p:nvSpPr>
        <p:spPr>
          <a:xfrm>
            <a:off x="495875" y="2253605"/>
            <a:ext cx="9701651" cy="3875126"/>
          </a:xfrm>
          <a:prstGeom prst="rect">
            <a:avLst/>
          </a:prstGeom>
        </p:spPr>
        <p:txBody>
          <a:bodyPr vert="horz" wrap="square" lIns="0" tIns="1113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2456" dirty="0"/>
              <a:t>Il est de bonne pratique d'organiser ses procédures avec des variables.</a:t>
            </a:r>
          </a:p>
          <a:p>
            <a:pPr algn="just"/>
            <a:r>
              <a:rPr lang="fr-FR" sz="2456" dirty="0"/>
              <a:t>Les variables Ansible peuvent être déclarées à différents endroits : dans l'inventaire, dans les dossiers </a:t>
            </a:r>
            <a:r>
              <a:rPr lang="fr-FR" sz="2456" dirty="0" err="1"/>
              <a:t>group_vars</a:t>
            </a:r>
            <a:r>
              <a:rPr lang="fr-FR" sz="2456" dirty="0"/>
              <a:t>/ ou </a:t>
            </a:r>
            <a:r>
              <a:rPr lang="fr-FR" sz="2456" dirty="0" err="1"/>
              <a:t>host_vars</a:t>
            </a:r>
            <a:r>
              <a:rPr lang="fr-FR" sz="2456" dirty="0"/>
              <a:t>/ par exemple.</a:t>
            </a:r>
          </a:p>
          <a:p>
            <a:pPr algn="just"/>
            <a:r>
              <a:rPr lang="fr-FR" sz="2456" dirty="0"/>
              <a:t>On peut aussi les définir via la ligne de commande : </a:t>
            </a:r>
            <a:r>
              <a:rPr lang="fr-FR" sz="2456" b="1" dirty="0"/>
              <a:t>ansible-</a:t>
            </a:r>
            <a:r>
              <a:rPr lang="fr-FR" sz="2456" b="1" dirty="0" err="1"/>
              <a:t>playbook</a:t>
            </a:r>
            <a:r>
              <a:rPr lang="fr-FR" sz="2456" b="1" dirty="0"/>
              <a:t> –e</a:t>
            </a:r>
          </a:p>
          <a:p>
            <a:pPr algn="just"/>
            <a:r>
              <a:rPr lang="fr-FR" sz="2456" dirty="0"/>
              <a:t>On peut les définir dans les </a:t>
            </a:r>
            <a:r>
              <a:rPr lang="fr-FR" sz="2456" dirty="0" err="1"/>
              <a:t>playbook</a:t>
            </a:r>
            <a:r>
              <a:rPr lang="fr-FR" sz="2456" dirty="0"/>
              <a:t> sous des forme diverses :</a:t>
            </a:r>
          </a:p>
          <a:p>
            <a:pPr lvl="1" algn="just"/>
            <a:r>
              <a:rPr lang="fr-FR" sz="2105" b="1" dirty="0"/>
              <a:t>en valorisation directe dans la tâche ou dans le jeu ou encore dans le rôle ( vars: )</a:t>
            </a:r>
          </a:p>
          <a:p>
            <a:pPr lvl="1" algn="just"/>
            <a:r>
              <a:rPr lang="fr-FR" sz="2105" b="1" dirty="0"/>
              <a:t>en référence à un fichier ( </a:t>
            </a:r>
            <a:r>
              <a:rPr lang="fr-FR" sz="2105" b="1" dirty="0" err="1"/>
              <a:t>vars_files</a:t>
            </a:r>
            <a:r>
              <a:rPr lang="fr-FR" sz="2105" b="1" dirty="0"/>
              <a:t>: )</a:t>
            </a:r>
          </a:p>
          <a:p>
            <a:pPr lvl="1" algn="just"/>
            <a:r>
              <a:rPr lang="fr-FR" sz="2105" b="1" dirty="0"/>
              <a:t>en les "incluant" ( </a:t>
            </a:r>
            <a:r>
              <a:rPr lang="fr-FR" sz="2105" b="1" dirty="0" err="1"/>
              <a:t>include_vars</a:t>
            </a:r>
            <a:r>
              <a:rPr lang="fr-FR" sz="2105" b="1" dirty="0"/>
              <a:t>: )</a:t>
            </a:r>
          </a:p>
          <a:p>
            <a:pPr lvl="1" algn="just"/>
            <a:r>
              <a:rPr lang="fr-FR" sz="2105" b="1" dirty="0"/>
              <a:t>en appelant des variables d'environnement</a:t>
            </a:r>
          </a:p>
          <a:p>
            <a:pPr lvl="1" algn="just"/>
            <a:r>
              <a:rPr lang="fr-FR" sz="2105" b="1" dirty="0"/>
              <a:t>en important d'autres </a:t>
            </a:r>
            <a:r>
              <a:rPr lang="fr-FR" sz="2105" b="1" dirty="0" err="1"/>
              <a:t>playbooks</a:t>
            </a:r>
            <a:r>
              <a:rPr lang="fr-FR" sz="2105" b="1" dirty="0"/>
              <a:t>( </a:t>
            </a:r>
            <a:r>
              <a:rPr lang="fr-FR" sz="2105" b="1" dirty="0" err="1"/>
              <a:t>import_playbook</a:t>
            </a:r>
            <a:r>
              <a:rPr lang="fr-FR" sz="2105" b="1" dirty="0"/>
              <a:t>: )</a:t>
            </a:r>
          </a:p>
        </p:txBody>
      </p:sp>
      <p:sp>
        <p:nvSpPr>
          <p:cNvPr id="3" name="Espace réservé de la date 2">
            <a:extLst>
              <a:ext uri="{FF2B5EF4-FFF2-40B4-BE49-F238E27FC236}">
                <a16:creationId xmlns:a16="http://schemas.microsoft.com/office/drawing/2014/main" id="{EA10AA70-8D0D-44B0-82A0-727A84DFC2DC}"/>
              </a:ext>
            </a:extLst>
          </p:cNvPr>
          <p:cNvSpPr>
            <a:spLocks noGrp="1"/>
          </p:cNvSpPr>
          <p:nvPr>
            <p:ph type="dt" sz="half" idx="6"/>
          </p:nvPr>
        </p:nvSpPr>
        <p:spPr/>
        <p:txBody>
          <a:bodyPr/>
          <a:lstStyle/>
          <a:p>
            <a:fld id="{47519973-68E1-495B-98D8-E9CB0A3D6946}"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EE7E796B-5C84-43A3-B6BE-ECC26E55A39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126</a:t>
            </a:fld>
            <a:endParaRPr lang="fr-FR" spc="-10" dirty="0"/>
          </a:p>
        </p:txBody>
      </p:sp>
    </p:spTree>
    <p:extLst>
      <p:ext uri="{BB962C8B-B14F-4D97-AF65-F5344CB8AC3E}">
        <p14:creationId xmlns:p14="http://schemas.microsoft.com/office/powerpoint/2010/main" val="39323571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4C3A0-48CA-49D1-B489-D8303D1401F5}"/>
              </a:ext>
            </a:extLst>
          </p:cNvPr>
          <p:cNvSpPr>
            <a:spLocks noGrp="1"/>
          </p:cNvSpPr>
          <p:nvPr>
            <p:ph type="title"/>
          </p:nvPr>
        </p:nvSpPr>
        <p:spPr>
          <a:xfrm>
            <a:off x="1374025" y="1095247"/>
            <a:ext cx="8128634" cy="523220"/>
          </a:xfrm>
        </p:spPr>
        <p:txBody>
          <a:bodyPr/>
          <a:lstStyle/>
          <a:p>
            <a:r>
              <a:rPr lang="fr-FR" dirty="0"/>
              <a:t>Variables internes et externes</a:t>
            </a:r>
          </a:p>
        </p:txBody>
      </p:sp>
      <p:sp>
        <p:nvSpPr>
          <p:cNvPr id="4" name="object 5">
            <a:extLst>
              <a:ext uri="{FF2B5EF4-FFF2-40B4-BE49-F238E27FC236}">
                <a16:creationId xmlns:a16="http://schemas.microsoft.com/office/drawing/2014/main" id="{C238E649-20EB-472E-9F25-A046979470B4}"/>
              </a:ext>
            </a:extLst>
          </p:cNvPr>
          <p:cNvSpPr txBox="1">
            <a:spLocks/>
          </p:cNvSpPr>
          <p:nvPr/>
        </p:nvSpPr>
        <p:spPr>
          <a:xfrm>
            <a:off x="534849" y="2253606"/>
            <a:ext cx="9423380" cy="3883205"/>
          </a:xfrm>
          <a:prstGeom prst="rect">
            <a:avLst/>
          </a:prstGeom>
        </p:spPr>
        <p:txBody>
          <a:bodyPr vert="horz" wrap="square" lIns="0" tIns="1113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56" dirty="0"/>
              <a:t>Il est de bonne pratique d'organiser ses procédures avec des variables.</a:t>
            </a:r>
          </a:p>
          <a:p>
            <a:r>
              <a:rPr lang="fr-FR" sz="2456" dirty="0"/>
              <a:t>Les variables Ansible peuvent être déclarées à différents endroits : dans l'inventaire, dans les dossiers </a:t>
            </a:r>
            <a:r>
              <a:rPr lang="fr-FR" sz="2456" dirty="0" err="1"/>
              <a:t>group_vars</a:t>
            </a:r>
            <a:r>
              <a:rPr lang="fr-FR" sz="2456" dirty="0"/>
              <a:t>/ ou </a:t>
            </a:r>
            <a:r>
              <a:rPr lang="fr-FR" sz="2456" dirty="0" err="1"/>
              <a:t>host_vars</a:t>
            </a:r>
            <a:r>
              <a:rPr lang="fr-FR" sz="2456" dirty="0"/>
              <a:t>/ par exemple.</a:t>
            </a:r>
          </a:p>
          <a:p>
            <a:r>
              <a:rPr lang="fr-FR" sz="2456" dirty="0"/>
              <a:t>On peut aussi les définir via la ligne de commande : </a:t>
            </a:r>
            <a:r>
              <a:rPr lang="fr-FR" sz="2456" b="1" dirty="0"/>
              <a:t>ansible-</a:t>
            </a:r>
            <a:r>
              <a:rPr lang="fr-FR" sz="2456" b="1" dirty="0" err="1"/>
              <a:t>playbook</a:t>
            </a:r>
            <a:r>
              <a:rPr lang="fr-FR" sz="2456" b="1" dirty="0"/>
              <a:t> –e</a:t>
            </a:r>
          </a:p>
          <a:p>
            <a:r>
              <a:rPr lang="fr-FR" sz="2456" dirty="0"/>
              <a:t>On peut les définir dans les </a:t>
            </a:r>
            <a:r>
              <a:rPr lang="fr-FR" sz="2456" dirty="0" err="1"/>
              <a:t>playbook</a:t>
            </a:r>
            <a:r>
              <a:rPr lang="fr-FR" sz="2456" dirty="0"/>
              <a:t> sous des forme diverses :</a:t>
            </a:r>
          </a:p>
          <a:p>
            <a:pPr lvl="1"/>
            <a:r>
              <a:rPr lang="fr-FR" sz="2105" b="1" dirty="0"/>
              <a:t>par génération ou récolte dynamique (</a:t>
            </a:r>
            <a:r>
              <a:rPr lang="fr-FR" sz="2105" b="1" dirty="0" err="1"/>
              <a:t>gather_facts</a:t>
            </a:r>
            <a:r>
              <a:rPr lang="fr-FR" sz="2105" b="1" dirty="0"/>
              <a:t>: )</a:t>
            </a:r>
          </a:p>
          <a:p>
            <a:pPr lvl="1"/>
            <a:r>
              <a:rPr lang="fr-FR" sz="2105" b="1" dirty="0"/>
              <a:t>définies par des tâches du </a:t>
            </a:r>
            <a:r>
              <a:rPr lang="fr-FR" sz="2105" b="1" dirty="0" err="1"/>
              <a:t>playbook</a:t>
            </a:r>
            <a:r>
              <a:rPr lang="fr-FR" sz="2105" b="1" dirty="0"/>
              <a:t> ( </a:t>
            </a:r>
            <a:r>
              <a:rPr lang="fr-FR" sz="2105" b="1" dirty="0" err="1"/>
              <a:t>set_facts</a:t>
            </a:r>
            <a:r>
              <a:rPr lang="fr-FR" sz="2105" b="1" dirty="0"/>
              <a:t>: )</a:t>
            </a:r>
          </a:p>
          <a:p>
            <a:pPr lvl="1"/>
            <a:r>
              <a:rPr lang="fr-FR" sz="2105" b="1" dirty="0"/>
              <a:t>définies à partir de la sortie standard d'une tâche ( </a:t>
            </a:r>
            <a:r>
              <a:rPr lang="fr-FR" sz="2105" b="1" dirty="0" err="1"/>
              <a:t>register</a:t>
            </a:r>
            <a:r>
              <a:rPr lang="fr-FR" sz="2105" b="1" dirty="0"/>
              <a:t>: )</a:t>
            </a:r>
          </a:p>
          <a:p>
            <a:pPr lvl="1"/>
            <a:r>
              <a:rPr lang="fr-FR" sz="2105" b="1" dirty="0"/>
              <a:t>définies à partir d'invites interactives ( </a:t>
            </a:r>
            <a:r>
              <a:rPr lang="fr-FR" sz="2105" b="1" dirty="0" err="1"/>
              <a:t>vars_prompt</a:t>
            </a:r>
            <a:r>
              <a:rPr lang="fr-FR" sz="2105" b="1" dirty="0"/>
              <a:t>: )</a:t>
            </a:r>
          </a:p>
          <a:p>
            <a:pPr lvl="1"/>
            <a:r>
              <a:rPr lang="fr-FR" sz="2105" b="1" dirty="0"/>
              <a:t>A partir des dossiers default/ ou variables/ d'un rôle</a:t>
            </a:r>
            <a:endParaRPr lang="fr-FR" sz="1053" b="1" dirty="0">
              <a:latin typeface="Courier New"/>
              <a:cs typeface="Courier New"/>
            </a:endParaRPr>
          </a:p>
        </p:txBody>
      </p:sp>
      <p:sp>
        <p:nvSpPr>
          <p:cNvPr id="3" name="Espace réservé de la date 2">
            <a:extLst>
              <a:ext uri="{FF2B5EF4-FFF2-40B4-BE49-F238E27FC236}">
                <a16:creationId xmlns:a16="http://schemas.microsoft.com/office/drawing/2014/main" id="{DA0A1EB6-8A8F-443E-B8D1-D29B0D897FCF}"/>
              </a:ext>
            </a:extLst>
          </p:cNvPr>
          <p:cNvSpPr>
            <a:spLocks noGrp="1"/>
          </p:cNvSpPr>
          <p:nvPr>
            <p:ph type="dt" sz="half" idx="6"/>
          </p:nvPr>
        </p:nvSpPr>
        <p:spPr/>
        <p:txBody>
          <a:bodyPr/>
          <a:lstStyle/>
          <a:p>
            <a:fld id="{80C3C7C2-2D5A-4678-85BD-9F20919C3570}"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75FE57D7-34F9-4705-A603-BB0E23D0796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127</a:t>
            </a:fld>
            <a:endParaRPr lang="fr-FR" spc="-10" dirty="0"/>
          </a:p>
        </p:txBody>
      </p:sp>
    </p:spTree>
    <p:extLst>
      <p:ext uri="{BB962C8B-B14F-4D97-AF65-F5344CB8AC3E}">
        <p14:creationId xmlns:p14="http://schemas.microsoft.com/office/powerpoint/2010/main" val="6690987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14C3A0-48CA-49D1-B489-D8303D1401F5}"/>
              </a:ext>
            </a:extLst>
          </p:cNvPr>
          <p:cNvSpPr>
            <a:spLocks noGrp="1"/>
          </p:cNvSpPr>
          <p:nvPr>
            <p:ph type="title"/>
          </p:nvPr>
        </p:nvSpPr>
        <p:spPr>
          <a:xfrm>
            <a:off x="1374025" y="1095247"/>
            <a:ext cx="8128634" cy="523220"/>
          </a:xfrm>
        </p:spPr>
        <p:txBody>
          <a:bodyPr/>
          <a:lstStyle/>
          <a:p>
            <a:r>
              <a:rPr lang="fr-FR" dirty="0"/>
              <a:t>Variables internes et externes</a:t>
            </a:r>
          </a:p>
        </p:txBody>
      </p:sp>
      <p:sp>
        <p:nvSpPr>
          <p:cNvPr id="4" name="object 5">
            <a:extLst>
              <a:ext uri="{FF2B5EF4-FFF2-40B4-BE49-F238E27FC236}">
                <a16:creationId xmlns:a16="http://schemas.microsoft.com/office/drawing/2014/main" id="{C238E649-20EB-472E-9F25-A046979470B4}"/>
              </a:ext>
            </a:extLst>
          </p:cNvPr>
          <p:cNvSpPr txBox="1">
            <a:spLocks/>
          </p:cNvSpPr>
          <p:nvPr/>
        </p:nvSpPr>
        <p:spPr>
          <a:xfrm>
            <a:off x="850900" y="2330450"/>
            <a:ext cx="9423380" cy="3588317"/>
          </a:xfrm>
          <a:prstGeom prst="rect">
            <a:avLst/>
          </a:prstGeom>
        </p:spPr>
        <p:txBody>
          <a:bodyPr vert="horz" wrap="square" lIns="0" tIns="1113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8606" indent="-317466">
              <a:lnSpc>
                <a:spcPct val="100000"/>
              </a:lnSpc>
              <a:spcBef>
                <a:spcPts val="88"/>
              </a:spcBef>
              <a:buClr>
                <a:srgbClr val="C0504D"/>
              </a:buClr>
              <a:buSzPct val="68750"/>
              <a:buFont typeface="Century Gothic"/>
              <a:buChar char="○"/>
              <a:tabLst>
                <a:tab pos="328049" algn="l"/>
                <a:tab pos="328606" algn="l"/>
              </a:tabLst>
            </a:pPr>
            <a:r>
              <a:rPr lang="fr-FR" sz="2105" spc="-4" dirty="0"/>
              <a:t>Définies dans le </a:t>
            </a:r>
            <a:r>
              <a:rPr lang="fr-FR" sz="2105" spc="-4" dirty="0" err="1"/>
              <a:t>playbook</a:t>
            </a:r>
            <a:endParaRPr lang="fr-FR" sz="2105" dirty="0"/>
          </a:p>
          <a:p>
            <a:pPr marL="11139" indent="0">
              <a:lnSpc>
                <a:spcPct val="100000"/>
              </a:lnSpc>
              <a:spcBef>
                <a:spcPts val="1026"/>
              </a:spcBef>
              <a:buNone/>
            </a:pPr>
            <a:r>
              <a:rPr lang="fr-FR" sz="1403" dirty="0">
                <a:latin typeface="Courier New"/>
                <a:cs typeface="Courier New"/>
              </a:rPr>
              <a:t>- </a:t>
            </a:r>
            <a:r>
              <a:rPr lang="fr-FR" sz="1403" spc="-4" dirty="0">
                <a:latin typeface="Courier New"/>
                <a:cs typeface="Courier New"/>
              </a:rPr>
              <a:t>hosts:</a:t>
            </a:r>
            <a:r>
              <a:rPr lang="fr-FR" sz="1403" spc="-13" dirty="0">
                <a:latin typeface="Courier New"/>
                <a:cs typeface="Courier New"/>
              </a:rPr>
              <a:t> </a:t>
            </a:r>
            <a:r>
              <a:rPr lang="fr-FR" sz="1403" spc="-4" dirty="0" err="1">
                <a:latin typeface="Courier New"/>
                <a:cs typeface="Courier New"/>
              </a:rPr>
              <a:t>webservers</a:t>
            </a:r>
            <a:endParaRPr lang="fr-FR" sz="1403" dirty="0">
              <a:latin typeface="Courier New"/>
              <a:cs typeface="Courier New"/>
            </a:endParaRPr>
          </a:p>
          <a:p>
            <a:pPr marL="225011" indent="0">
              <a:lnSpc>
                <a:spcPct val="100000"/>
              </a:lnSpc>
              <a:spcBef>
                <a:spcPts val="421"/>
              </a:spcBef>
              <a:buNone/>
            </a:pPr>
            <a:r>
              <a:rPr lang="fr-FR" sz="1403" b="1" dirty="0">
                <a:solidFill>
                  <a:srgbClr val="C00000"/>
                </a:solidFill>
                <a:latin typeface="Courier New"/>
                <a:cs typeface="Courier New"/>
              </a:rPr>
              <a:t>vars</a:t>
            </a:r>
            <a:r>
              <a:rPr lang="fr-FR" sz="1403" dirty="0">
                <a:latin typeface="Courier New"/>
                <a:cs typeface="Courier New"/>
              </a:rPr>
              <a:t>:</a:t>
            </a:r>
          </a:p>
          <a:p>
            <a:pPr marL="438883" indent="0">
              <a:lnSpc>
                <a:spcPct val="100000"/>
              </a:lnSpc>
              <a:spcBef>
                <a:spcPts val="421"/>
              </a:spcBef>
              <a:buNone/>
            </a:pPr>
            <a:r>
              <a:rPr lang="fr-FR" sz="1403" spc="-4" dirty="0" err="1">
                <a:latin typeface="Courier New"/>
                <a:cs typeface="Courier New"/>
              </a:rPr>
              <a:t>http_port</a:t>
            </a:r>
            <a:r>
              <a:rPr lang="fr-FR" sz="1403" spc="-4" dirty="0">
                <a:latin typeface="Courier New"/>
                <a:cs typeface="Courier New"/>
              </a:rPr>
              <a:t>:</a:t>
            </a:r>
            <a:r>
              <a:rPr lang="fr-FR" sz="1403" spc="-9" dirty="0">
                <a:latin typeface="Courier New"/>
                <a:cs typeface="Courier New"/>
              </a:rPr>
              <a:t> </a:t>
            </a:r>
            <a:r>
              <a:rPr lang="fr-FR" sz="1403" dirty="0">
                <a:latin typeface="Courier New"/>
                <a:cs typeface="Courier New"/>
              </a:rPr>
              <a:t>80</a:t>
            </a:r>
          </a:p>
          <a:p>
            <a:pPr marL="328606" marR="4456">
              <a:lnSpc>
                <a:spcPts val="2456"/>
              </a:lnSpc>
              <a:spcBef>
                <a:spcPts val="693"/>
              </a:spcBef>
            </a:pPr>
            <a:r>
              <a:rPr lang="fr-FR" sz="2456" spc="-4" dirty="0"/>
              <a:t>Des variables par défaut des rôles: </a:t>
            </a:r>
            <a:r>
              <a:rPr lang="fr-FR" sz="2456" b="1" spc="-4" dirty="0"/>
              <a:t>{{ </a:t>
            </a:r>
            <a:r>
              <a:rPr lang="fr-FR" sz="2456" b="1" spc="-4" dirty="0" err="1"/>
              <a:t>role</a:t>
            </a:r>
            <a:r>
              <a:rPr lang="fr-FR" sz="2456" b="1" spc="-4" dirty="0"/>
              <a:t> }}/defaults/</a:t>
            </a:r>
            <a:r>
              <a:rPr lang="fr-FR" sz="2456" b="1" spc="-4" dirty="0" err="1"/>
              <a:t>main.yml</a:t>
            </a:r>
            <a:endParaRPr lang="fr-FR" sz="2456" b="1" spc="-4" dirty="0"/>
          </a:p>
          <a:p>
            <a:pPr marL="328606">
              <a:lnSpc>
                <a:spcPct val="100000"/>
              </a:lnSpc>
              <a:spcBef>
                <a:spcPts val="1088"/>
              </a:spcBef>
            </a:pPr>
            <a:r>
              <a:rPr lang="fr-FR" sz="2456" spc="-4" dirty="0"/>
              <a:t>Variables incluses</a:t>
            </a:r>
          </a:p>
          <a:p>
            <a:pPr marL="11139" indent="0">
              <a:lnSpc>
                <a:spcPct val="100000"/>
              </a:lnSpc>
              <a:spcBef>
                <a:spcPts val="1026"/>
              </a:spcBef>
              <a:buNone/>
            </a:pPr>
            <a:r>
              <a:rPr lang="fr-FR" sz="1403" spc="-4" dirty="0">
                <a:latin typeface="Courier New"/>
                <a:cs typeface="Courier New"/>
              </a:rPr>
              <a:t>---</a:t>
            </a:r>
            <a:endParaRPr lang="fr-FR" sz="1403" dirty="0">
              <a:latin typeface="Courier New"/>
              <a:cs typeface="Courier New"/>
            </a:endParaRPr>
          </a:p>
          <a:p>
            <a:pPr marL="211087" marR="3971114" indent="0">
              <a:lnSpc>
                <a:spcPct val="114599"/>
              </a:lnSpc>
              <a:buNone/>
            </a:pPr>
            <a:r>
              <a:rPr lang="fr-FR" sz="1403" dirty="0">
                <a:latin typeface="Courier New"/>
                <a:cs typeface="Courier New"/>
              </a:rPr>
              <a:t>- </a:t>
            </a:r>
            <a:r>
              <a:rPr lang="fr-FR" sz="1403" spc="-4" dirty="0">
                <a:latin typeface="Courier New"/>
                <a:cs typeface="Courier New"/>
              </a:rPr>
              <a:t>hosts: all  </a:t>
            </a:r>
            <a:r>
              <a:rPr lang="fr-FR" sz="1403" spc="-4" dirty="0" err="1">
                <a:latin typeface="Courier New"/>
                <a:cs typeface="Courier New"/>
              </a:rPr>
              <a:t>remote_user</a:t>
            </a:r>
            <a:r>
              <a:rPr lang="fr-FR" sz="1403" spc="-4" dirty="0">
                <a:latin typeface="Courier New"/>
                <a:cs typeface="Courier New"/>
              </a:rPr>
              <a:t>:</a:t>
            </a:r>
            <a:r>
              <a:rPr lang="fr-FR" sz="1403" spc="-83" dirty="0">
                <a:latin typeface="Courier New"/>
                <a:cs typeface="Courier New"/>
              </a:rPr>
              <a:t> </a:t>
            </a:r>
            <a:r>
              <a:rPr lang="fr-FR" sz="1403" spc="-4" dirty="0">
                <a:latin typeface="Courier New"/>
                <a:cs typeface="Courier New"/>
              </a:rPr>
              <a:t>root  vars:</a:t>
            </a:r>
            <a:endParaRPr lang="fr-FR" sz="1403" dirty="0">
              <a:latin typeface="Courier New"/>
              <a:cs typeface="Courier New"/>
            </a:endParaRPr>
          </a:p>
          <a:p>
            <a:pPr marL="438883" indent="0">
              <a:lnSpc>
                <a:spcPct val="100000"/>
              </a:lnSpc>
              <a:spcBef>
                <a:spcPts val="246"/>
              </a:spcBef>
              <a:buNone/>
            </a:pPr>
            <a:r>
              <a:rPr lang="fr-FR" sz="1403" spc="-4" dirty="0" err="1">
                <a:latin typeface="Courier New"/>
                <a:cs typeface="Courier New"/>
              </a:rPr>
              <a:t>favcolor</a:t>
            </a:r>
            <a:r>
              <a:rPr lang="fr-FR" sz="1403" spc="-4" dirty="0">
                <a:latin typeface="Courier New"/>
                <a:cs typeface="Courier New"/>
              </a:rPr>
              <a:t>:</a:t>
            </a:r>
            <a:r>
              <a:rPr lang="fr-FR" sz="1403" spc="-9" dirty="0">
                <a:latin typeface="Courier New"/>
                <a:cs typeface="Courier New"/>
              </a:rPr>
              <a:t> </a:t>
            </a:r>
            <a:r>
              <a:rPr lang="fr-FR" sz="1403" spc="-4" dirty="0" err="1">
                <a:latin typeface="Courier New"/>
                <a:cs typeface="Courier New"/>
              </a:rPr>
              <a:t>blue</a:t>
            </a:r>
            <a:endParaRPr lang="fr-FR" sz="1403" dirty="0">
              <a:latin typeface="Courier New"/>
              <a:cs typeface="Courier New"/>
            </a:endParaRPr>
          </a:p>
          <a:p>
            <a:pPr marL="225011" indent="0">
              <a:lnSpc>
                <a:spcPct val="100000"/>
              </a:lnSpc>
              <a:spcBef>
                <a:spcPts val="246"/>
              </a:spcBef>
              <a:buNone/>
            </a:pPr>
            <a:r>
              <a:rPr lang="fr-FR" sz="1403" b="1" dirty="0" err="1">
                <a:solidFill>
                  <a:srgbClr val="C00000"/>
                </a:solidFill>
                <a:latin typeface="Courier New"/>
                <a:cs typeface="Courier New"/>
              </a:rPr>
              <a:t>vars_files</a:t>
            </a:r>
            <a:r>
              <a:rPr lang="fr-FR" sz="1403" dirty="0">
                <a:solidFill>
                  <a:srgbClr val="C00000"/>
                </a:solidFill>
                <a:latin typeface="Courier New"/>
                <a:cs typeface="Courier New"/>
              </a:rPr>
              <a:t>:</a:t>
            </a:r>
          </a:p>
          <a:p>
            <a:pPr marL="438883" indent="0">
              <a:lnSpc>
                <a:spcPct val="100000"/>
              </a:lnSpc>
              <a:spcBef>
                <a:spcPts val="246"/>
              </a:spcBef>
              <a:buNone/>
            </a:pPr>
            <a:r>
              <a:rPr lang="fr-FR" sz="1403" dirty="0">
                <a:latin typeface="Courier New"/>
                <a:cs typeface="Courier New"/>
              </a:rPr>
              <a:t>-</a:t>
            </a:r>
            <a:r>
              <a:rPr lang="fr-FR" sz="1403" spc="-9" dirty="0">
                <a:latin typeface="Courier New"/>
                <a:cs typeface="Courier New"/>
              </a:rPr>
              <a:t> </a:t>
            </a:r>
            <a:r>
              <a:rPr lang="fr-FR" sz="1403" dirty="0">
                <a:latin typeface="Courier New"/>
                <a:cs typeface="Courier New"/>
              </a:rPr>
              <a:t>/vars/</a:t>
            </a:r>
            <a:r>
              <a:rPr lang="fr-FR" sz="1403" dirty="0" err="1">
                <a:latin typeface="Courier New"/>
                <a:cs typeface="Courier New"/>
              </a:rPr>
              <a:t>external_vars.yml</a:t>
            </a:r>
            <a:endParaRPr lang="fr-FR" sz="1403" dirty="0">
              <a:latin typeface="Courier New"/>
              <a:cs typeface="Courier New"/>
            </a:endParaRPr>
          </a:p>
        </p:txBody>
      </p:sp>
      <p:sp>
        <p:nvSpPr>
          <p:cNvPr id="3" name="Espace réservé de la date 2">
            <a:extLst>
              <a:ext uri="{FF2B5EF4-FFF2-40B4-BE49-F238E27FC236}">
                <a16:creationId xmlns:a16="http://schemas.microsoft.com/office/drawing/2014/main" id="{8DC934B8-82D4-4601-A45C-A8F3271F28EB}"/>
              </a:ext>
            </a:extLst>
          </p:cNvPr>
          <p:cNvSpPr>
            <a:spLocks noGrp="1"/>
          </p:cNvSpPr>
          <p:nvPr>
            <p:ph type="dt" sz="half" idx="6"/>
          </p:nvPr>
        </p:nvSpPr>
        <p:spPr/>
        <p:txBody>
          <a:bodyPr/>
          <a:lstStyle/>
          <a:p>
            <a:fld id="{CB343EBE-7878-47DE-A1D2-9A89A4AF6730}"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527D088-9930-460D-AA7F-DA44ADE014F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128</a:t>
            </a:fld>
            <a:endParaRPr lang="fr-FR" spc="-10" dirty="0"/>
          </a:p>
        </p:txBody>
      </p:sp>
    </p:spTree>
    <p:extLst>
      <p:ext uri="{BB962C8B-B14F-4D97-AF65-F5344CB8AC3E}">
        <p14:creationId xmlns:p14="http://schemas.microsoft.com/office/powerpoint/2010/main" val="3033483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3AFE3-512A-4A04-914F-43F3652BA44B}"/>
              </a:ext>
            </a:extLst>
          </p:cNvPr>
          <p:cNvSpPr>
            <a:spLocks noGrp="1"/>
          </p:cNvSpPr>
          <p:nvPr>
            <p:ph type="title"/>
          </p:nvPr>
        </p:nvSpPr>
        <p:spPr>
          <a:xfrm>
            <a:off x="735168" y="988675"/>
            <a:ext cx="9223058" cy="523220"/>
          </a:xfrm>
        </p:spPr>
        <p:txBody>
          <a:bodyPr/>
          <a:lstStyle/>
          <a:p>
            <a:r>
              <a:rPr lang="fr-FR" dirty="0"/>
              <a:t>Récupération du résultat d'une commande</a:t>
            </a:r>
          </a:p>
        </p:txBody>
      </p:sp>
      <p:grpSp>
        <p:nvGrpSpPr>
          <p:cNvPr id="9" name="Groupe 8">
            <a:extLst>
              <a:ext uri="{FF2B5EF4-FFF2-40B4-BE49-F238E27FC236}">
                <a16:creationId xmlns:a16="http://schemas.microsoft.com/office/drawing/2014/main" id="{BA756E4F-D719-4E86-9A29-0F5ABCDED237}"/>
              </a:ext>
            </a:extLst>
          </p:cNvPr>
          <p:cNvGrpSpPr/>
          <p:nvPr/>
        </p:nvGrpSpPr>
        <p:grpSpPr>
          <a:xfrm>
            <a:off x="735172" y="1933361"/>
            <a:ext cx="8655578" cy="3868130"/>
            <a:chOff x="1650332" y="1325563"/>
            <a:chExt cx="9252727" cy="3856264"/>
          </a:xfrm>
        </p:grpSpPr>
        <p:pic>
          <p:nvPicPr>
            <p:cNvPr id="4" name="Image 3">
              <a:extLst>
                <a:ext uri="{FF2B5EF4-FFF2-40B4-BE49-F238E27FC236}">
                  <a16:creationId xmlns:a16="http://schemas.microsoft.com/office/drawing/2014/main" id="{C6C9854A-AFE9-4488-AF8C-BAF1C39C4E41}"/>
                </a:ext>
              </a:extLst>
            </p:cNvPr>
            <p:cNvPicPr>
              <a:picLocks noChangeAspect="1"/>
            </p:cNvPicPr>
            <p:nvPr/>
          </p:nvPicPr>
          <p:blipFill>
            <a:blip r:embed="rId2"/>
            <a:stretch>
              <a:fillRect/>
            </a:stretch>
          </p:blipFill>
          <p:spPr>
            <a:xfrm>
              <a:off x="1650336" y="1325563"/>
              <a:ext cx="9252723" cy="669492"/>
            </a:xfrm>
            <a:prstGeom prst="rect">
              <a:avLst/>
            </a:prstGeom>
          </p:spPr>
        </p:pic>
        <p:pic>
          <p:nvPicPr>
            <p:cNvPr id="5" name="Image 4">
              <a:extLst>
                <a:ext uri="{FF2B5EF4-FFF2-40B4-BE49-F238E27FC236}">
                  <a16:creationId xmlns:a16="http://schemas.microsoft.com/office/drawing/2014/main" id="{33430387-111E-4DF5-9E7C-7C323730A9C4}"/>
                </a:ext>
              </a:extLst>
            </p:cNvPr>
            <p:cNvPicPr>
              <a:picLocks noChangeAspect="1"/>
            </p:cNvPicPr>
            <p:nvPr/>
          </p:nvPicPr>
          <p:blipFill>
            <a:blip r:embed="rId3"/>
            <a:stretch>
              <a:fillRect/>
            </a:stretch>
          </p:blipFill>
          <p:spPr>
            <a:xfrm>
              <a:off x="1650335" y="1943913"/>
              <a:ext cx="9252723" cy="1385337"/>
            </a:xfrm>
            <a:prstGeom prst="rect">
              <a:avLst/>
            </a:prstGeom>
          </p:spPr>
        </p:pic>
        <p:pic>
          <p:nvPicPr>
            <p:cNvPr id="6" name="Image 5">
              <a:extLst>
                <a:ext uri="{FF2B5EF4-FFF2-40B4-BE49-F238E27FC236}">
                  <a16:creationId xmlns:a16="http://schemas.microsoft.com/office/drawing/2014/main" id="{1E18C869-D2AB-48E5-BF0F-3E0767AE09E6}"/>
                </a:ext>
              </a:extLst>
            </p:cNvPr>
            <p:cNvPicPr>
              <a:picLocks noChangeAspect="1"/>
            </p:cNvPicPr>
            <p:nvPr/>
          </p:nvPicPr>
          <p:blipFill>
            <a:blip r:embed="rId4"/>
            <a:stretch>
              <a:fillRect/>
            </a:stretch>
          </p:blipFill>
          <p:spPr>
            <a:xfrm>
              <a:off x="1650334" y="3267074"/>
              <a:ext cx="9252723" cy="580429"/>
            </a:xfrm>
            <a:prstGeom prst="rect">
              <a:avLst/>
            </a:prstGeom>
          </p:spPr>
        </p:pic>
        <p:pic>
          <p:nvPicPr>
            <p:cNvPr id="7" name="Image 6">
              <a:extLst>
                <a:ext uri="{FF2B5EF4-FFF2-40B4-BE49-F238E27FC236}">
                  <a16:creationId xmlns:a16="http://schemas.microsoft.com/office/drawing/2014/main" id="{4EA44CFF-273B-41D5-BE29-9885C6A23A71}"/>
                </a:ext>
              </a:extLst>
            </p:cNvPr>
            <p:cNvPicPr>
              <a:picLocks noChangeAspect="1"/>
            </p:cNvPicPr>
            <p:nvPr/>
          </p:nvPicPr>
          <p:blipFill>
            <a:blip r:embed="rId5"/>
            <a:stretch>
              <a:fillRect/>
            </a:stretch>
          </p:blipFill>
          <p:spPr>
            <a:xfrm>
              <a:off x="1650332" y="3713683"/>
              <a:ext cx="9252723" cy="1468144"/>
            </a:xfrm>
            <a:prstGeom prst="rect">
              <a:avLst/>
            </a:prstGeom>
          </p:spPr>
        </p:pic>
      </p:grpSp>
      <p:sp>
        <p:nvSpPr>
          <p:cNvPr id="10" name="Rectangle 9">
            <a:extLst>
              <a:ext uri="{FF2B5EF4-FFF2-40B4-BE49-F238E27FC236}">
                <a16:creationId xmlns:a16="http://schemas.microsoft.com/office/drawing/2014/main" id="{206E412E-F3A5-4E30-8142-06D648FB3673}"/>
              </a:ext>
            </a:extLst>
          </p:cNvPr>
          <p:cNvSpPr/>
          <p:nvPr/>
        </p:nvSpPr>
        <p:spPr>
          <a:xfrm>
            <a:off x="735168" y="1933361"/>
            <a:ext cx="8655578" cy="386813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3" name="Espace réservé de la date 2">
            <a:extLst>
              <a:ext uri="{FF2B5EF4-FFF2-40B4-BE49-F238E27FC236}">
                <a16:creationId xmlns:a16="http://schemas.microsoft.com/office/drawing/2014/main" id="{76D68005-DFA1-4313-A781-1A1FEDDA9A75}"/>
              </a:ext>
            </a:extLst>
          </p:cNvPr>
          <p:cNvSpPr>
            <a:spLocks noGrp="1"/>
          </p:cNvSpPr>
          <p:nvPr>
            <p:ph type="dt" sz="half" idx="6"/>
          </p:nvPr>
        </p:nvSpPr>
        <p:spPr/>
        <p:txBody>
          <a:bodyPr/>
          <a:lstStyle/>
          <a:p>
            <a:fld id="{1248DD28-C544-44F3-A512-68B5AB1835CC}" type="datetime1">
              <a:rPr lang="en-US" smtClean="0"/>
              <a:t>11/26/2020</a:t>
            </a:fld>
            <a:endParaRPr lang="en-US"/>
          </a:p>
        </p:txBody>
      </p:sp>
      <p:sp>
        <p:nvSpPr>
          <p:cNvPr id="8" name="Espace réservé du numéro de diapositive 7">
            <a:extLst>
              <a:ext uri="{FF2B5EF4-FFF2-40B4-BE49-F238E27FC236}">
                <a16:creationId xmlns:a16="http://schemas.microsoft.com/office/drawing/2014/main" id="{9AE19997-0024-43B0-9F65-95D4506FA09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129</a:t>
            </a:fld>
            <a:endParaRPr lang="fr-FR" spc="-10" dirty="0"/>
          </a:p>
        </p:txBody>
      </p:sp>
    </p:spTree>
    <p:extLst>
      <p:ext uri="{BB962C8B-B14F-4D97-AF65-F5344CB8AC3E}">
        <p14:creationId xmlns:p14="http://schemas.microsoft.com/office/powerpoint/2010/main" val="326273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770732"/>
            <a:ext cx="10693400" cy="6015037"/>
          </a:xfrm>
          <a:prstGeom prst="rect">
            <a:avLst/>
          </a:prstGeom>
          <a:blipFill>
            <a:blip r:embed="rId2" cstate="print"/>
            <a:stretch>
              <a:fillRect/>
            </a:stretch>
          </a:blipFill>
        </p:spPr>
        <p:txBody>
          <a:bodyPr wrap="square" lIns="0" tIns="0" rIns="0" bIns="0" rtlCol="0"/>
          <a:lstStyle/>
          <a:p>
            <a:endParaRPr sz="1579"/>
          </a:p>
        </p:txBody>
      </p:sp>
      <p:sp>
        <p:nvSpPr>
          <p:cNvPr id="4" name="object 4"/>
          <p:cNvSpPr txBox="1"/>
          <p:nvPr/>
        </p:nvSpPr>
        <p:spPr>
          <a:xfrm>
            <a:off x="124416" y="877125"/>
            <a:ext cx="3325068" cy="1510919"/>
          </a:xfrm>
          <a:prstGeom prst="rect">
            <a:avLst/>
          </a:prstGeom>
        </p:spPr>
        <p:txBody>
          <a:bodyPr vert="horz" wrap="square" lIns="0" tIns="17265" rIns="0" bIns="0" rtlCol="0">
            <a:spAutoFit/>
          </a:bodyPr>
          <a:lstStyle/>
          <a:p>
            <a:pPr marL="11139" marR="4456" algn="just">
              <a:lnSpc>
                <a:spcPts val="1254"/>
              </a:lnSpc>
              <a:spcBef>
                <a:spcPts val="136"/>
              </a:spcBef>
            </a:pPr>
            <a:r>
              <a:rPr sz="1053" spc="-4" dirty="0">
                <a:solidFill>
                  <a:srgbClr val="C00000"/>
                </a:solidFill>
                <a:latin typeface="Consolas"/>
                <a:cs typeface="Consolas"/>
              </a:rPr>
              <a:t>Une </a:t>
            </a:r>
            <a:r>
              <a:rPr sz="1053" b="1" spc="-4" dirty="0">
                <a:solidFill>
                  <a:srgbClr val="C00000"/>
                </a:solidFill>
                <a:latin typeface="Consolas"/>
                <a:cs typeface="Consolas"/>
              </a:rPr>
              <a:t>ansible </a:t>
            </a:r>
            <a:r>
              <a:rPr sz="1053" spc="-4" dirty="0">
                <a:solidFill>
                  <a:srgbClr val="C00000"/>
                </a:solidFill>
                <a:latin typeface="Consolas"/>
                <a:cs typeface="Consolas"/>
              </a:rPr>
              <a:t>est un dispositif  </a:t>
            </a:r>
            <a:r>
              <a:rPr sz="1053" b="1" spc="-4" dirty="0">
                <a:solidFill>
                  <a:srgbClr val="C00000"/>
                </a:solidFill>
                <a:latin typeface="Consolas"/>
                <a:cs typeface="Consolas"/>
              </a:rPr>
              <a:t>théorique </a:t>
            </a:r>
            <a:r>
              <a:rPr sz="1053" spc="-4" dirty="0">
                <a:solidFill>
                  <a:srgbClr val="C00000"/>
                </a:solidFill>
                <a:latin typeface="Consolas"/>
                <a:cs typeface="Consolas"/>
              </a:rPr>
              <a:t>permettant de réaliser  des communications </a:t>
            </a:r>
            <a:r>
              <a:rPr sz="1053" dirty="0">
                <a:solidFill>
                  <a:srgbClr val="C00000"/>
                </a:solidFill>
                <a:latin typeface="Consolas"/>
                <a:cs typeface="Consolas"/>
              </a:rPr>
              <a:t>à </a:t>
            </a:r>
            <a:r>
              <a:rPr sz="1053" spc="-4" dirty="0">
                <a:solidFill>
                  <a:srgbClr val="C00000"/>
                </a:solidFill>
                <a:latin typeface="Consolas"/>
                <a:cs typeface="Consolas"/>
              </a:rPr>
              <a:t>une vitesse  supraluminique. Elle peut envoyer  et recevoir des messages en  provenance et en direction du  périphérique correspondant sur  n’importe quelle distance sans  aucun délai. Les </a:t>
            </a:r>
            <a:r>
              <a:rPr sz="1053" b="1" spc="-4" dirty="0">
                <a:solidFill>
                  <a:srgbClr val="C00000"/>
                </a:solidFill>
                <a:latin typeface="Consolas"/>
                <a:cs typeface="Consolas"/>
              </a:rPr>
              <a:t>ansibles </a:t>
            </a:r>
            <a:r>
              <a:rPr sz="1053" spc="-4" dirty="0">
                <a:solidFill>
                  <a:srgbClr val="C00000"/>
                </a:solidFill>
                <a:latin typeface="Consolas"/>
                <a:cs typeface="Consolas"/>
              </a:rPr>
              <a:t>sont  une composante emblématique de la  littérature de</a:t>
            </a:r>
            <a:r>
              <a:rPr sz="1053" spc="-13" dirty="0">
                <a:solidFill>
                  <a:srgbClr val="C00000"/>
                </a:solidFill>
                <a:latin typeface="Consolas"/>
                <a:cs typeface="Consolas"/>
              </a:rPr>
              <a:t> </a:t>
            </a:r>
            <a:r>
              <a:rPr sz="1053" b="1" spc="-4" dirty="0">
                <a:solidFill>
                  <a:srgbClr val="C00000"/>
                </a:solidFill>
                <a:latin typeface="Consolas"/>
                <a:cs typeface="Consolas"/>
              </a:rPr>
              <a:t>science-fiction</a:t>
            </a:r>
            <a:r>
              <a:rPr sz="1053" spc="-4" dirty="0">
                <a:solidFill>
                  <a:srgbClr val="C00000"/>
                </a:solidFill>
                <a:latin typeface="Consolas"/>
                <a:cs typeface="Consolas"/>
              </a:rPr>
              <a:t>.</a:t>
            </a:r>
            <a:endParaRPr sz="1053" dirty="0">
              <a:solidFill>
                <a:srgbClr val="C00000"/>
              </a:solidFill>
              <a:latin typeface="Consolas"/>
              <a:cs typeface="Consolas"/>
            </a:endParaRPr>
          </a:p>
        </p:txBody>
      </p:sp>
      <p:sp>
        <p:nvSpPr>
          <p:cNvPr id="3" name="Espace réservé de la date 2">
            <a:extLst>
              <a:ext uri="{FF2B5EF4-FFF2-40B4-BE49-F238E27FC236}">
                <a16:creationId xmlns:a16="http://schemas.microsoft.com/office/drawing/2014/main" id="{C0A05802-425D-4EB8-A513-8F17BD376DDF}"/>
              </a:ext>
            </a:extLst>
          </p:cNvPr>
          <p:cNvSpPr>
            <a:spLocks noGrp="1"/>
          </p:cNvSpPr>
          <p:nvPr>
            <p:ph type="dt" sz="half" idx="6"/>
          </p:nvPr>
        </p:nvSpPr>
        <p:spPr/>
        <p:txBody>
          <a:bodyPr/>
          <a:lstStyle/>
          <a:p>
            <a:fld id="{6B20024A-A0AB-467C-8A9A-7BAF7CA9B48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3C569D74-6465-4AB1-84BE-C53C9D07123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a:t>
            </a:fld>
            <a:endParaRPr lang="fr-FR" spc="-1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3AFE3-512A-4A04-914F-43F3652BA44B}"/>
              </a:ext>
            </a:extLst>
          </p:cNvPr>
          <p:cNvSpPr>
            <a:spLocks noGrp="1"/>
          </p:cNvSpPr>
          <p:nvPr>
            <p:ph type="title"/>
          </p:nvPr>
        </p:nvSpPr>
        <p:spPr>
          <a:xfrm>
            <a:off x="735171" y="991857"/>
            <a:ext cx="9223058" cy="523220"/>
          </a:xfrm>
        </p:spPr>
        <p:txBody>
          <a:bodyPr/>
          <a:lstStyle/>
          <a:p>
            <a:r>
              <a:rPr lang="fr-FR" dirty="0"/>
              <a:t>Récupération du résultat d'une commande</a:t>
            </a:r>
          </a:p>
        </p:txBody>
      </p:sp>
      <p:grpSp>
        <p:nvGrpSpPr>
          <p:cNvPr id="10" name="Groupe 9">
            <a:extLst>
              <a:ext uri="{FF2B5EF4-FFF2-40B4-BE49-F238E27FC236}">
                <a16:creationId xmlns:a16="http://schemas.microsoft.com/office/drawing/2014/main" id="{8238DB2D-A3EA-45AB-A3EF-780BA4F32BC1}"/>
              </a:ext>
            </a:extLst>
          </p:cNvPr>
          <p:cNvGrpSpPr/>
          <p:nvPr/>
        </p:nvGrpSpPr>
        <p:grpSpPr>
          <a:xfrm>
            <a:off x="983062" y="2022587"/>
            <a:ext cx="8276450" cy="4879863"/>
            <a:chOff x="1120831" y="1020762"/>
            <a:chExt cx="9436332" cy="5563739"/>
          </a:xfrm>
        </p:grpSpPr>
        <p:pic>
          <p:nvPicPr>
            <p:cNvPr id="8" name="Image 7">
              <a:extLst>
                <a:ext uri="{FF2B5EF4-FFF2-40B4-BE49-F238E27FC236}">
                  <a16:creationId xmlns:a16="http://schemas.microsoft.com/office/drawing/2014/main" id="{963C66BA-F908-4330-A7E9-8AA1D7EAB626}"/>
                </a:ext>
              </a:extLst>
            </p:cNvPr>
            <p:cNvPicPr>
              <a:picLocks noChangeAspect="1"/>
            </p:cNvPicPr>
            <p:nvPr/>
          </p:nvPicPr>
          <p:blipFill>
            <a:blip r:embed="rId2"/>
            <a:stretch>
              <a:fillRect/>
            </a:stretch>
          </p:blipFill>
          <p:spPr>
            <a:xfrm>
              <a:off x="1120832" y="1568161"/>
              <a:ext cx="9436331" cy="5016340"/>
            </a:xfrm>
            <a:prstGeom prst="rect">
              <a:avLst/>
            </a:prstGeom>
          </p:spPr>
        </p:pic>
        <p:pic>
          <p:nvPicPr>
            <p:cNvPr id="3" name="Image 2">
              <a:extLst>
                <a:ext uri="{FF2B5EF4-FFF2-40B4-BE49-F238E27FC236}">
                  <a16:creationId xmlns:a16="http://schemas.microsoft.com/office/drawing/2014/main" id="{3E7A2FFE-DDDF-43CC-B350-9F86CC8E8F33}"/>
                </a:ext>
              </a:extLst>
            </p:cNvPr>
            <p:cNvPicPr>
              <a:picLocks noChangeAspect="1"/>
            </p:cNvPicPr>
            <p:nvPr/>
          </p:nvPicPr>
          <p:blipFill>
            <a:blip r:embed="rId3"/>
            <a:stretch>
              <a:fillRect/>
            </a:stretch>
          </p:blipFill>
          <p:spPr>
            <a:xfrm>
              <a:off x="1120831" y="1020762"/>
              <a:ext cx="9436331" cy="561269"/>
            </a:xfrm>
            <a:prstGeom prst="rect">
              <a:avLst/>
            </a:prstGeom>
          </p:spPr>
        </p:pic>
      </p:grpSp>
      <p:sp>
        <p:nvSpPr>
          <p:cNvPr id="11" name="Rectangle 10">
            <a:extLst>
              <a:ext uri="{FF2B5EF4-FFF2-40B4-BE49-F238E27FC236}">
                <a16:creationId xmlns:a16="http://schemas.microsoft.com/office/drawing/2014/main" id="{D5B5FC1F-00E6-41C9-87D1-F1E4F30BC780}"/>
              </a:ext>
            </a:extLst>
          </p:cNvPr>
          <p:cNvSpPr/>
          <p:nvPr/>
        </p:nvSpPr>
        <p:spPr>
          <a:xfrm>
            <a:off x="983062" y="1989500"/>
            <a:ext cx="8276449" cy="49129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4" name="Espace réservé de la date 3">
            <a:extLst>
              <a:ext uri="{FF2B5EF4-FFF2-40B4-BE49-F238E27FC236}">
                <a16:creationId xmlns:a16="http://schemas.microsoft.com/office/drawing/2014/main" id="{E7B3A2BB-AA20-47C2-8AD7-19411AD7A372}"/>
              </a:ext>
            </a:extLst>
          </p:cNvPr>
          <p:cNvSpPr>
            <a:spLocks noGrp="1"/>
          </p:cNvSpPr>
          <p:nvPr>
            <p:ph type="dt" sz="half" idx="6"/>
          </p:nvPr>
        </p:nvSpPr>
        <p:spPr/>
        <p:txBody>
          <a:bodyPr/>
          <a:lstStyle/>
          <a:p>
            <a:fld id="{2DE625EF-E993-4268-AD57-6084949E014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121DCC5-6793-40A5-B020-A906C1FBEC5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130</a:t>
            </a:fld>
            <a:endParaRPr lang="fr-FR" spc="-10" dirty="0"/>
          </a:p>
        </p:txBody>
      </p:sp>
    </p:spTree>
    <p:extLst>
      <p:ext uri="{BB962C8B-B14F-4D97-AF65-F5344CB8AC3E}">
        <p14:creationId xmlns:p14="http://schemas.microsoft.com/office/powerpoint/2010/main" val="39745236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4230B3D-EFB2-4683-B750-17C51C99902A}"/>
              </a:ext>
            </a:extLst>
          </p:cNvPr>
          <p:cNvSpPr>
            <a:spLocks noGrp="1"/>
          </p:cNvSpPr>
          <p:nvPr>
            <p:ph idx="1"/>
          </p:nvPr>
        </p:nvSpPr>
        <p:spPr>
          <a:xfrm>
            <a:off x="1456807" y="2538096"/>
            <a:ext cx="7779786" cy="3526154"/>
          </a:xfrm>
        </p:spPr>
        <p:txBody>
          <a:bodyPr>
            <a:normAutofit/>
          </a:bodyPr>
          <a:lstStyle/>
          <a:p>
            <a:pPr>
              <a:tabLst>
                <a:tab pos="3543649" algn="l"/>
              </a:tabLst>
            </a:pPr>
            <a:r>
              <a:rPr lang="en-US" dirty="0"/>
              <a:t>- name: "print df -Th"</a:t>
            </a:r>
            <a:endParaRPr lang="fr-FR" dirty="0"/>
          </a:p>
          <a:p>
            <a:pPr>
              <a:tabLst>
                <a:tab pos="3543649" algn="l"/>
              </a:tabLst>
            </a:pPr>
            <a:r>
              <a:rPr lang="en-US" dirty="0"/>
              <a:t>  hosts: localhost</a:t>
            </a:r>
            <a:endParaRPr lang="fr-FR" dirty="0"/>
          </a:p>
          <a:p>
            <a:pPr>
              <a:tabLst>
                <a:tab pos="3543649" algn="l"/>
              </a:tabLst>
            </a:pPr>
            <a:r>
              <a:rPr lang="en-US" dirty="0"/>
              <a:t>  </a:t>
            </a:r>
            <a:r>
              <a:rPr lang="en-US" dirty="0" err="1"/>
              <a:t>gather_facts</a:t>
            </a:r>
            <a:r>
              <a:rPr lang="en-US" dirty="0"/>
              <a:t>: True</a:t>
            </a:r>
            <a:endParaRPr lang="fr-FR" dirty="0"/>
          </a:p>
          <a:p>
            <a:pPr>
              <a:tabLst>
                <a:tab pos="3543649" algn="l"/>
              </a:tabLst>
            </a:pPr>
            <a:r>
              <a:rPr lang="en-US" dirty="0"/>
              <a:t>  tasks:</a:t>
            </a:r>
            <a:endParaRPr lang="fr-FR" dirty="0"/>
          </a:p>
          <a:p>
            <a:pPr>
              <a:tabLst>
                <a:tab pos="3543649" algn="l"/>
              </a:tabLst>
            </a:pPr>
            <a:r>
              <a:rPr lang="en-US" dirty="0"/>
              <a:t>    - shell: df -h</a:t>
            </a:r>
            <a:endParaRPr lang="fr-FR" dirty="0"/>
          </a:p>
          <a:p>
            <a:pPr>
              <a:tabLst>
                <a:tab pos="3543649" algn="l"/>
              </a:tabLst>
            </a:pPr>
            <a:r>
              <a:rPr lang="en-US" dirty="0"/>
              <a:t>      register: </a:t>
            </a:r>
            <a:r>
              <a:rPr lang="en-US" dirty="0" err="1"/>
              <a:t>df_output</a:t>
            </a:r>
            <a:endParaRPr lang="fr-FR" dirty="0"/>
          </a:p>
          <a:p>
            <a:pPr>
              <a:tabLst>
                <a:tab pos="3543649" algn="l"/>
              </a:tabLst>
            </a:pPr>
            <a:r>
              <a:rPr lang="fr-FR" dirty="0"/>
              <a:t>    </a:t>
            </a:r>
            <a:r>
              <a:rPr lang="en-US" dirty="0"/>
              <a:t>- debug:</a:t>
            </a:r>
            <a:endParaRPr lang="fr-FR" dirty="0"/>
          </a:p>
          <a:p>
            <a:pPr>
              <a:tabLst>
                <a:tab pos="3543649" algn="l"/>
              </a:tabLst>
            </a:pPr>
            <a:r>
              <a:rPr lang="en-US" dirty="0"/>
              <a:t>         msg: "{{ </a:t>
            </a:r>
            <a:r>
              <a:rPr lang="en-US" dirty="0" err="1"/>
              <a:t>df_output.stdout_lines</a:t>
            </a:r>
            <a:r>
              <a:rPr lang="en-US" dirty="0"/>
              <a:t> | list }}"</a:t>
            </a:r>
            <a:endParaRPr lang="fr-FR" dirty="0"/>
          </a:p>
          <a:p>
            <a:pPr>
              <a:tabLst>
                <a:tab pos="3543649" algn="l"/>
              </a:tabLst>
            </a:pPr>
            <a:endParaRPr lang="fr-FR" dirty="0"/>
          </a:p>
        </p:txBody>
      </p:sp>
      <p:sp>
        <p:nvSpPr>
          <p:cNvPr id="4" name="Espace réservé de la date 3">
            <a:extLst>
              <a:ext uri="{FF2B5EF4-FFF2-40B4-BE49-F238E27FC236}">
                <a16:creationId xmlns:a16="http://schemas.microsoft.com/office/drawing/2014/main" id="{FEC84B55-61CD-449F-A349-0DE60252BB21}"/>
              </a:ext>
            </a:extLst>
          </p:cNvPr>
          <p:cNvSpPr>
            <a:spLocks noGrp="1"/>
          </p:cNvSpPr>
          <p:nvPr>
            <p:ph type="dt" sz="half" idx="6"/>
          </p:nvPr>
        </p:nvSpPr>
        <p:spPr/>
        <p:txBody>
          <a:bodyPr/>
          <a:lstStyle/>
          <a:p>
            <a:fld id="{E88B7400-7FC1-4C25-996A-24831768180B}"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AC7C71F5-5DFF-42BC-A147-AD78E74490A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131</a:t>
            </a:fld>
            <a:endParaRPr lang="fr-FR" spc="-10" dirty="0"/>
          </a:p>
        </p:txBody>
      </p:sp>
      <p:sp>
        <p:nvSpPr>
          <p:cNvPr id="8" name="Titre 1">
            <a:extLst>
              <a:ext uri="{FF2B5EF4-FFF2-40B4-BE49-F238E27FC236}">
                <a16:creationId xmlns:a16="http://schemas.microsoft.com/office/drawing/2014/main" id="{5EC68D2A-6336-4221-A85F-C00F4B2DAC21}"/>
              </a:ext>
            </a:extLst>
          </p:cNvPr>
          <p:cNvSpPr>
            <a:spLocks noGrp="1"/>
          </p:cNvSpPr>
          <p:nvPr>
            <p:ph type="title"/>
          </p:nvPr>
        </p:nvSpPr>
        <p:spPr>
          <a:xfrm>
            <a:off x="735171" y="991857"/>
            <a:ext cx="9223058" cy="523220"/>
          </a:xfrm>
        </p:spPr>
        <p:txBody>
          <a:bodyPr/>
          <a:lstStyle/>
          <a:p>
            <a:r>
              <a:rPr lang="fr-FR" dirty="0"/>
              <a:t>Récupération du résultat d'une commande</a:t>
            </a:r>
          </a:p>
        </p:txBody>
      </p:sp>
    </p:spTree>
    <p:extLst>
      <p:ext uri="{BB962C8B-B14F-4D97-AF65-F5344CB8AC3E}">
        <p14:creationId xmlns:p14="http://schemas.microsoft.com/office/powerpoint/2010/main" val="2301192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531E3A-2760-489B-AE9E-4D2D0851E358}"/>
              </a:ext>
            </a:extLst>
          </p:cNvPr>
          <p:cNvSpPr>
            <a:spLocks noGrp="1"/>
          </p:cNvSpPr>
          <p:nvPr>
            <p:ph type="title"/>
          </p:nvPr>
        </p:nvSpPr>
        <p:spPr>
          <a:xfrm>
            <a:off x="1374025" y="1095247"/>
            <a:ext cx="8128634" cy="523220"/>
          </a:xfrm>
        </p:spPr>
        <p:txBody>
          <a:bodyPr/>
          <a:lstStyle/>
          <a:p>
            <a:r>
              <a:rPr lang="fr-FR" dirty="0" err="1"/>
              <a:t>Facts</a:t>
            </a:r>
            <a:r>
              <a:rPr lang="fr-FR" dirty="0"/>
              <a:t> : Variables magiques</a:t>
            </a:r>
          </a:p>
        </p:txBody>
      </p:sp>
      <p:sp>
        <p:nvSpPr>
          <p:cNvPr id="5" name="Google Shape;147;p22">
            <a:extLst>
              <a:ext uri="{FF2B5EF4-FFF2-40B4-BE49-F238E27FC236}">
                <a16:creationId xmlns:a16="http://schemas.microsoft.com/office/drawing/2014/main" id="{CFC45D9A-EE74-43BF-B316-28DEF9E4FCA7}"/>
              </a:ext>
            </a:extLst>
          </p:cNvPr>
          <p:cNvSpPr txBox="1"/>
          <p:nvPr/>
        </p:nvSpPr>
        <p:spPr>
          <a:xfrm>
            <a:off x="477743" y="2034796"/>
            <a:ext cx="9773340" cy="4131241"/>
          </a:xfrm>
          <a:prstGeom prst="rect">
            <a:avLst/>
          </a:prstGeom>
          <a:noFill/>
          <a:ln>
            <a:noFill/>
          </a:ln>
        </p:spPr>
        <p:txBody>
          <a:bodyPr spcFirstLastPara="1" wrap="square" lIns="80187" tIns="80187" rIns="80187" bIns="80187" anchor="t" anchorCtr="0">
            <a:noAutofit/>
          </a:bodyPr>
          <a:lstStyle/>
          <a:p>
            <a:pPr marL="401010" indent="-278479">
              <a:buSzPts val="1400"/>
              <a:buFont typeface="Roboto"/>
              <a:buChar char="●"/>
            </a:pPr>
            <a:r>
              <a:rPr lang="fr-FR" sz="1579" dirty="0">
                <a:latin typeface="Roboto"/>
                <a:ea typeface="Roboto"/>
                <a:cs typeface="Roboto"/>
                <a:sym typeface="Roboto"/>
              </a:rPr>
              <a:t>Les </a:t>
            </a:r>
            <a:r>
              <a:rPr lang="fr-FR" sz="1579" dirty="0" err="1">
                <a:latin typeface="Roboto"/>
                <a:ea typeface="Roboto"/>
                <a:cs typeface="Roboto"/>
                <a:sym typeface="Roboto"/>
              </a:rPr>
              <a:t>facts</a:t>
            </a:r>
            <a:r>
              <a:rPr lang="fr-FR" sz="1579" dirty="0">
                <a:latin typeface="Roboto"/>
                <a:ea typeface="Roboto"/>
                <a:cs typeface="Roboto"/>
                <a:sym typeface="Roboto"/>
              </a:rPr>
              <a:t> visent l’obtention </a:t>
            </a:r>
            <a:r>
              <a:rPr lang="fr" sz="1579" dirty="0">
                <a:latin typeface="Roboto"/>
                <a:ea typeface="Roboto"/>
                <a:cs typeface="Roboto"/>
                <a:sym typeface="Roboto"/>
              </a:rPr>
              <a:t>des informations de vos hosts.</a:t>
            </a:r>
          </a:p>
          <a:p>
            <a:pPr marL="401010" indent="-278479">
              <a:buSzPts val="1400"/>
              <a:buFont typeface="Roboto"/>
              <a:buChar char="●"/>
            </a:pPr>
            <a:r>
              <a:rPr lang="fr" sz="1579" dirty="0">
                <a:latin typeface="Roboto"/>
                <a:ea typeface="Roboto"/>
                <a:cs typeface="Roboto"/>
                <a:sym typeface="Roboto"/>
              </a:rPr>
              <a:t>Elles commencent par </a:t>
            </a:r>
            <a:r>
              <a:rPr lang="fr" sz="1579" b="1" dirty="0">
                <a:latin typeface="Roboto"/>
                <a:ea typeface="Roboto"/>
                <a:cs typeface="Roboto"/>
                <a:sym typeface="Roboto"/>
              </a:rPr>
              <a:t>ansible_</a:t>
            </a:r>
            <a:endParaRPr sz="1579" dirty="0">
              <a:latin typeface="Roboto"/>
              <a:ea typeface="Roboto"/>
              <a:cs typeface="Roboto"/>
              <a:sym typeface="Roboto"/>
            </a:endParaRPr>
          </a:p>
          <a:p>
            <a:pPr marL="401010" indent="-278479">
              <a:buSzPts val="1400"/>
              <a:buFont typeface="Roboto"/>
              <a:buChar char="●"/>
            </a:pPr>
            <a:r>
              <a:rPr lang="fr" sz="1579" dirty="0">
                <a:latin typeface="Roboto"/>
                <a:ea typeface="Roboto"/>
                <a:cs typeface="Roboto"/>
                <a:sym typeface="Roboto"/>
              </a:rPr>
              <a:t>Vous pouvez utiliser des Facts dans vos variables de playbooks.</a:t>
            </a:r>
            <a:endParaRPr sz="1579" dirty="0">
              <a:latin typeface="Roboto"/>
              <a:ea typeface="Roboto"/>
              <a:cs typeface="Roboto"/>
              <a:sym typeface="Roboto"/>
            </a:endParaRPr>
          </a:p>
          <a:p>
            <a:pPr marL="401010" indent="-278479">
              <a:buSzPts val="1400"/>
              <a:buFont typeface="Roboto"/>
              <a:buChar char="●"/>
            </a:pPr>
            <a:r>
              <a:rPr lang="fr" sz="1579" dirty="0">
                <a:latin typeface="Roboto"/>
                <a:ea typeface="Roboto"/>
                <a:cs typeface="Roboto"/>
                <a:sym typeface="Roboto"/>
              </a:rPr>
              <a:t>Le retour des informations fournies par les facts peut être bloqué pour améliorer les performances : </a:t>
            </a:r>
            <a:endParaRPr sz="1579" dirty="0">
              <a:latin typeface="Roboto"/>
              <a:ea typeface="Roboto"/>
              <a:cs typeface="Roboto"/>
              <a:sym typeface="Roboto"/>
            </a:endParaRPr>
          </a:p>
          <a:p>
            <a:r>
              <a:rPr lang="fr" sz="1579" dirty="0">
                <a:latin typeface="Roboto"/>
                <a:ea typeface="Roboto"/>
                <a:cs typeface="Roboto"/>
                <a:sym typeface="Roboto"/>
              </a:rPr>
              <a:t>             </a:t>
            </a:r>
            <a:r>
              <a:rPr lang="fr" sz="1579" dirty="0">
                <a:latin typeface="Courier New"/>
                <a:ea typeface="Courier New"/>
                <a:cs typeface="Courier New"/>
                <a:sym typeface="Courier New"/>
              </a:rPr>
              <a:t>- hosts:  mainserver</a:t>
            </a:r>
            <a:endParaRPr sz="1579" dirty="0">
              <a:latin typeface="Courier New"/>
              <a:ea typeface="Courier New"/>
              <a:cs typeface="Courier New"/>
              <a:sym typeface="Courier New"/>
            </a:endParaRPr>
          </a:p>
          <a:p>
            <a:r>
              <a:rPr lang="fr" sz="1579" dirty="0">
                <a:latin typeface="Courier New"/>
                <a:ea typeface="Courier New"/>
                <a:cs typeface="Courier New"/>
                <a:sym typeface="Courier New"/>
              </a:rPr>
              <a:t>               gather_facts:  no</a:t>
            </a:r>
            <a:endParaRPr sz="1579" dirty="0">
              <a:latin typeface="Courier New"/>
              <a:ea typeface="Courier New"/>
              <a:cs typeface="Courier New"/>
              <a:sym typeface="Courier New"/>
            </a:endParaRPr>
          </a:p>
          <a:p>
            <a:pPr marL="401010" indent="-278479">
              <a:buSzPts val="1400"/>
              <a:buFont typeface="Roboto"/>
              <a:buChar char="●"/>
            </a:pPr>
            <a:r>
              <a:rPr lang="fr-FR" sz="1579" dirty="0">
                <a:latin typeface="Roboto"/>
                <a:ea typeface="Roboto"/>
                <a:sym typeface="Roboto"/>
              </a:rPr>
              <a:t>Les </a:t>
            </a:r>
            <a:r>
              <a:rPr lang="fr-FR" sz="1579" dirty="0" err="1">
                <a:latin typeface="Roboto"/>
                <a:ea typeface="Roboto"/>
                <a:sym typeface="Roboto"/>
              </a:rPr>
              <a:t>facts</a:t>
            </a:r>
            <a:r>
              <a:rPr lang="fr-FR" sz="1579" dirty="0">
                <a:latin typeface="Roboto"/>
                <a:ea typeface="Roboto"/>
                <a:sym typeface="Roboto"/>
              </a:rPr>
              <a:t> sont fournies par le module setup:</a:t>
            </a:r>
          </a:p>
          <a:p>
            <a:pPr marL="122531">
              <a:buSzPts val="1400"/>
            </a:pPr>
            <a:endParaRPr sz="1579" dirty="0">
              <a:latin typeface="Roboto"/>
              <a:ea typeface="Roboto"/>
              <a:sym typeface="Roboto"/>
            </a:endParaRPr>
          </a:p>
        </p:txBody>
      </p:sp>
      <p:pic>
        <p:nvPicPr>
          <p:cNvPr id="6" name="Image 5">
            <a:extLst>
              <a:ext uri="{FF2B5EF4-FFF2-40B4-BE49-F238E27FC236}">
                <a16:creationId xmlns:a16="http://schemas.microsoft.com/office/drawing/2014/main" id="{E8684496-14DF-4F22-B400-B58116A25D45}"/>
              </a:ext>
            </a:extLst>
          </p:cNvPr>
          <p:cNvPicPr>
            <a:picLocks noChangeAspect="1"/>
          </p:cNvPicPr>
          <p:nvPr/>
        </p:nvPicPr>
        <p:blipFill>
          <a:blip r:embed="rId2"/>
          <a:stretch>
            <a:fillRect/>
          </a:stretch>
        </p:blipFill>
        <p:spPr>
          <a:xfrm>
            <a:off x="5346700" y="3197425"/>
            <a:ext cx="4380460" cy="3268098"/>
          </a:xfrm>
          <a:prstGeom prst="rect">
            <a:avLst/>
          </a:prstGeom>
        </p:spPr>
      </p:pic>
      <p:sp>
        <p:nvSpPr>
          <p:cNvPr id="3" name="Espace réservé de la date 2">
            <a:extLst>
              <a:ext uri="{FF2B5EF4-FFF2-40B4-BE49-F238E27FC236}">
                <a16:creationId xmlns:a16="http://schemas.microsoft.com/office/drawing/2014/main" id="{8478B1E4-2F2B-4FD1-B464-849277C6DE90}"/>
              </a:ext>
            </a:extLst>
          </p:cNvPr>
          <p:cNvSpPr>
            <a:spLocks noGrp="1"/>
          </p:cNvSpPr>
          <p:nvPr>
            <p:ph type="dt" sz="half" idx="6"/>
          </p:nvPr>
        </p:nvSpPr>
        <p:spPr/>
        <p:txBody>
          <a:bodyPr/>
          <a:lstStyle/>
          <a:p>
            <a:fld id="{33D5FD0E-2A09-4337-A778-B3A60FA73501}"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1DD10560-C14F-450A-BD80-703548819E1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132</a:t>
            </a:fld>
            <a:endParaRPr lang="fr-FR" spc="-10" dirty="0"/>
          </a:p>
        </p:txBody>
      </p:sp>
    </p:spTree>
    <p:extLst>
      <p:ext uri="{BB962C8B-B14F-4D97-AF65-F5344CB8AC3E}">
        <p14:creationId xmlns:p14="http://schemas.microsoft.com/office/powerpoint/2010/main" val="31914038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18ADCB-7E4A-4571-8509-17D98545E62C}"/>
              </a:ext>
            </a:extLst>
          </p:cNvPr>
          <p:cNvSpPr>
            <a:spLocks noGrp="1"/>
          </p:cNvSpPr>
          <p:nvPr>
            <p:ph type="title"/>
          </p:nvPr>
        </p:nvSpPr>
        <p:spPr>
          <a:xfrm>
            <a:off x="1374025" y="1095247"/>
            <a:ext cx="8128634" cy="523220"/>
          </a:xfrm>
        </p:spPr>
        <p:txBody>
          <a:bodyPr/>
          <a:lstStyle/>
          <a:p>
            <a:r>
              <a:rPr lang="fr-FR" dirty="0" err="1"/>
              <a:t>Facts</a:t>
            </a:r>
            <a:r>
              <a:rPr lang="fr-FR" dirty="0"/>
              <a:t> : Variables magiques</a:t>
            </a:r>
          </a:p>
        </p:txBody>
      </p:sp>
      <p:sp>
        <p:nvSpPr>
          <p:cNvPr id="3" name="Espace réservé du contenu 2">
            <a:extLst>
              <a:ext uri="{FF2B5EF4-FFF2-40B4-BE49-F238E27FC236}">
                <a16:creationId xmlns:a16="http://schemas.microsoft.com/office/drawing/2014/main" id="{B88E44C3-B597-456B-A1D4-2E075C504ABB}"/>
              </a:ext>
            </a:extLst>
          </p:cNvPr>
          <p:cNvSpPr>
            <a:spLocks noGrp="1"/>
          </p:cNvSpPr>
          <p:nvPr>
            <p:ph idx="1"/>
          </p:nvPr>
        </p:nvSpPr>
        <p:spPr/>
        <p:txBody>
          <a:bodyPr>
            <a:normAutofit/>
          </a:bodyPr>
          <a:lstStyle/>
          <a:p>
            <a:r>
              <a:rPr lang="fr-FR" dirty="0"/>
              <a:t>Quelques variables magiques:</a:t>
            </a:r>
          </a:p>
          <a:p>
            <a:pPr lvl="1"/>
            <a:r>
              <a:rPr lang="fr-FR" dirty="0" err="1"/>
              <a:t>ansible_distribution</a:t>
            </a:r>
            <a:endParaRPr lang="fr-FR" dirty="0"/>
          </a:p>
          <a:p>
            <a:pPr lvl="1"/>
            <a:r>
              <a:rPr lang="fr-FR" dirty="0" err="1"/>
              <a:t>ansible_distribution_release</a:t>
            </a:r>
            <a:endParaRPr lang="fr-FR" dirty="0"/>
          </a:p>
          <a:p>
            <a:pPr lvl="1"/>
            <a:r>
              <a:rPr lang="fr-FR" dirty="0" err="1"/>
              <a:t>ansible_distribution_version</a:t>
            </a:r>
            <a:endParaRPr lang="fr-FR" dirty="0"/>
          </a:p>
          <a:p>
            <a:pPr lvl="1"/>
            <a:r>
              <a:rPr lang="fr-FR" dirty="0" err="1"/>
              <a:t>ansible_fqdn</a:t>
            </a:r>
            <a:endParaRPr lang="fr-FR" dirty="0"/>
          </a:p>
          <a:p>
            <a:pPr lvl="1"/>
            <a:r>
              <a:rPr lang="fr-FR" dirty="0" err="1"/>
              <a:t>ansible_hostname</a:t>
            </a:r>
            <a:endParaRPr lang="fr-FR" dirty="0"/>
          </a:p>
          <a:p>
            <a:pPr lvl="1"/>
            <a:r>
              <a:rPr lang="fr-FR" dirty="0" err="1"/>
              <a:t>ansible_os_family</a:t>
            </a:r>
            <a:endParaRPr lang="fr-FR" dirty="0"/>
          </a:p>
          <a:p>
            <a:pPr lvl="1"/>
            <a:r>
              <a:rPr lang="fr-FR" dirty="0" err="1"/>
              <a:t>ansible_pkg_mgr</a:t>
            </a:r>
            <a:endParaRPr lang="fr-FR" dirty="0"/>
          </a:p>
          <a:p>
            <a:pPr lvl="1"/>
            <a:r>
              <a:rPr lang="fr-FR" dirty="0"/>
              <a:t>ansible_default_ipv4.address</a:t>
            </a:r>
          </a:p>
          <a:p>
            <a:pPr lvl="1"/>
            <a:r>
              <a:rPr lang="fr-FR" dirty="0"/>
              <a:t>ansible_default_ipv6.address</a:t>
            </a:r>
          </a:p>
        </p:txBody>
      </p:sp>
      <p:sp>
        <p:nvSpPr>
          <p:cNvPr id="4" name="Espace réservé de la date 3">
            <a:extLst>
              <a:ext uri="{FF2B5EF4-FFF2-40B4-BE49-F238E27FC236}">
                <a16:creationId xmlns:a16="http://schemas.microsoft.com/office/drawing/2014/main" id="{EA19F4F3-2D5C-4ADD-9D20-BBA93C29ADE3}"/>
              </a:ext>
            </a:extLst>
          </p:cNvPr>
          <p:cNvSpPr>
            <a:spLocks noGrp="1"/>
          </p:cNvSpPr>
          <p:nvPr>
            <p:ph type="dt" sz="half" idx="6"/>
          </p:nvPr>
        </p:nvSpPr>
        <p:spPr/>
        <p:txBody>
          <a:bodyPr/>
          <a:lstStyle/>
          <a:p>
            <a:fld id="{0EF790B0-5833-4399-B07F-4FE2C4D585CE}"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CF27DE8E-F2D2-4670-AB45-DE9D2C1594F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133</a:t>
            </a:fld>
            <a:endParaRPr lang="fr-FR" spc="-10" dirty="0"/>
          </a:p>
        </p:txBody>
      </p:sp>
    </p:spTree>
    <p:extLst>
      <p:ext uri="{BB962C8B-B14F-4D97-AF65-F5344CB8AC3E}">
        <p14:creationId xmlns:p14="http://schemas.microsoft.com/office/powerpoint/2010/main" val="1236220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02DA8-19DA-46EF-A8A8-325AE3961528}"/>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931C2774-12D1-4B72-A576-212C7E7725DB}"/>
              </a:ext>
            </a:extLst>
          </p:cNvPr>
          <p:cNvSpPr>
            <a:spLocks noGrp="1"/>
          </p:cNvSpPr>
          <p:nvPr>
            <p:ph idx="1"/>
          </p:nvPr>
        </p:nvSpPr>
        <p:spPr>
          <a:xfrm>
            <a:off x="1456806" y="2007653"/>
            <a:ext cx="7779786" cy="1107996"/>
          </a:xfrm>
        </p:spPr>
        <p:txBody>
          <a:bodyPr/>
          <a:lstStyle/>
          <a:p>
            <a:r>
              <a:rPr lang="fr-FR" dirty="0"/>
              <a:t>Types des variables utilisées par les </a:t>
            </a:r>
            <a:r>
              <a:rPr lang="fr-FR" dirty="0" err="1"/>
              <a:t>playbooks</a:t>
            </a:r>
            <a:r>
              <a:rPr lang="fr-FR" dirty="0"/>
              <a:t>.</a:t>
            </a:r>
          </a:p>
          <a:p>
            <a:r>
              <a:rPr lang="fr-FR" dirty="0"/>
              <a:t>Variables saisies au clavier.</a:t>
            </a:r>
          </a:p>
          <a:p>
            <a:r>
              <a:rPr lang="fr-FR" dirty="0"/>
              <a:t>Variables internes et externes.</a:t>
            </a:r>
          </a:p>
          <a:p>
            <a:r>
              <a:rPr lang="fr-FR" dirty="0"/>
              <a:t>Variables magiques.</a:t>
            </a:r>
          </a:p>
        </p:txBody>
      </p:sp>
      <p:sp>
        <p:nvSpPr>
          <p:cNvPr id="4" name="Espace réservé de la date 3">
            <a:extLst>
              <a:ext uri="{FF2B5EF4-FFF2-40B4-BE49-F238E27FC236}">
                <a16:creationId xmlns:a16="http://schemas.microsoft.com/office/drawing/2014/main" id="{31F6F99D-81F0-4D33-BEA6-B546735B6AD8}"/>
              </a:ext>
            </a:extLst>
          </p:cNvPr>
          <p:cNvSpPr>
            <a:spLocks noGrp="1"/>
          </p:cNvSpPr>
          <p:nvPr>
            <p:ph type="dt" sz="half" idx="6"/>
          </p:nvPr>
        </p:nvSpPr>
        <p:spPr/>
        <p:txBody>
          <a:bodyPr/>
          <a:lstStyle/>
          <a:p>
            <a:fld id="{A544E173-5FEC-413D-BCB7-6E5F18600DDD}"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B3A3A79-15E9-4754-A6CE-0658C07FC7A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134</a:t>
            </a:fld>
            <a:endParaRPr lang="fr-FR" spc="-10" dirty="0"/>
          </a:p>
        </p:txBody>
      </p:sp>
    </p:spTree>
    <p:extLst>
      <p:ext uri="{BB962C8B-B14F-4D97-AF65-F5344CB8AC3E}">
        <p14:creationId xmlns:p14="http://schemas.microsoft.com/office/powerpoint/2010/main" val="24518115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F05E6F6-2759-4271-804C-D310FCB581D2}"/>
              </a:ext>
            </a:extLst>
          </p:cNvPr>
          <p:cNvSpPr>
            <a:spLocks noGrp="1"/>
          </p:cNvSpPr>
          <p:nvPr>
            <p:ph type="ctrTitle"/>
          </p:nvPr>
        </p:nvSpPr>
        <p:spPr/>
        <p:txBody>
          <a:bodyPr/>
          <a:lstStyle/>
          <a:p>
            <a:r>
              <a:rPr lang="fr-FR" dirty="0"/>
              <a:t>Structures de contrôle</a:t>
            </a:r>
          </a:p>
        </p:txBody>
      </p:sp>
      <p:sp>
        <p:nvSpPr>
          <p:cNvPr id="5" name="Sous-titre 4">
            <a:extLst>
              <a:ext uri="{FF2B5EF4-FFF2-40B4-BE49-F238E27FC236}">
                <a16:creationId xmlns:a16="http://schemas.microsoft.com/office/drawing/2014/main" id="{75440739-0018-4DA0-8CA1-29C8896F7853}"/>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F09F0DC1-01C2-4DD5-9A59-FD1BFF271344}"/>
              </a:ext>
            </a:extLst>
          </p:cNvPr>
          <p:cNvSpPr>
            <a:spLocks noGrp="1"/>
          </p:cNvSpPr>
          <p:nvPr>
            <p:ph type="dt" sz="half" idx="10"/>
          </p:nvPr>
        </p:nvSpPr>
        <p:spPr/>
        <p:txBody>
          <a:bodyPr/>
          <a:lstStyle/>
          <a:p>
            <a:fld id="{F263C92E-9CEB-441C-995F-61A35892DF87}"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C905329B-CA12-46CD-97BB-6FFA8DF1D11E}"/>
              </a:ext>
            </a:extLst>
          </p:cNvPr>
          <p:cNvSpPr>
            <a:spLocks noGrp="1"/>
          </p:cNvSpPr>
          <p:nvPr>
            <p:ph type="sldNum" sz="quarter" idx="12"/>
          </p:nvPr>
        </p:nvSpPr>
        <p:spPr/>
        <p:txBody>
          <a:bodyPr/>
          <a:lstStyle/>
          <a:p>
            <a:fld id="{171CAA0D-87DA-450A-AD72-F44EFE73ACE3}" type="slidenum">
              <a:rPr lang="fr-FR" smtClean="0"/>
              <a:t>135</a:t>
            </a:fld>
            <a:endParaRPr lang="fr-FR"/>
          </a:p>
        </p:txBody>
      </p:sp>
    </p:spTree>
    <p:extLst>
      <p:ext uri="{BB962C8B-B14F-4D97-AF65-F5344CB8AC3E}">
        <p14:creationId xmlns:p14="http://schemas.microsoft.com/office/powerpoint/2010/main" val="28454214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23DBD2-A7B9-4069-8A27-3EE16CBB9D32}"/>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B71CE536-7467-4B9D-AC51-BE30B5D94288}"/>
              </a:ext>
            </a:extLst>
          </p:cNvPr>
          <p:cNvSpPr>
            <a:spLocks noGrp="1"/>
          </p:cNvSpPr>
          <p:nvPr>
            <p:ph idx="1"/>
          </p:nvPr>
        </p:nvSpPr>
        <p:spPr>
          <a:xfrm>
            <a:off x="1456806" y="2007653"/>
            <a:ext cx="7779786" cy="3077766"/>
          </a:xfrm>
        </p:spPr>
        <p:txBody>
          <a:bodyPr/>
          <a:lstStyle/>
          <a:p>
            <a:pPr marL="342900" indent="-342900">
              <a:buFont typeface="Arial" panose="020B0604020202020204" pitchFamily="34" charset="0"/>
              <a:buChar char="•"/>
            </a:pPr>
            <a:r>
              <a:rPr lang="fr-FR" sz="2500" dirty="0"/>
              <a:t>Introduction</a:t>
            </a:r>
          </a:p>
          <a:p>
            <a:pPr marL="342900" indent="-342900">
              <a:buFont typeface="Arial" panose="020B0604020202020204" pitchFamily="34" charset="0"/>
              <a:buChar char="•"/>
            </a:pPr>
            <a:r>
              <a:rPr lang="fr-FR" sz="2500" dirty="0"/>
              <a:t>Structures conditionnelles</a:t>
            </a:r>
          </a:p>
          <a:p>
            <a:pPr marL="342900" indent="-342900">
              <a:buFont typeface="Arial" panose="020B0604020202020204" pitchFamily="34" charset="0"/>
              <a:buChar char="•"/>
            </a:pPr>
            <a:r>
              <a:rPr lang="fr-FR" sz="2500" dirty="0"/>
              <a:t>Structures conditionnelles - exemple</a:t>
            </a:r>
          </a:p>
          <a:p>
            <a:pPr marL="342900" indent="-342900">
              <a:buFont typeface="Arial" panose="020B0604020202020204" pitchFamily="34" charset="0"/>
              <a:buChar char="•"/>
            </a:pPr>
            <a:r>
              <a:rPr lang="fr-FR" sz="2500" dirty="0"/>
              <a:t>Condition selon un état précédent</a:t>
            </a:r>
          </a:p>
          <a:p>
            <a:pPr marL="342900" indent="-342900">
              <a:buFont typeface="Arial" panose="020B0604020202020204" pitchFamily="34" charset="0"/>
              <a:buChar char="•"/>
            </a:pPr>
            <a:r>
              <a:rPr lang="fr-FR" sz="2500" dirty="0"/>
              <a:t>Structures des boucles</a:t>
            </a:r>
          </a:p>
          <a:p>
            <a:pPr marL="342900" indent="-342900">
              <a:buFont typeface="Arial" panose="020B0604020202020204" pitchFamily="34" charset="0"/>
              <a:buChar char="•"/>
            </a:pPr>
            <a:r>
              <a:rPr lang="fr-FR" sz="2500" dirty="0"/>
              <a:t>Notion des blocs</a:t>
            </a:r>
          </a:p>
          <a:p>
            <a:pPr marL="342900" indent="-342900">
              <a:buFont typeface="Arial" panose="020B0604020202020204" pitchFamily="34" charset="0"/>
              <a:buChar char="•"/>
            </a:pPr>
            <a:r>
              <a:rPr lang="fr-FR" sz="2500" dirty="0"/>
              <a:t>Gestion des exceptions</a:t>
            </a:r>
          </a:p>
          <a:p>
            <a:pPr marL="342900" indent="-342900">
              <a:buFont typeface="Arial" panose="020B0604020202020204" pitchFamily="34" charset="0"/>
              <a:buChar char="•"/>
            </a:pPr>
            <a:r>
              <a:rPr lang="fr-FR" sz="2500" dirty="0"/>
              <a:t>Ignorer les tâches en échec</a:t>
            </a:r>
          </a:p>
        </p:txBody>
      </p:sp>
      <p:sp>
        <p:nvSpPr>
          <p:cNvPr id="4" name="Espace réservé de la date 3">
            <a:extLst>
              <a:ext uri="{FF2B5EF4-FFF2-40B4-BE49-F238E27FC236}">
                <a16:creationId xmlns:a16="http://schemas.microsoft.com/office/drawing/2014/main" id="{A468C9C4-EA30-4072-8B85-F88713BE0AED}"/>
              </a:ext>
            </a:extLst>
          </p:cNvPr>
          <p:cNvSpPr>
            <a:spLocks noGrp="1"/>
          </p:cNvSpPr>
          <p:nvPr>
            <p:ph type="dt" sz="half" idx="6"/>
          </p:nvPr>
        </p:nvSpPr>
        <p:spPr/>
        <p:txBody>
          <a:bodyPr/>
          <a:lstStyle/>
          <a:p>
            <a:fld id="{7D9CA95B-1EB5-4961-A6AC-61FF2609C77B}"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E80F8636-B437-4976-A2BE-091B49B9EBF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136</a:t>
            </a:fld>
            <a:endParaRPr lang="fr-FR" spc="-10" dirty="0"/>
          </a:p>
        </p:txBody>
      </p:sp>
    </p:spTree>
    <p:extLst>
      <p:ext uri="{BB962C8B-B14F-4D97-AF65-F5344CB8AC3E}">
        <p14:creationId xmlns:p14="http://schemas.microsoft.com/office/powerpoint/2010/main" val="5104815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37AE-6B2B-4F1A-A79E-1523C8749DD4}"/>
              </a:ext>
            </a:extLst>
          </p:cNvPr>
          <p:cNvSpPr>
            <a:spLocks noGrp="1"/>
          </p:cNvSpPr>
          <p:nvPr>
            <p:ph type="title"/>
          </p:nvPr>
        </p:nvSpPr>
        <p:spPr>
          <a:xfrm>
            <a:off x="1374025" y="1095247"/>
            <a:ext cx="8128634" cy="523220"/>
          </a:xfrm>
        </p:spPr>
        <p:txBody>
          <a:bodyPr/>
          <a:lstStyle/>
          <a:p>
            <a:r>
              <a:rPr lang="fr-FR" dirty="0"/>
              <a:t>Introduction</a:t>
            </a:r>
          </a:p>
        </p:txBody>
      </p:sp>
      <p:sp>
        <p:nvSpPr>
          <p:cNvPr id="3" name="Espace réservé du contenu 2">
            <a:extLst>
              <a:ext uri="{FF2B5EF4-FFF2-40B4-BE49-F238E27FC236}">
                <a16:creationId xmlns:a16="http://schemas.microsoft.com/office/drawing/2014/main" id="{484BF855-FB0A-4CD0-BB55-F601A6D870FE}"/>
              </a:ext>
            </a:extLst>
          </p:cNvPr>
          <p:cNvSpPr>
            <a:spLocks noGrp="1"/>
          </p:cNvSpPr>
          <p:nvPr>
            <p:ph idx="1"/>
          </p:nvPr>
        </p:nvSpPr>
        <p:spPr>
          <a:xfrm>
            <a:off x="1456806" y="2007653"/>
            <a:ext cx="7779786" cy="1384995"/>
          </a:xfrm>
        </p:spPr>
        <p:txBody>
          <a:bodyPr/>
          <a:lstStyle/>
          <a:p>
            <a:pPr algn="just"/>
            <a:endParaRPr lang="fr-FR" dirty="0"/>
          </a:p>
          <a:p>
            <a:pPr algn="just"/>
            <a:r>
              <a:rPr lang="fr-FR" dirty="0"/>
              <a:t>Ansible intègre des structures complexes en plus des tâches simples.</a:t>
            </a:r>
          </a:p>
          <a:p>
            <a:pPr algn="just"/>
            <a:r>
              <a:rPr lang="fr-FR" dirty="0"/>
              <a:t>Des structures conditionnelles peuvent être écrites pour contrôler l’exécution d’une tâche spécifique.</a:t>
            </a:r>
          </a:p>
          <a:p>
            <a:pPr algn="just"/>
            <a:r>
              <a:rPr lang="fr-FR" dirty="0"/>
              <a:t>Des boucles sont fournies également pour parcourir une liste de valeurs.</a:t>
            </a:r>
          </a:p>
        </p:txBody>
      </p:sp>
      <p:sp>
        <p:nvSpPr>
          <p:cNvPr id="4" name="Espace réservé de la date 3">
            <a:extLst>
              <a:ext uri="{FF2B5EF4-FFF2-40B4-BE49-F238E27FC236}">
                <a16:creationId xmlns:a16="http://schemas.microsoft.com/office/drawing/2014/main" id="{07AC0303-4EF9-41AD-8696-37762DE0CA38}"/>
              </a:ext>
            </a:extLst>
          </p:cNvPr>
          <p:cNvSpPr>
            <a:spLocks noGrp="1"/>
          </p:cNvSpPr>
          <p:nvPr>
            <p:ph type="dt" sz="half" idx="6"/>
          </p:nvPr>
        </p:nvSpPr>
        <p:spPr/>
        <p:txBody>
          <a:bodyPr/>
          <a:lstStyle/>
          <a:p>
            <a:fld id="{BDF9F5EA-D296-47EA-BCCF-D51689021F11}"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BB8F123-1350-408C-8C74-31A8A64927D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137</a:t>
            </a:fld>
            <a:endParaRPr lang="fr-FR" spc="-10" dirty="0"/>
          </a:p>
        </p:txBody>
      </p:sp>
    </p:spTree>
    <p:extLst>
      <p:ext uri="{BB962C8B-B14F-4D97-AF65-F5344CB8AC3E}">
        <p14:creationId xmlns:p14="http://schemas.microsoft.com/office/powerpoint/2010/main" val="28208103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47394-0AE1-4EB1-A586-DE8EE77DEDD1}"/>
              </a:ext>
            </a:extLst>
          </p:cNvPr>
          <p:cNvSpPr>
            <a:spLocks noGrp="1"/>
          </p:cNvSpPr>
          <p:nvPr>
            <p:ph type="title"/>
          </p:nvPr>
        </p:nvSpPr>
        <p:spPr>
          <a:xfrm>
            <a:off x="1374025" y="1095247"/>
            <a:ext cx="8128634" cy="523220"/>
          </a:xfrm>
        </p:spPr>
        <p:txBody>
          <a:bodyPr/>
          <a:lstStyle/>
          <a:p>
            <a:r>
              <a:rPr lang="fr-FR" dirty="0"/>
              <a:t>Structures conditionnelles</a:t>
            </a:r>
          </a:p>
        </p:txBody>
      </p:sp>
      <p:sp>
        <p:nvSpPr>
          <p:cNvPr id="3" name="Espace réservé du contenu 2">
            <a:extLst>
              <a:ext uri="{FF2B5EF4-FFF2-40B4-BE49-F238E27FC236}">
                <a16:creationId xmlns:a16="http://schemas.microsoft.com/office/drawing/2014/main" id="{1ACB6C0D-4F8C-4007-92B8-2951B68E2AFE}"/>
              </a:ext>
            </a:extLst>
          </p:cNvPr>
          <p:cNvSpPr>
            <a:spLocks noGrp="1"/>
          </p:cNvSpPr>
          <p:nvPr>
            <p:ph idx="1"/>
          </p:nvPr>
        </p:nvSpPr>
        <p:spPr>
          <a:xfrm>
            <a:off x="1456806" y="2007653"/>
            <a:ext cx="7779786" cy="3046988"/>
          </a:xfrm>
        </p:spPr>
        <p:txBody>
          <a:bodyPr/>
          <a:lstStyle/>
          <a:p>
            <a:pPr marL="285750" indent="-285750">
              <a:buFont typeface="Arial" panose="020B0604020202020204" pitchFamily="34" charset="0"/>
              <a:buChar char="•"/>
            </a:pPr>
            <a:r>
              <a:rPr lang="fr-FR" dirty="0"/>
              <a:t>Les conditions sont introduites à la suite de la tâche concernée via le mot clé </a:t>
            </a:r>
            <a:r>
              <a:rPr lang="fr-FR" b="1" dirty="0"/>
              <a:t>« </a:t>
            </a:r>
            <a:r>
              <a:rPr lang="fr-FR" b="1" dirty="0" err="1">
                <a:solidFill>
                  <a:srgbClr val="FF0000"/>
                </a:solidFill>
              </a:rPr>
              <a:t>when</a:t>
            </a:r>
            <a:r>
              <a:rPr lang="fr-FR" b="1" dirty="0"/>
              <a:t> »:</a:t>
            </a:r>
          </a:p>
          <a:p>
            <a:pPr marL="742950" lvl="1" indent="-285750">
              <a:buFont typeface="Arial" panose="020B0604020202020204" pitchFamily="34" charset="0"/>
              <a:buChar char="•"/>
            </a:pPr>
            <a:r>
              <a:rPr lang="nb-NO" dirty="0"/>
              <a:t>var == "Value" , var &gt;= 5 , etc.</a:t>
            </a:r>
          </a:p>
          <a:p>
            <a:pPr marL="742950" lvl="1" indent="-285750">
              <a:buFont typeface="Arial" panose="020B0604020202020204" pitchFamily="34" charset="0"/>
              <a:buChar char="•"/>
            </a:pPr>
            <a:r>
              <a:rPr lang="fr-FR" dirty="0"/>
              <a:t>var , où var correspond à un booléen ( yes , </a:t>
            </a:r>
            <a:r>
              <a:rPr lang="fr-FR" dirty="0" err="1"/>
              <a:t>true</a:t>
            </a:r>
            <a:r>
              <a:rPr lang="fr-FR" dirty="0"/>
              <a:t> , </a:t>
            </a:r>
            <a:r>
              <a:rPr lang="fr-FR" dirty="0" err="1"/>
              <a:t>True</a:t>
            </a:r>
            <a:r>
              <a:rPr lang="fr-FR" dirty="0"/>
              <a:t> , TRUE )</a:t>
            </a:r>
          </a:p>
          <a:p>
            <a:pPr marL="742950" lvl="1" indent="-285750">
              <a:buFont typeface="Arial" panose="020B0604020202020204" pitchFamily="34" charset="0"/>
              <a:buChar char="•"/>
            </a:pPr>
            <a:r>
              <a:rPr lang="en-US" dirty="0"/>
              <a:t>var is defined , var is not defined , ! var is defined</a:t>
            </a:r>
          </a:p>
          <a:p>
            <a:pPr marL="742950" lvl="1" indent="-285750">
              <a:buFont typeface="Arial" panose="020B0604020202020204" pitchFamily="34" charset="0"/>
              <a:buChar char="•"/>
            </a:pPr>
            <a:r>
              <a:rPr lang="fr-FR" dirty="0"/>
              <a:t>&lt;condition1&gt; and &lt;condition2&gt;</a:t>
            </a:r>
          </a:p>
          <a:p>
            <a:pPr marL="742950" lvl="1" indent="-285750">
              <a:buFont typeface="Arial" panose="020B0604020202020204" pitchFamily="34" charset="0"/>
              <a:buChar char="•"/>
            </a:pPr>
            <a:r>
              <a:rPr lang="fr-FR" dirty="0"/>
              <a:t>&lt;condition1&gt; or &lt;condition2&gt;</a:t>
            </a:r>
          </a:p>
          <a:p>
            <a:pPr marL="742950" lvl="1" indent="-285750">
              <a:buFont typeface="Arial" panose="020B0604020202020204" pitchFamily="34" charset="0"/>
              <a:buChar char="•"/>
            </a:pPr>
            <a:r>
              <a:rPr lang="en-US" dirty="0"/>
              <a:t>(&lt;condition1&gt; and &lt;condition2&gt;) or (&lt;condition3&gt; and &lt;condition4&gt;)</a:t>
            </a:r>
          </a:p>
          <a:p>
            <a:pPr marL="742950" lvl="1" indent="-285750">
              <a:buFont typeface="Arial" panose="020B0604020202020204" pitchFamily="34" charset="0"/>
              <a:buChar char="•"/>
            </a:pPr>
            <a:r>
              <a:rPr lang="en-US" dirty="0"/>
              <a:t>Les facts </a:t>
            </a:r>
            <a:r>
              <a:rPr lang="en-US" dirty="0" err="1"/>
              <a:t>peuvent</a:t>
            </a:r>
            <a:r>
              <a:rPr lang="en-US" dirty="0"/>
              <a:t> </a:t>
            </a:r>
            <a:r>
              <a:rPr lang="en-US" dirty="0" err="1"/>
              <a:t>être</a:t>
            </a:r>
            <a:r>
              <a:rPr lang="en-US" dirty="0"/>
              <a:t> </a:t>
            </a:r>
            <a:r>
              <a:rPr lang="en-US" dirty="0" err="1"/>
              <a:t>formulées</a:t>
            </a:r>
            <a:r>
              <a:rPr lang="en-US" dirty="0"/>
              <a:t> </a:t>
            </a:r>
            <a:r>
              <a:rPr lang="en-US" dirty="0" err="1"/>
              <a:t>comme</a:t>
            </a:r>
            <a:r>
              <a:rPr lang="en-US" dirty="0"/>
              <a:t> </a:t>
            </a:r>
            <a:r>
              <a:rPr lang="en-US" dirty="0" err="1"/>
              <a:t>éléments</a:t>
            </a:r>
            <a:r>
              <a:rPr lang="en-US" dirty="0"/>
              <a:t> d’un tableau </a:t>
            </a:r>
            <a:r>
              <a:rPr lang="en-US" b="1" dirty="0" err="1"/>
              <a:t>ansible_facts</a:t>
            </a:r>
            <a:r>
              <a:rPr lang="en-US" dirty="0"/>
              <a:t>: </a:t>
            </a:r>
          </a:p>
          <a:p>
            <a:pPr marL="1200150" lvl="2" indent="-285750">
              <a:buFont typeface="Arial" panose="020B0604020202020204" pitchFamily="34" charset="0"/>
              <a:buChar char="•"/>
            </a:pPr>
            <a:r>
              <a:rPr lang="fr-FR" dirty="0" err="1"/>
              <a:t>ansible_</a:t>
            </a:r>
            <a:r>
              <a:rPr lang="fr-FR" b="1" dirty="0" err="1"/>
              <a:t>os_family</a:t>
            </a:r>
            <a:r>
              <a:rPr lang="fr-FR" dirty="0"/>
              <a:t> : </a:t>
            </a:r>
            <a:r>
              <a:rPr lang="fr-FR" dirty="0" err="1"/>
              <a:t>ansible_facts</a:t>
            </a:r>
            <a:r>
              <a:rPr lang="fr-FR" dirty="0"/>
              <a:t>[‘</a:t>
            </a:r>
            <a:r>
              <a:rPr lang="fr-FR" b="1" dirty="0" err="1"/>
              <a:t>os_family</a:t>
            </a:r>
            <a:r>
              <a:rPr lang="fr-FR" dirty="0"/>
              <a:t>’]</a:t>
            </a:r>
          </a:p>
        </p:txBody>
      </p:sp>
      <p:sp>
        <p:nvSpPr>
          <p:cNvPr id="4" name="Espace réservé de la date 3">
            <a:extLst>
              <a:ext uri="{FF2B5EF4-FFF2-40B4-BE49-F238E27FC236}">
                <a16:creationId xmlns:a16="http://schemas.microsoft.com/office/drawing/2014/main" id="{1AF48804-DC98-4D9D-B42C-369CE1DA43FB}"/>
              </a:ext>
            </a:extLst>
          </p:cNvPr>
          <p:cNvSpPr>
            <a:spLocks noGrp="1"/>
          </p:cNvSpPr>
          <p:nvPr>
            <p:ph type="dt" sz="half" idx="6"/>
          </p:nvPr>
        </p:nvSpPr>
        <p:spPr/>
        <p:txBody>
          <a:bodyPr/>
          <a:lstStyle/>
          <a:p>
            <a:fld id="{85CE5E57-BDA2-46B2-A2B1-2205C7C320D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6791BA52-2E16-424D-BC24-72974ADB0B1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138</a:t>
            </a:fld>
            <a:endParaRPr lang="fr-FR" spc="-10" dirty="0"/>
          </a:p>
        </p:txBody>
      </p:sp>
    </p:spTree>
    <p:extLst>
      <p:ext uri="{BB962C8B-B14F-4D97-AF65-F5344CB8AC3E}">
        <p14:creationId xmlns:p14="http://schemas.microsoft.com/office/powerpoint/2010/main" val="20195046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6B426B-922D-4215-B824-4A9B195F7845}"/>
              </a:ext>
            </a:extLst>
          </p:cNvPr>
          <p:cNvSpPr>
            <a:spLocks noGrp="1"/>
          </p:cNvSpPr>
          <p:nvPr>
            <p:ph type="title"/>
          </p:nvPr>
        </p:nvSpPr>
        <p:spPr>
          <a:xfrm>
            <a:off x="534670" y="1064158"/>
            <a:ext cx="9223058" cy="523220"/>
          </a:xfrm>
        </p:spPr>
        <p:txBody>
          <a:bodyPr/>
          <a:lstStyle/>
          <a:p>
            <a:r>
              <a:rPr lang="fr-FR" dirty="0"/>
              <a:t>Structures conditionnelles - exemple</a:t>
            </a:r>
          </a:p>
        </p:txBody>
      </p:sp>
      <p:sp>
        <p:nvSpPr>
          <p:cNvPr id="3" name="Espace réservé du contenu 2">
            <a:extLst>
              <a:ext uri="{FF2B5EF4-FFF2-40B4-BE49-F238E27FC236}">
                <a16:creationId xmlns:a16="http://schemas.microsoft.com/office/drawing/2014/main" id="{33B370A3-7F73-460E-8D94-05E5AF5BBF56}"/>
              </a:ext>
            </a:extLst>
          </p:cNvPr>
          <p:cNvSpPr>
            <a:spLocks noGrp="1"/>
          </p:cNvSpPr>
          <p:nvPr>
            <p:ph idx="1"/>
          </p:nvPr>
        </p:nvSpPr>
        <p:spPr>
          <a:xfrm>
            <a:off x="308650" y="2040532"/>
            <a:ext cx="10076099" cy="4987013"/>
          </a:xfrm>
        </p:spPr>
        <p:txBody>
          <a:bodyPr>
            <a:normAutofit fontScale="92500" lnSpcReduction="10000"/>
          </a:bodyPr>
          <a:lstStyle/>
          <a:p>
            <a:r>
              <a:rPr lang="fr-FR" dirty="0"/>
              <a:t>- </a:t>
            </a:r>
            <a:r>
              <a:rPr lang="fr-FR" dirty="0" err="1"/>
              <a:t>name</a:t>
            </a:r>
            <a:r>
              <a:rPr lang="fr-FR" dirty="0"/>
              <a:t>: "</a:t>
            </a:r>
            <a:r>
              <a:rPr lang="fr-FR" dirty="0" err="1"/>
              <a:t>playbook</a:t>
            </a:r>
            <a:r>
              <a:rPr lang="fr-FR" dirty="0"/>
              <a:t> handler"</a:t>
            </a:r>
          </a:p>
          <a:p>
            <a:r>
              <a:rPr lang="fr-FR" dirty="0"/>
              <a:t>  hosts: all</a:t>
            </a:r>
          </a:p>
          <a:p>
            <a:r>
              <a:rPr lang="fr-FR" dirty="0"/>
              <a:t>  </a:t>
            </a:r>
            <a:r>
              <a:rPr lang="fr-FR" dirty="0" err="1"/>
              <a:t>become</a:t>
            </a:r>
            <a:r>
              <a:rPr lang="fr-FR" dirty="0"/>
              <a:t>: yes</a:t>
            </a:r>
          </a:p>
          <a:p>
            <a:r>
              <a:rPr lang="fr-FR" dirty="0"/>
              <a:t>  </a:t>
            </a:r>
            <a:r>
              <a:rPr lang="fr-FR" dirty="0" err="1"/>
              <a:t>vars_prompt</a:t>
            </a:r>
            <a:r>
              <a:rPr lang="fr-FR" dirty="0"/>
              <a:t>: </a:t>
            </a:r>
          </a:p>
          <a:p>
            <a:r>
              <a:rPr lang="fr-FR" dirty="0"/>
              <a:t>    - </a:t>
            </a:r>
            <a:r>
              <a:rPr lang="fr-FR" dirty="0" err="1"/>
              <a:t>name</a:t>
            </a:r>
            <a:r>
              <a:rPr lang="fr-FR" dirty="0"/>
              <a:t>: "</a:t>
            </a:r>
            <a:r>
              <a:rPr lang="fr-FR" dirty="0" err="1"/>
              <a:t>response</a:t>
            </a:r>
            <a:r>
              <a:rPr lang="fr-FR" dirty="0"/>
              <a:t>"</a:t>
            </a:r>
          </a:p>
          <a:p>
            <a:r>
              <a:rPr lang="fr-FR" dirty="0"/>
              <a:t>      prompt: "tu veux </a:t>
            </a:r>
            <a:r>
              <a:rPr lang="fr-FR" dirty="0" err="1"/>
              <a:t>executer</a:t>
            </a:r>
            <a:r>
              <a:rPr lang="fr-FR" dirty="0"/>
              <a:t>?\n1-yes\n2-no"</a:t>
            </a:r>
          </a:p>
          <a:p>
            <a:r>
              <a:rPr lang="fr-FR" dirty="0"/>
              <a:t>      </a:t>
            </a:r>
            <a:r>
              <a:rPr lang="fr-FR" dirty="0" err="1"/>
              <a:t>private</a:t>
            </a:r>
            <a:r>
              <a:rPr lang="fr-FR" dirty="0"/>
              <a:t>: no</a:t>
            </a:r>
          </a:p>
          <a:p>
            <a:r>
              <a:rPr lang="fr-FR" dirty="0"/>
              <a:t>  </a:t>
            </a:r>
            <a:r>
              <a:rPr lang="fr-FR" dirty="0" err="1"/>
              <a:t>tasks</a:t>
            </a:r>
            <a:r>
              <a:rPr lang="fr-FR" dirty="0"/>
              <a:t>: </a:t>
            </a:r>
          </a:p>
          <a:p>
            <a:r>
              <a:rPr lang="fr-FR" dirty="0"/>
              <a:t>    - </a:t>
            </a:r>
            <a:r>
              <a:rPr lang="fr-FR" dirty="0" err="1"/>
              <a:t>name</a:t>
            </a:r>
            <a:r>
              <a:rPr lang="fr-FR" dirty="0"/>
              <a:t>: "tache 1"</a:t>
            </a:r>
          </a:p>
          <a:p>
            <a:r>
              <a:rPr lang="fr-FR" dirty="0"/>
              <a:t>      command: "</a:t>
            </a:r>
            <a:r>
              <a:rPr lang="fr-FR" dirty="0" err="1"/>
              <a:t>true</a:t>
            </a:r>
            <a:r>
              <a:rPr lang="fr-FR" dirty="0"/>
              <a:t>"</a:t>
            </a:r>
          </a:p>
          <a:p>
            <a:r>
              <a:rPr lang="fr-FR" dirty="0"/>
              <a:t>      </a:t>
            </a:r>
            <a:r>
              <a:rPr lang="fr-FR" dirty="0" err="1"/>
              <a:t>notify</a:t>
            </a:r>
            <a:r>
              <a:rPr lang="fr-FR" dirty="0"/>
              <a:t>: </a:t>
            </a:r>
            <a:r>
              <a:rPr lang="fr-FR" dirty="0" err="1"/>
              <a:t>print</a:t>
            </a:r>
            <a:r>
              <a:rPr lang="fr-FR" dirty="0"/>
              <a:t> state</a:t>
            </a:r>
          </a:p>
          <a:p>
            <a:r>
              <a:rPr lang="fr-FR" dirty="0"/>
              <a:t>      </a:t>
            </a:r>
            <a:r>
              <a:rPr lang="fr-FR" dirty="0" err="1"/>
              <a:t>when</a:t>
            </a:r>
            <a:r>
              <a:rPr lang="fr-FR" dirty="0"/>
              <a:t>: </a:t>
            </a:r>
            <a:r>
              <a:rPr lang="fr-FR" dirty="0" err="1"/>
              <a:t>response</a:t>
            </a:r>
            <a:r>
              <a:rPr lang="fr-FR" dirty="0"/>
              <a:t> == "1"</a:t>
            </a:r>
          </a:p>
          <a:p>
            <a:r>
              <a:rPr lang="fr-FR" dirty="0"/>
              <a:t>    - </a:t>
            </a:r>
            <a:r>
              <a:rPr lang="fr-FR" dirty="0" err="1"/>
              <a:t>name</a:t>
            </a:r>
            <a:r>
              <a:rPr lang="fr-FR" dirty="0"/>
              <a:t>: "tache 2"</a:t>
            </a:r>
          </a:p>
          <a:p>
            <a:r>
              <a:rPr lang="fr-FR" dirty="0"/>
              <a:t>      </a:t>
            </a:r>
            <a:r>
              <a:rPr lang="fr-FR" dirty="0" err="1"/>
              <a:t>debug</a:t>
            </a:r>
            <a:r>
              <a:rPr lang="fr-FR" dirty="0"/>
              <a:t>:</a:t>
            </a:r>
          </a:p>
          <a:p>
            <a:r>
              <a:rPr lang="fr-FR" dirty="0"/>
              <a:t>        msg: "bye"</a:t>
            </a:r>
          </a:p>
          <a:p>
            <a:r>
              <a:rPr lang="fr-FR" dirty="0"/>
              <a:t>      </a:t>
            </a:r>
            <a:r>
              <a:rPr lang="fr-FR" dirty="0" err="1"/>
              <a:t>when</a:t>
            </a:r>
            <a:r>
              <a:rPr lang="fr-FR" dirty="0"/>
              <a:t>: </a:t>
            </a:r>
            <a:r>
              <a:rPr lang="fr-FR" dirty="0" err="1"/>
              <a:t>response</a:t>
            </a:r>
            <a:r>
              <a:rPr lang="fr-FR" dirty="0"/>
              <a:t> == "2"</a:t>
            </a:r>
          </a:p>
          <a:p>
            <a:r>
              <a:rPr lang="fr-FR" dirty="0"/>
              <a:t>  handlers: </a:t>
            </a:r>
          </a:p>
          <a:p>
            <a:r>
              <a:rPr lang="fr-FR" dirty="0"/>
              <a:t>    - </a:t>
            </a:r>
            <a:r>
              <a:rPr lang="fr-FR" dirty="0" err="1"/>
              <a:t>name</a:t>
            </a:r>
            <a:r>
              <a:rPr lang="fr-FR" dirty="0"/>
              <a:t>: "</a:t>
            </a:r>
            <a:r>
              <a:rPr lang="fr-FR" dirty="0" err="1"/>
              <a:t>print</a:t>
            </a:r>
            <a:r>
              <a:rPr lang="fr-FR" dirty="0"/>
              <a:t> state"</a:t>
            </a:r>
          </a:p>
          <a:p>
            <a:r>
              <a:rPr lang="fr-FR" dirty="0"/>
              <a:t>      </a:t>
            </a:r>
            <a:r>
              <a:rPr lang="fr-FR" dirty="0" err="1"/>
              <a:t>debug</a:t>
            </a:r>
            <a:r>
              <a:rPr lang="fr-FR" dirty="0"/>
              <a:t>: </a:t>
            </a:r>
          </a:p>
          <a:p>
            <a:r>
              <a:rPr lang="fr-FR" dirty="0"/>
              <a:t>        msg: "parfait!"</a:t>
            </a:r>
          </a:p>
        </p:txBody>
      </p:sp>
      <p:sp>
        <p:nvSpPr>
          <p:cNvPr id="4" name="Rectangle 3">
            <a:extLst>
              <a:ext uri="{FF2B5EF4-FFF2-40B4-BE49-F238E27FC236}">
                <a16:creationId xmlns:a16="http://schemas.microsoft.com/office/drawing/2014/main" id="{E21FA401-72E9-4A05-A3FF-614BA3524ED2}"/>
              </a:ext>
            </a:extLst>
          </p:cNvPr>
          <p:cNvSpPr/>
          <p:nvPr/>
        </p:nvSpPr>
        <p:spPr>
          <a:xfrm>
            <a:off x="343890" y="1982205"/>
            <a:ext cx="4383079" cy="4855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77E31A19-4A74-499D-A598-F25FEA8AB959}"/>
              </a:ext>
            </a:extLst>
          </p:cNvPr>
          <p:cNvSpPr>
            <a:spLocks noGrp="1"/>
          </p:cNvSpPr>
          <p:nvPr>
            <p:ph type="dt" sz="half" idx="6"/>
          </p:nvPr>
        </p:nvSpPr>
        <p:spPr/>
        <p:txBody>
          <a:bodyPr/>
          <a:lstStyle/>
          <a:p>
            <a:fld id="{2854C481-900B-45A8-8A8D-25AECA6BEA25}"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B37879D6-6212-48C0-B9E7-56666D3320A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139</a:t>
            </a:fld>
            <a:endParaRPr lang="fr-FR" spc="-10" dirty="0"/>
          </a:p>
        </p:txBody>
      </p:sp>
    </p:spTree>
    <p:extLst>
      <p:ext uri="{BB962C8B-B14F-4D97-AF65-F5344CB8AC3E}">
        <p14:creationId xmlns:p14="http://schemas.microsoft.com/office/powerpoint/2010/main" val="341996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4545" y="881384"/>
            <a:ext cx="7765355" cy="404488"/>
          </a:xfrm>
          <a:prstGeom prst="rect">
            <a:avLst/>
          </a:prstGeom>
        </p:spPr>
        <p:txBody>
          <a:bodyPr vert="horz" wrap="square" lIns="0" tIns="29799" rIns="0" bIns="0" rtlCol="0">
            <a:spAutoFit/>
          </a:bodyPr>
          <a:lstStyle/>
          <a:p>
            <a:pPr marL="22075">
              <a:spcBef>
                <a:spcPts val="235"/>
              </a:spcBef>
            </a:pPr>
            <a:r>
              <a:rPr sz="2433" spc="-44" dirty="0">
                <a:latin typeface="Tahoma"/>
                <a:cs typeface="Tahoma"/>
              </a:rPr>
              <a:t>Principes </a:t>
            </a:r>
            <a:r>
              <a:rPr sz="2433" spc="-104" dirty="0">
                <a:latin typeface="Tahoma"/>
                <a:cs typeface="Tahoma"/>
              </a:rPr>
              <a:t>sur </a:t>
            </a:r>
            <a:r>
              <a:rPr sz="2433" spc="-113" dirty="0">
                <a:latin typeface="Tahoma"/>
                <a:cs typeface="Tahoma"/>
              </a:rPr>
              <a:t>les </a:t>
            </a:r>
            <a:r>
              <a:rPr sz="2433" spc="-52" dirty="0">
                <a:latin typeface="Tahoma"/>
                <a:cs typeface="Tahoma"/>
              </a:rPr>
              <a:t>outils </a:t>
            </a:r>
            <a:r>
              <a:rPr sz="2433" spc="-147" dirty="0">
                <a:latin typeface="Tahoma"/>
                <a:cs typeface="Tahoma"/>
              </a:rPr>
              <a:t>de </a:t>
            </a:r>
            <a:r>
              <a:rPr sz="2433" spc="-87" dirty="0">
                <a:latin typeface="Tahoma"/>
                <a:cs typeface="Tahoma"/>
              </a:rPr>
              <a:t>gestion </a:t>
            </a:r>
            <a:r>
              <a:rPr sz="2433" spc="-147" dirty="0">
                <a:latin typeface="Tahoma"/>
                <a:cs typeface="Tahoma"/>
              </a:rPr>
              <a:t>de</a:t>
            </a:r>
            <a:r>
              <a:rPr sz="2433" spc="209" dirty="0">
                <a:latin typeface="Tahoma"/>
                <a:cs typeface="Tahoma"/>
              </a:rPr>
              <a:t> </a:t>
            </a:r>
            <a:r>
              <a:rPr sz="2433" spc="-61" dirty="0">
                <a:latin typeface="Tahoma"/>
                <a:cs typeface="Tahoma"/>
              </a:rPr>
              <a:t>configuration</a:t>
            </a:r>
            <a:endParaRPr sz="2433" dirty="0">
              <a:latin typeface="Tahoma"/>
              <a:cs typeface="Tahoma"/>
            </a:endParaRPr>
          </a:p>
        </p:txBody>
      </p:sp>
      <p:sp>
        <p:nvSpPr>
          <p:cNvPr id="3" name="object 3"/>
          <p:cNvSpPr/>
          <p:nvPr/>
        </p:nvSpPr>
        <p:spPr>
          <a:xfrm>
            <a:off x="1829219" y="1972605"/>
            <a:ext cx="113435" cy="113435"/>
          </a:xfrm>
          <a:prstGeom prst="rect">
            <a:avLst/>
          </a:prstGeom>
          <a:blipFill>
            <a:blip r:embed="rId2" cstate="print"/>
            <a:stretch>
              <a:fillRect/>
            </a:stretch>
          </a:blipFill>
        </p:spPr>
        <p:txBody>
          <a:bodyPr wrap="square" lIns="0" tIns="0" rIns="0" bIns="0" rtlCol="0"/>
          <a:lstStyle/>
          <a:p>
            <a:endParaRPr sz="3129"/>
          </a:p>
        </p:txBody>
      </p:sp>
      <p:sp>
        <p:nvSpPr>
          <p:cNvPr id="4" name="object 4"/>
          <p:cNvSpPr/>
          <p:nvPr/>
        </p:nvSpPr>
        <p:spPr>
          <a:xfrm>
            <a:off x="2332870" y="2579605"/>
            <a:ext cx="91405" cy="91405"/>
          </a:xfrm>
          <a:prstGeom prst="rect">
            <a:avLst/>
          </a:prstGeom>
          <a:blipFill>
            <a:blip r:embed="rId3" cstate="print"/>
            <a:stretch>
              <a:fillRect/>
            </a:stretch>
          </a:blipFill>
        </p:spPr>
        <p:txBody>
          <a:bodyPr wrap="square" lIns="0" tIns="0" rIns="0" bIns="0" rtlCol="0"/>
          <a:lstStyle/>
          <a:p>
            <a:endParaRPr sz="3129"/>
          </a:p>
        </p:txBody>
      </p:sp>
      <p:sp>
        <p:nvSpPr>
          <p:cNvPr id="5" name="object 5"/>
          <p:cNvSpPr txBox="1"/>
          <p:nvPr/>
        </p:nvSpPr>
        <p:spPr>
          <a:xfrm>
            <a:off x="2031590" y="1827557"/>
            <a:ext cx="6952059" cy="897758"/>
          </a:xfrm>
          <a:prstGeom prst="rect">
            <a:avLst/>
          </a:prstGeom>
        </p:spPr>
        <p:txBody>
          <a:bodyPr vert="horz" wrap="square" lIns="0" tIns="12141" rIns="0" bIns="0" rtlCol="0">
            <a:spAutoFit/>
          </a:bodyPr>
          <a:lstStyle/>
          <a:p>
            <a:pPr marL="22075" marR="8830" indent="8830">
              <a:lnSpc>
                <a:spcPct val="102699"/>
              </a:lnSpc>
              <a:spcBef>
                <a:spcPts val="96"/>
              </a:spcBef>
            </a:pPr>
            <a:r>
              <a:rPr sz="1912" spc="-35" dirty="0">
                <a:latin typeface="Tahoma"/>
                <a:cs typeface="Tahoma"/>
              </a:rPr>
              <a:t>“Recettes” </a:t>
            </a:r>
            <a:r>
              <a:rPr sz="1912" spc="-131" dirty="0">
                <a:latin typeface="Tahoma"/>
                <a:cs typeface="Tahoma"/>
              </a:rPr>
              <a:t>de </a:t>
            </a:r>
            <a:r>
              <a:rPr sz="1912" spc="-61" dirty="0">
                <a:latin typeface="Tahoma"/>
                <a:cs typeface="Tahoma"/>
              </a:rPr>
              <a:t>configuration </a:t>
            </a:r>
            <a:r>
              <a:rPr sz="1912" spc="-87" dirty="0">
                <a:latin typeface="Tahoma"/>
                <a:cs typeface="Tahoma"/>
              </a:rPr>
              <a:t>centralisées, </a:t>
            </a:r>
            <a:r>
              <a:rPr sz="1912" spc="-96" dirty="0">
                <a:latin typeface="Tahoma"/>
                <a:cs typeface="Tahoma"/>
              </a:rPr>
              <a:t>appliquées </a:t>
            </a:r>
            <a:r>
              <a:rPr sz="1912" spc="-87" dirty="0">
                <a:latin typeface="Tahoma"/>
                <a:cs typeface="Tahoma"/>
              </a:rPr>
              <a:t>sur </a:t>
            </a:r>
            <a:r>
              <a:rPr sz="1912" spc="-104" dirty="0">
                <a:latin typeface="Tahoma"/>
                <a:cs typeface="Tahoma"/>
              </a:rPr>
              <a:t>les </a:t>
            </a:r>
            <a:r>
              <a:rPr sz="1912" spc="-87" dirty="0">
                <a:latin typeface="Tahoma"/>
                <a:cs typeface="Tahoma"/>
              </a:rPr>
              <a:t>machines  </a:t>
            </a:r>
            <a:r>
              <a:rPr sz="1912" spc="35" dirty="0">
                <a:latin typeface="Tahoma"/>
                <a:cs typeface="Tahoma"/>
              </a:rPr>
              <a:t>(=</a:t>
            </a:r>
            <a:r>
              <a:rPr sz="1912" spc="18" dirty="0">
                <a:latin typeface="Tahoma"/>
                <a:cs typeface="Tahoma"/>
              </a:rPr>
              <a:t> </a:t>
            </a:r>
            <a:r>
              <a:rPr sz="1912" spc="-87" dirty="0">
                <a:latin typeface="Tahoma"/>
                <a:cs typeface="Tahoma"/>
              </a:rPr>
              <a:t>noeuds)</a:t>
            </a:r>
            <a:endParaRPr sz="1912" dirty="0">
              <a:latin typeface="Tahoma"/>
              <a:cs typeface="Tahoma"/>
            </a:endParaRPr>
          </a:p>
          <a:p>
            <a:pPr marL="512128">
              <a:spcBef>
                <a:spcPts val="304"/>
              </a:spcBef>
            </a:pPr>
            <a:r>
              <a:rPr sz="1565" spc="-122" dirty="0">
                <a:latin typeface="Arial"/>
                <a:cs typeface="Arial"/>
              </a:rPr>
              <a:t>Pas </a:t>
            </a:r>
            <a:r>
              <a:rPr sz="1565" spc="-113" dirty="0">
                <a:latin typeface="Arial"/>
                <a:cs typeface="Arial"/>
              </a:rPr>
              <a:t>de </a:t>
            </a:r>
            <a:r>
              <a:rPr sz="1565" spc="-44" dirty="0">
                <a:latin typeface="Arial"/>
                <a:cs typeface="Arial"/>
              </a:rPr>
              <a:t>config </a:t>
            </a:r>
            <a:r>
              <a:rPr sz="1565" spc="61" dirty="0">
                <a:latin typeface="Arial"/>
                <a:cs typeface="Arial"/>
              </a:rPr>
              <a:t>“à </a:t>
            </a:r>
            <a:r>
              <a:rPr sz="1565" spc="-35" dirty="0">
                <a:latin typeface="Arial"/>
                <a:cs typeface="Arial"/>
              </a:rPr>
              <a:t>la</a:t>
            </a:r>
            <a:r>
              <a:rPr sz="1565" spc="52" dirty="0">
                <a:latin typeface="Arial"/>
                <a:cs typeface="Arial"/>
              </a:rPr>
              <a:t> </a:t>
            </a:r>
            <a:r>
              <a:rPr sz="1565" spc="18" dirty="0">
                <a:latin typeface="Arial"/>
                <a:cs typeface="Arial"/>
              </a:rPr>
              <a:t>main”</a:t>
            </a:r>
            <a:endParaRPr sz="1565" dirty="0">
              <a:latin typeface="Arial"/>
              <a:cs typeface="Arial"/>
            </a:endParaRPr>
          </a:p>
        </p:txBody>
      </p:sp>
      <p:sp>
        <p:nvSpPr>
          <p:cNvPr id="6" name="object 6"/>
          <p:cNvSpPr/>
          <p:nvPr/>
        </p:nvSpPr>
        <p:spPr>
          <a:xfrm>
            <a:off x="4243334" y="2711450"/>
            <a:ext cx="2206731" cy="1731933"/>
          </a:xfrm>
          <a:prstGeom prst="rect">
            <a:avLst/>
          </a:prstGeom>
          <a:blipFill>
            <a:blip r:embed="rId4" cstate="print"/>
            <a:stretch>
              <a:fillRect/>
            </a:stretch>
          </a:blipFill>
        </p:spPr>
        <p:txBody>
          <a:bodyPr wrap="square" lIns="0" tIns="0" rIns="0" bIns="0" rtlCol="0"/>
          <a:lstStyle/>
          <a:p>
            <a:endParaRPr sz="3129"/>
          </a:p>
        </p:txBody>
      </p:sp>
      <p:sp>
        <p:nvSpPr>
          <p:cNvPr id="9" name="Espace réservé du numéro de diapositive 1">
            <a:extLst>
              <a:ext uri="{FF2B5EF4-FFF2-40B4-BE49-F238E27FC236}">
                <a16:creationId xmlns:a16="http://schemas.microsoft.com/office/drawing/2014/main" id="{E0A90900-5A58-43AE-A952-AACCC1BBA215}"/>
              </a:ext>
            </a:extLst>
          </p:cNvPr>
          <p:cNvSpPr>
            <a:spLocks noGrp="1"/>
          </p:cNvSpPr>
          <p:nvPr>
            <p:ph type="sldNum" sz="quarter" idx="7"/>
          </p:nvPr>
        </p:nvSpPr>
        <p:spPr>
          <a:xfrm>
            <a:off x="9553650" y="7096124"/>
            <a:ext cx="898449" cy="309246"/>
          </a:xfrm>
        </p:spPr>
        <p:txBody>
          <a:bodyPr/>
          <a:lstStyle/>
          <a:p>
            <a:pPr marL="25400">
              <a:lnSpc>
                <a:spcPct val="100000"/>
              </a:lnSpc>
              <a:spcBef>
                <a:spcPts val="100"/>
              </a:spcBef>
            </a:pPr>
            <a:fld id="{81D60167-4931-47E6-BA6A-407CBD079E47}" type="slidenum">
              <a:rPr lang="fr-FR" spc="-10" smtClean="0"/>
              <a:t>14</a:t>
            </a:fld>
            <a:endParaRPr lang="fr-FR" spc="-10" dirty="0"/>
          </a:p>
        </p:txBody>
      </p:sp>
      <p:sp>
        <p:nvSpPr>
          <p:cNvPr id="10" name="Espace réservé de la date 3">
            <a:extLst>
              <a:ext uri="{FF2B5EF4-FFF2-40B4-BE49-F238E27FC236}">
                <a16:creationId xmlns:a16="http://schemas.microsoft.com/office/drawing/2014/main" id="{394A2329-C37A-48E9-8FA1-71AAC53820E1}"/>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transition>
    <p:cu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30610" y="2328168"/>
            <a:ext cx="5796714" cy="3107261"/>
          </a:xfrm>
          <a:prstGeom prst="rect">
            <a:avLst/>
          </a:prstGeom>
          <a:solidFill>
            <a:schemeClr val="bg1">
              <a:lumMod val="75000"/>
            </a:schemeClr>
          </a:solidFill>
        </p:spPr>
        <p:txBody>
          <a:bodyPr vert="horz" wrap="square" lIns="0" tIns="0" rIns="0" bIns="0" rtlCol="0">
            <a:spAutoFit/>
          </a:bodyPr>
          <a:lstStyle/>
          <a:p>
            <a:pPr>
              <a:lnSpc>
                <a:spcPct val="100000"/>
              </a:lnSpc>
            </a:pPr>
            <a:endParaRPr sz="1754" dirty="0">
              <a:latin typeface="Times New Roman"/>
              <a:cs typeface="Times New Roman"/>
            </a:endParaRPr>
          </a:p>
          <a:p>
            <a:pPr marL="474529" marR="863843" indent="-241163">
              <a:lnSpc>
                <a:spcPct val="100699"/>
              </a:lnSpc>
              <a:spcBef>
                <a:spcPts val="1061"/>
              </a:spcBef>
              <a:tabLst>
                <a:tab pos="473972" algn="l"/>
                <a:tab pos="1196347"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Ensure httpd package is present </a:t>
            </a:r>
            <a:r>
              <a:rPr sz="1579" b="1" spc="-4" dirty="0">
                <a:solidFill>
                  <a:srgbClr val="007AB0"/>
                </a:solidFill>
                <a:latin typeface="Courier New"/>
                <a:cs typeface="Courier New"/>
              </a:rPr>
              <a:t> yum</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latest</a:t>
            </a:r>
            <a:endParaRPr sz="1579" dirty="0">
              <a:latin typeface="Courier New"/>
              <a:cs typeface="Courier New"/>
            </a:endParaRPr>
          </a:p>
          <a:p>
            <a:pPr marL="474529">
              <a:spcBef>
                <a:spcPts val="13"/>
              </a:spcBef>
            </a:pPr>
            <a:r>
              <a:rPr sz="1579" b="1" spc="-4" dirty="0">
                <a:solidFill>
                  <a:srgbClr val="007AB0"/>
                </a:solidFill>
                <a:latin typeface="Courier New"/>
                <a:cs typeface="Courier New"/>
              </a:rPr>
              <a:t>register</a:t>
            </a:r>
            <a:r>
              <a:rPr sz="1579" spc="-4" dirty="0">
                <a:latin typeface="Courier New"/>
                <a:cs typeface="Courier New"/>
              </a:rPr>
              <a:t>:</a:t>
            </a:r>
            <a:r>
              <a:rPr sz="1579" spc="-9" dirty="0">
                <a:latin typeface="Courier New"/>
                <a:cs typeface="Courier New"/>
              </a:rPr>
              <a:t> </a:t>
            </a:r>
            <a:r>
              <a:rPr sz="1579" spc="-4" dirty="0">
                <a:latin typeface="Courier New"/>
                <a:cs typeface="Courier New"/>
              </a:rPr>
              <a:t>http</a:t>
            </a:r>
            <a:r>
              <a:rPr lang="fr-FR" sz="1579" spc="-4" dirty="0">
                <a:latin typeface="Courier New"/>
                <a:cs typeface="Courier New"/>
              </a:rPr>
              <a:t>d</a:t>
            </a:r>
            <a:r>
              <a:rPr sz="1579" spc="-4" dirty="0">
                <a:latin typeface="Courier New"/>
                <a:cs typeface="Courier New"/>
              </a:rPr>
              <a:t>_results</a:t>
            </a:r>
            <a:endParaRPr sz="1579" dirty="0">
              <a:latin typeface="Courier New"/>
              <a:cs typeface="Courier New"/>
            </a:endParaRPr>
          </a:p>
          <a:p>
            <a:pPr>
              <a:spcBef>
                <a:spcPts val="22"/>
              </a:spcBef>
            </a:pPr>
            <a:endParaRPr sz="1666" dirty="0">
              <a:latin typeface="Courier New"/>
              <a:cs typeface="Courier New"/>
            </a:endParaRPr>
          </a:p>
          <a:p>
            <a:pPr marL="474529" marR="3029297" indent="-241163">
              <a:lnSpc>
                <a:spcPct val="100699"/>
              </a:lnSpc>
              <a:tabLst>
                <a:tab pos="473972" algn="l"/>
                <a:tab pos="1196347" algn="l"/>
              </a:tabLst>
            </a:pPr>
            <a:r>
              <a:rPr sz="1579" dirty="0">
                <a:latin typeface="Courier New"/>
                <a:cs typeface="Courier New"/>
              </a:rPr>
              <a:t>-	</a:t>
            </a:r>
            <a:r>
              <a:rPr sz="1579" b="1" spc="-4" dirty="0">
                <a:solidFill>
                  <a:srgbClr val="007AB0"/>
                </a:solidFill>
                <a:latin typeface="Courier New"/>
                <a:cs typeface="Courier New"/>
              </a:rPr>
              <a:t>name</a:t>
            </a:r>
            <a:r>
              <a:rPr sz="1579" spc="-4" dirty="0">
                <a:latin typeface="Courier New"/>
                <a:cs typeface="Courier New"/>
              </a:rPr>
              <a:t>:	</a:t>
            </a:r>
            <a:r>
              <a:rPr sz="1579" b="1" spc="-4" dirty="0">
                <a:solidFill>
                  <a:srgbClr val="820000"/>
                </a:solidFill>
                <a:latin typeface="Courier New"/>
                <a:cs typeface="Courier New"/>
              </a:rPr>
              <a:t>Restart</a:t>
            </a:r>
            <a:r>
              <a:rPr sz="1579" b="1" spc="-83" dirty="0">
                <a:solidFill>
                  <a:srgbClr val="820000"/>
                </a:solidFill>
                <a:latin typeface="Courier New"/>
                <a:cs typeface="Courier New"/>
              </a:rPr>
              <a:t> </a:t>
            </a:r>
            <a:r>
              <a:rPr sz="1579" b="1" spc="-4" dirty="0">
                <a:solidFill>
                  <a:srgbClr val="820000"/>
                </a:solidFill>
                <a:latin typeface="Courier New"/>
                <a:cs typeface="Courier New"/>
              </a:rPr>
              <a:t>httpd </a:t>
            </a:r>
            <a:r>
              <a:rPr sz="1579" b="1" spc="-4" dirty="0">
                <a:solidFill>
                  <a:srgbClr val="007AB0"/>
                </a:solidFill>
                <a:latin typeface="Courier New"/>
                <a:cs typeface="Courier New"/>
              </a:rPr>
              <a:t> service</a:t>
            </a:r>
            <a:r>
              <a:rPr sz="1579" spc="-4" dirty="0">
                <a:latin typeface="Courier New"/>
                <a:cs typeface="Courier New"/>
              </a:rPr>
              <a:t>:</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name</a:t>
            </a:r>
            <a:r>
              <a:rPr sz="1579" spc="-4" dirty="0">
                <a:latin typeface="Courier New"/>
                <a:cs typeface="Courier New"/>
              </a:rPr>
              <a:t>:</a:t>
            </a:r>
            <a:r>
              <a:rPr sz="1579" spc="-9" dirty="0">
                <a:latin typeface="Courier New"/>
                <a:cs typeface="Courier New"/>
              </a:rPr>
              <a:t> </a:t>
            </a:r>
            <a:r>
              <a:rPr sz="1579" spc="-4" dirty="0">
                <a:latin typeface="Courier New"/>
                <a:cs typeface="Courier New"/>
              </a:rPr>
              <a:t>httpd</a:t>
            </a:r>
            <a:endParaRPr sz="1579" dirty="0">
              <a:latin typeface="Courier New"/>
              <a:cs typeface="Courier New"/>
            </a:endParaRPr>
          </a:p>
          <a:p>
            <a:pPr marL="715135">
              <a:spcBef>
                <a:spcPts val="13"/>
              </a:spcBef>
            </a:pPr>
            <a:r>
              <a:rPr sz="1579" b="1" spc="-4" dirty="0">
                <a:solidFill>
                  <a:srgbClr val="007AB0"/>
                </a:solidFill>
                <a:latin typeface="Courier New"/>
                <a:cs typeface="Courier New"/>
              </a:rPr>
              <a:t>state</a:t>
            </a:r>
            <a:r>
              <a:rPr sz="1579" spc="-4" dirty="0">
                <a:latin typeface="Courier New"/>
                <a:cs typeface="Courier New"/>
              </a:rPr>
              <a:t>:</a:t>
            </a:r>
            <a:r>
              <a:rPr sz="1579" spc="-9" dirty="0">
                <a:latin typeface="Courier New"/>
                <a:cs typeface="Courier New"/>
              </a:rPr>
              <a:t> </a:t>
            </a:r>
            <a:r>
              <a:rPr sz="1579" spc="-4" dirty="0">
                <a:latin typeface="Courier New"/>
                <a:cs typeface="Courier New"/>
              </a:rPr>
              <a:t>restart</a:t>
            </a:r>
            <a:endParaRPr sz="1579" dirty="0">
              <a:latin typeface="Courier New"/>
              <a:cs typeface="Courier New"/>
            </a:endParaRPr>
          </a:p>
          <a:p>
            <a:pPr marL="474529">
              <a:spcBef>
                <a:spcPts val="13"/>
              </a:spcBef>
            </a:pPr>
            <a:r>
              <a:rPr sz="1579" b="1" spc="-4" dirty="0">
                <a:solidFill>
                  <a:srgbClr val="007AB0"/>
                </a:solidFill>
                <a:latin typeface="Courier New"/>
                <a:cs typeface="Courier New"/>
              </a:rPr>
              <a:t>when</a:t>
            </a:r>
            <a:r>
              <a:rPr sz="1579" spc="-4" dirty="0">
                <a:latin typeface="Courier New"/>
                <a:cs typeface="Courier New"/>
              </a:rPr>
              <a:t>:</a:t>
            </a:r>
            <a:r>
              <a:rPr sz="1579" spc="-9" dirty="0">
                <a:latin typeface="Courier New"/>
                <a:cs typeface="Courier New"/>
              </a:rPr>
              <a:t> </a:t>
            </a:r>
            <a:r>
              <a:rPr sz="1579" spc="-4" dirty="0">
                <a:latin typeface="Courier New"/>
                <a:cs typeface="Courier New"/>
              </a:rPr>
              <a:t>httpd_results.changed</a:t>
            </a:r>
            <a:endParaRPr sz="1579" dirty="0">
              <a:latin typeface="Courier New"/>
              <a:cs typeface="Courier New"/>
            </a:endParaRPr>
          </a:p>
        </p:txBody>
      </p:sp>
      <p:sp>
        <p:nvSpPr>
          <p:cNvPr id="5" name="object 5"/>
          <p:cNvSpPr txBox="1">
            <a:spLocks noGrp="1"/>
          </p:cNvSpPr>
          <p:nvPr>
            <p:ph type="title"/>
          </p:nvPr>
        </p:nvSpPr>
        <p:spPr>
          <a:xfrm>
            <a:off x="927100" y="850860"/>
            <a:ext cx="6846261" cy="681250"/>
          </a:xfrm>
          <a:prstGeom prst="rect">
            <a:avLst/>
          </a:prstGeom>
        </p:spPr>
        <p:txBody>
          <a:bodyPr vert="horz" wrap="square" lIns="0" tIns="156502" rIns="0" bIns="0" rtlCol="0" anchor="ctr">
            <a:spAutoFit/>
          </a:bodyPr>
          <a:lstStyle/>
          <a:p>
            <a:pPr marL="11139">
              <a:spcBef>
                <a:spcPts val="1232"/>
              </a:spcBef>
            </a:pPr>
            <a:r>
              <a:rPr lang="en-US" spc="-44" dirty="0"/>
              <a:t>Condition </a:t>
            </a:r>
            <a:r>
              <a:rPr lang="en-US" spc="-44" dirty="0" err="1"/>
              <a:t>selon</a:t>
            </a:r>
            <a:r>
              <a:rPr lang="en-US" spc="-44" dirty="0"/>
              <a:t> un </a:t>
            </a:r>
            <a:r>
              <a:rPr lang="en-US" spc="-44" dirty="0" err="1"/>
              <a:t>état</a:t>
            </a:r>
            <a:r>
              <a:rPr lang="en-US" spc="-44" dirty="0"/>
              <a:t> </a:t>
            </a:r>
            <a:r>
              <a:rPr lang="en-US" spc="-44" dirty="0" err="1"/>
              <a:t>précédent</a:t>
            </a:r>
            <a:endParaRPr lang="fr-FR" spc="22" dirty="0"/>
          </a:p>
        </p:txBody>
      </p:sp>
      <p:sp>
        <p:nvSpPr>
          <p:cNvPr id="2" name="Espace réservé de la date 1">
            <a:extLst>
              <a:ext uri="{FF2B5EF4-FFF2-40B4-BE49-F238E27FC236}">
                <a16:creationId xmlns:a16="http://schemas.microsoft.com/office/drawing/2014/main" id="{03889E8E-FB85-498B-9CE6-F53CD4FD9B23}"/>
              </a:ext>
            </a:extLst>
          </p:cNvPr>
          <p:cNvSpPr>
            <a:spLocks noGrp="1"/>
          </p:cNvSpPr>
          <p:nvPr>
            <p:ph type="dt" sz="half" idx="6"/>
          </p:nvPr>
        </p:nvSpPr>
        <p:spPr/>
        <p:txBody>
          <a:bodyPr/>
          <a:lstStyle/>
          <a:p>
            <a:fld id="{E3A1A765-43D9-41D4-A119-28518A194B25}"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4338EB90-2248-412F-99C0-C9FFF9982F2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140</a:t>
            </a:fld>
            <a:endParaRPr lang="fr-FR" spc="-1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B1792-12E1-46FA-B3E1-8E2DE0AD891D}"/>
              </a:ext>
            </a:extLst>
          </p:cNvPr>
          <p:cNvSpPr>
            <a:spLocks noGrp="1"/>
          </p:cNvSpPr>
          <p:nvPr>
            <p:ph type="title"/>
          </p:nvPr>
        </p:nvSpPr>
        <p:spPr>
          <a:xfrm>
            <a:off x="1374025" y="1095247"/>
            <a:ext cx="8128634" cy="523220"/>
          </a:xfrm>
        </p:spPr>
        <p:txBody>
          <a:bodyPr/>
          <a:lstStyle/>
          <a:p>
            <a:r>
              <a:rPr lang="fr-FR" dirty="0"/>
              <a:t>Structures des boucles</a:t>
            </a:r>
          </a:p>
        </p:txBody>
      </p:sp>
      <p:sp>
        <p:nvSpPr>
          <p:cNvPr id="3" name="Espace réservé du contenu 2">
            <a:extLst>
              <a:ext uri="{FF2B5EF4-FFF2-40B4-BE49-F238E27FC236}">
                <a16:creationId xmlns:a16="http://schemas.microsoft.com/office/drawing/2014/main" id="{D8FC8676-206A-40D3-9817-54CD12D96C64}"/>
              </a:ext>
            </a:extLst>
          </p:cNvPr>
          <p:cNvSpPr>
            <a:spLocks noGrp="1"/>
          </p:cNvSpPr>
          <p:nvPr>
            <p:ph idx="1"/>
          </p:nvPr>
        </p:nvSpPr>
        <p:spPr>
          <a:xfrm>
            <a:off x="735171" y="2253606"/>
            <a:ext cx="9223058" cy="959237"/>
          </a:xfrm>
        </p:spPr>
        <p:txBody>
          <a:bodyPr/>
          <a:lstStyle/>
          <a:p>
            <a:pPr marL="285750" marR="4456" indent="-285750" algn="just">
              <a:spcBef>
                <a:spcPts val="1031"/>
              </a:spcBef>
              <a:buFont typeface="Arial" panose="020B0604020202020204" pitchFamily="34" charset="0"/>
              <a:buChar char="•"/>
            </a:pPr>
            <a:r>
              <a:rPr lang="fr-FR" dirty="0">
                <a:cs typeface="Calibri"/>
              </a:rPr>
              <a:t>Les </a:t>
            </a:r>
            <a:r>
              <a:rPr lang="fr-FR" spc="-4" dirty="0">
                <a:cs typeface="Calibri"/>
              </a:rPr>
              <a:t>boucles permettent d’itérer </a:t>
            </a:r>
            <a:r>
              <a:rPr lang="fr-FR" dirty="0">
                <a:cs typeface="Calibri"/>
              </a:rPr>
              <a:t>sur </a:t>
            </a:r>
            <a:r>
              <a:rPr lang="fr-FR" spc="-4" dirty="0">
                <a:cs typeface="Calibri"/>
              </a:rPr>
              <a:t>les variables </a:t>
            </a:r>
            <a:r>
              <a:rPr lang="fr-FR" dirty="0">
                <a:cs typeface="Calibri"/>
              </a:rPr>
              <a:t>de </a:t>
            </a:r>
            <a:r>
              <a:rPr lang="fr-FR" spc="-4" dirty="0">
                <a:cs typeface="Calibri"/>
              </a:rPr>
              <a:t>type liste </a:t>
            </a:r>
            <a:r>
              <a:rPr lang="fr-FR" dirty="0">
                <a:cs typeface="Calibri"/>
              </a:rPr>
              <a:t>et </a:t>
            </a:r>
            <a:r>
              <a:rPr lang="fr-FR" spc="-4" dirty="0">
                <a:cs typeface="Calibri"/>
              </a:rPr>
              <a:t>dictionnaire.  </a:t>
            </a:r>
          </a:p>
          <a:p>
            <a:pPr marL="285750" marR="4456" indent="-285750" algn="just">
              <a:spcBef>
                <a:spcPts val="1031"/>
              </a:spcBef>
              <a:buFont typeface="Arial" panose="020B0604020202020204" pitchFamily="34" charset="0"/>
              <a:buChar char="•"/>
            </a:pPr>
            <a:r>
              <a:rPr lang="fr-FR" spc="-4" dirty="0">
                <a:cs typeface="Calibri"/>
              </a:rPr>
              <a:t>Cette technique permet d’exécuter plusieurs fois la même action </a:t>
            </a:r>
            <a:r>
              <a:rPr lang="fr-FR" dirty="0">
                <a:cs typeface="Calibri"/>
              </a:rPr>
              <a:t>sur un </a:t>
            </a:r>
            <a:r>
              <a:rPr lang="fr-FR" spc="-4" dirty="0">
                <a:cs typeface="Calibri"/>
              </a:rPr>
              <a:t>nombre d’éléments indéfini lors </a:t>
            </a:r>
            <a:r>
              <a:rPr lang="fr-FR" dirty="0">
                <a:cs typeface="Calibri"/>
              </a:rPr>
              <a:t>de </a:t>
            </a:r>
            <a:r>
              <a:rPr lang="fr-FR" spc="-4" dirty="0">
                <a:cs typeface="Calibri"/>
              </a:rPr>
              <a:t>l’écriture </a:t>
            </a:r>
            <a:r>
              <a:rPr lang="fr-FR" dirty="0">
                <a:cs typeface="Calibri"/>
              </a:rPr>
              <a:t>du </a:t>
            </a:r>
            <a:r>
              <a:rPr lang="fr-FR" spc="-4" dirty="0">
                <a:cs typeface="Calibri"/>
              </a:rPr>
              <a:t>rôle </a:t>
            </a:r>
            <a:r>
              <a:rPr lang="fr-FR" dirty="0">
                <a:cs typeface="Calibri"/>
              </a:rPr>
              <a:t>ou </a:t>
            </a:r>
            <a:r>
              <a:rPr lang="fr-FR" spc="-4" dirty="0" err="1">
                <a:cs typeface="Calibri"/>
              </a:rPr>
              <a:t>playbook</a:t>
            </a:r>
            <a:r>
              <a:rPr lang="fr-FR" spc="-4" dirty="0">
                <a:cs typeface="Calibri"/>
              </a:rPr>
              <a:t>. </a:t>
            </a:r>
            <a:endParaRPr lang="fr-FR" dirty="0">
              <a:cs typeface="Calibri"/>
            </a:endParaRPr>
          </a:p>
        </p:txBody>
      </p:sp>
      <p:sp>
        <p:nvSpPr>
          <p:cNvPr id="4" name="Espace réservé de la date 3">
            <a:extLst>
              <a:ext uri="{FF2B5EF4-FFF2-40B4-BE49-F238E27FC236}">
                <a16:creationId xmlns:a16="http://schemas.microsoft.com/office/drawing/2014/main" id="{124B5A27-6361-469E-80AB-C0B75060EAB9}"/>
              </a:ext>
            </a:extLst>
          </p:cNvPr>
          <p:cNvSpPr>
            <a:spLocks noGrp="1"/>
          </p:cNvSpPr>
          <p:nvPr>
            <p:ph type="dt" sz="half" idx="6"/>
          </p:nvPr>
        </p:nvSpPr>
        <p:spPr/>
        <p:txBody>
          <a:bodyPr/>
          <a:lstStyle/>
          <a:p>
            <a:fld id="{B04E5A35-E6DC-46DC-826B-591442DE13F5}"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709E0AC-DF56-4D34-863D-7AE3B49348A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141</a:t>
            </a:fld>
            <a:endParaRPr lang="fr-FR" spc="-10" dirty="0"/>
          </a:p>
        </p:txBody>
      </p:sp>
    </p:spTree>
    <p:extLst>
      <p:ext uri="{BB962C8B-B14F-4D97-AF65-F5344CB8AC3E}">
        <p14:creationId xmlns:p14="http://schemas.microsoft.com/office/powerpoint/2010/main" val="3575199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8FC8676-206A-40D3-9817-54CD12D96C64}"/>
              </a:ext>
            </a:extLst>
          </p:cNvPr>
          <p:cNvSpPr>
            <a:spLocks noGrp="1"/>
          </p:cNvSpPr>
          <p:nvPr>
            <p:ph idx="1"/>
          </p:nvPr>
        </p:nvSpPr>
        <p:spPr>
          <a:xfrm>
            <a:off x="415716" y="2083999"/>
            <a:ext cx="9718843" cy="4943546"/>
          </a:xfrm>
        </p:spPr>
        <p:txBody>
          <a:bodyPr>
            <a:normAutofit lnSpcReduction="10000"/>
          </a:bodyPr>
          <a:lstStyle/>
          <a:p>
            <a:pPr marR="4456" algn="just">
              <a:spcBef>
                <a:spcPts val="1031"/>
              </a:spcBef>
            </a:pPr>
            <a:r>
              <a:rPr lang="fr-FR" dirty="0">
                <a:cs typeface="Calibri"/>
              </a:rPr>
              <a:t>L’initiation de la boucle est effectuée en utilisant le mot clé </a:t>
            </a:r>
            <a:r>
              <a:rPr lang="fr-FR" b="1" dirty="0">
                <a:cs typeface="Calibri"/>
              </a:rPr>
              <a:t>« </a:t>
            </a:r>
            <a:r>
              <a:rPr lang="fr-FR" b="1" dirty="0" err="1">
                <a:solidFill>
                  <a:srgbClr val="FF0000"/>
                </a:solidFill>
                <a:cs typeface="Calibri"/>
              </a:rPr>
              <a:t>loop</a:t>
            </a:r>
            <a:r>
              <a:rPr lang="fr-FR" b="1" dirty="0">
                <a:cs typeface="Calibri"/>
              </a:rPr>
              <a:t> »</a:t>
            </a:r>
            <a:r>
              <a:rPr lang="fr-FR" dirty="0">
                <a:cs typeface="Calibri"/>
              </a:rPr>
              <a:t> :</a:t>
            </a:r>
          </a:p>
          <a:p>
            <a:pPr marR="4456" algn="just">
              <a:spcBef>
                <a:spcPts val="1031"/>
              </a:spcBef>
            </a:pPr>
            <a:r>
              <a:rPr lang="fr-FR" dirty="0">
                <a:cs typeface="Calibri"/>
              </a:rPr>
              <a:t>- </a:t>
            </a:r>
            <a:r>
              <a:rPr lang="fr-FR" dirty="0" err="1">
                <a:cs typeface="Calibri"/>
              </a:rPr>
              <a:t>name</a:t>
            </a:r>
            <a:r>
              <a:rPr lang="fr-FR" dirty="0">
                <a:cs typeface="Calibri"/>
              </a:rPr>
              <a:t>: "</a:t>
            </a:r>
            <a:r>
              <a:rPr lang="fr-FR" dirty="0" err="1">
                <a:cs typeface="Calibri"/>
              </a:rPr>
              <a:t>loop</a:t>
            </a:r>
            <a:r>
              <a:rPr lang="fr-FR" dirty="0">
                <a:cs typeface="Calibri"/>
              </a:rPr>
              <a:t> illustration"</a:t>
            </a:r>
          </a:p>
          <a:p>
            <a:pPr marR="4456" algn="just">
              <a:spcBef>
                <a:spcPts val="1031"/>
              </a:spcBef>
            </a:pPr>
            <a:r>
              <a:rPr lang="fr-FR" dirty="0">
                <a:cs typeface="Calibri"/>
              </a:rPr>
              <a:t>  hosts: localhost</a:t>
            </a:r>
          </a:p>
          <a:p>
            <a:pPr marR="4456" algn="just">
              <a:spcBef>
                <a:spcPts val="1031"/>
              </a:spcBef>
            </a:pPr>
            <a:r>
              <a:rPr lang="fr-FR" dirty="0">
                <a:cs typeface="Calibri"/>
              </a:rPr>
              <a:t>  vars:</a:t>
            </a:r>
          </a:p>
          <a:p>
            <a:pPr marR="4456" algn="just">
              <a:spcBef>
                <a:spcPts val="1031"/>
              </a:spcBef>
            </a:pPr>
            <a:r>
              <a:rPr lang="fr-FR" dirty="0">
                <a:cs typeface="Calibri"/>
              </a:rPr>
              <a:t>    </a:t>
            </a:r>
            <a:r>
              <a:rPr lang="fr-FR" b="1" dirty="0">
                <a:solidFill>
                  <a:srgbClr val="C00000"/>
                </a:solidFill>
                <a:cs typeface="Calibri"/>
              </a:rPr>
              <a:t>fruits</a:t>
            </a:r>
            <a:r>
              <a:rPr lang="fr-FR" dirty="0">
                <a:cs typeface="Calibri"/>
              </a:rPr>
              <a:t>:</a:t>
            </a:r>
          </a:p>
          <a:p>
            <a:pPr marR="4456" algn="just">
              <a:spcBef>
                <a:spcPts val="1031"/>
              </a:spcBef>
            </a:pPr>
            <a:r>
              <a:rPr lang="fr-FR" dirty="0">
                <a:cs typeface="Calibri"/>
              </a:rPr>
              <a:t>      - </a:t>
            </a:r>
            <a:r>
              <a:rPr lang="fr-FR" dirty="0" err="1">
                <a:cs typeface="Calibri"/>
              </a:rPr>
              <a:t>apple</a:t>
            </a:r>
            <a:endParaRPr lang="fr-FR" dirty="0">
              <a:cs typeface="Calibri"/>
            </a:endParaRPr>
          </a:p>
          <a:p>
            <a:pPr marR="4456" algn="just">
              <a:spcBef>
                <a:spcPts val="1031"/>
              </a:spcBef>
            </a:pPr>
            <a:r>
              <a:rPr lang="fr-FR" dirty="0">
                <a:cs typeface="Calibri"/>
              </a:rPr>
              <a:t>      - orange</a:t>
            </a:r>
          </a:p>
          <a:p>
            <a:pPr marR="4456" algn="just">
              <a:spcBef>
                <a:spcPts val="1031"/>
              </a:spcBef>
            </a:pPr>
            <a:r>
              <a:rPr lang="fr-FR" dirty="0">
                <a:cs typeface="Calibri"/>
              </a:rPr>
              <a:t>      - </a:t>
            </a:r>
            <a:r>
              <a:rPr lang="fr-FR" dirty="0" err="1">
                <a:cs typeface="Calibri"/>
              </a:rPr>
              <a:t>pineapple</a:t>
            </a:r>
            <a:endParaRPr lang="fr-FR" dirty="0">
              <a:cs typeface="Calibri"/>
            </a:endParaRPr>
          </a:p>
          <a:p>
            <a:pPr marR="4456" algn="just">
              <a:spcBef>
                <a:spcPts val="1031"/>
              </a:spcBef>
            </a:pPr>
            <a:r>
              <a:rPr lang="fr-FR" dirty="0">
                <a:cs typeface="Calibri"/>
              </a:rPr>
              <a:t>  </a:t>
            </a:r>
            <a:r>
              <a:rPr lang="fr-FR" dirty="0" err="1">
                <a:cs typeface="Calibri"/>
              </a:rPr>
              <a:t>tasks</a:t>
            </a:r>
            <a:r>
              <a:rPr lang="fr-FR" dirty="0">
                <a:cs typeface="Calibri"/>
              </a:rPr>
              <a:t>:</a:t>
            </a:r>
          </a:p>
          <a:p>
            <a:pPr marR="4456" algn="just">
              <a:spcBef>
                <a:spcPts val="1031"/>
              </a:spcBef>
            </a:pPr>
            <a:r>
              <a:rPr lang="fr-FR" dirty="0">
                <a:cs typeface="Calibri"/>
              </a:rPr>
              <a:t>    - </a:t>
            </a:r>
            <a:r>
              <a:rPr lang="fr-FR" dirty="0" err="1">
                <a:cs typeface="Calibri"/>
              </a:rPr>
              <a:t>name</a:t>
            </a:r>
            <a:r>
              <a:rPr lang="fr-FR" dirty="0">
                <a:cs typeface="Calibri"/>
              </a:rPr>
              <a:t>: "</a:t>
            </a:r>
            <a:r>
              <a:rPr lang="fr-FR" dirty="0" err="1">
                <a:cs typeface="Calibri"/>
              </a:rPr>
              <a:t>Print</a:t>
            </a:r>
            <a:r>
              <a:rPr lang="fr-FR" dirty="0">
                <a:cs typeface="Calibri"/>
              </a:rPr>
              <a:t> </a:t>
            </a:r>
            <a:r>
              <a:rPr lang="fr-FR" dirty="0" err="1">
                <a:cs typeface="Calibri"/>
              </a:rPr>
              <a:t>my</a:t>
            </a:r>
            <a:r>
              <a:rPr lang="fr-FR" dirty="0">
                <a:cs typeface="Calibri"/>
              </a:rPr>
              <a:t> Fruits"</a:t>
            </a:r>
          </a:p>
          <a:p>
            <a:pPr marR="4456" algn="just">
              <a:spcBef>
                <a:spcPts val="1031"/>
              </a:spcBef>
            </a:pPr>
            <a:r>
              <a:rPr lang="fr-FR" dirty="0">
                <a:cs typeface="Calibri"/>
              </a:rPr>
              <a:t>      </a:t>
            </a:r>
            <a:r>
              <a:rPr lang="fr-FR" dirty="0" err="1">
                <a:cs typeface="Calibri"/>
              </a:rPr>
              <a:t>debug</a:t>
            </a:r>
            <a:r>
              <a:rPr lang="fr-FR" dirty="0">
                <a:cs typeface="Calibri"/>
              </a:rPr>
              <a:t>:</a:t>
            </a:r>
          </a:p>
          <a:p>
            <a:pPr marR="4456" algn="just">
              <a:spcBef>
                <a:spcPts val="1031"/>
              </a:spcBef>
            </a:pPr>
            <a:r>
              <a:rPr lang="fr-FR" dirty="0">
                <a:cs typeface="Calibri"/>
              </a:rPr>
              <a:t>        msg: "{{ item }}"</a:t>
            </a:r>
          </a:p>
          <a:p>
            <a:pPr marR="4456" algn="just">
              <a:spcBef>
                <a:spcPts val="1031"/>
              </a:spcBef>
            </a:pPr>
            <a:r>
              <a:rPr lang="fr-FR" dirty="0">
                <a:cs typeface="Calibri"/>
              </a:rPr>
              <a:t>      </a:t>
            </a:r>
            <a:r>
              <a:rPr lang="fr-FR" b="1" dirty="0" err="1">
                <a:solidFill>
                  <a:srgbClr val="FF0000"/>
                </a:solidFill>
                <a:cs typeface="Calibri"/>
              </a:rPr>
              <a:t>loop</a:t>
            </a:r>
            <a:r>
              <a:rPr lang="fr-FR" dirty="0">
                <a:cs typeface="Calibri"/>
              </a:rPr>
              <a:t>: "{{ </a:t>
            </a:r>
            <a:r>
              <a:rPr lang="fr-FR" b="1" dirty="0">
                <a:solidFill>
                  <a:srgbClr val="C00000"/>
                </a:solidFill>
                <a:cs typeface="Calibri"/>
              </a:rPr>
              <a:t>fruits</a:t>
            </a:r>
            <a:r>
              <a:rPr lang="fr-FR" dirty="0">
                <a:cs typeface="Calibri"/>
              </a:rPr>
              <a:t> }}"</a:t>
            </a:r>
          </a:p>
          <a:p>
            <a:pPr marR="4456" algn="just">
              <a:spcBef>
                <a:spcPts val="1031"/>
              </a:spcBef>
            </a:pPr>
            <a:endParaRPr lang="fr-FR" dirty="0">
              <a:cs typeface="Calibri"/>
            </a:endParaRPr>
          </a:p>
        </p:txBody>
      </p:sp>
      <p:sp>
        <p:nvSpPr>
          <p:cNvPr id="4" name="Rectangle 3">
            <a:extLst>
              <a:ext uri="{FF2B5EF4-FFF2-40B4-BE49-F238E27FC236}">
                <a16:creationId xmlns:a16="http://schemas.microsoft.com/office/drawing/2014/main" id="{D662C965-3843-432A-9A19-50E9AD07E982}"/>
              </a:ext>
            </a:extLst>
          </p:cNvPr>
          <p:cNvSpPr/>
          <p:nvPr/>
        </p:nvSpPr>
        <p:spPr>
          <a:xfrm>
            <a:off x="307567" y="2419661"/>
            <a:ext cx="3805879" cy="46078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1069784B-3A9E-4978-9C8E-53383AB2761D}"/>
              </a:ext>
            </a:extLst>
          </p:cNvPr>
          <p:cNvSpPr>
            <a:spLocks noGrp="1"/>
          </p:cNvSpPr>
          <p:nvPr>
            <p:ph type="dt" sz="half" idx="6"/>
          </p:nvPr>
        </p:nvSpPr>
        <p:spPr/>
        <p:txBody>
          <a:bodyPr/>
          <a:lstStyle/>
          <a:p>
            <a:fld id="{4D58ED84-95FB-4CEC-948E-C35BCE83CA0B}"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033ED122-3C4A-4C80-BD5D-EBC1B920DD9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142</a:t>
            </a:fld>
            <a:endParaRPr lang="fr-FR" spc="-10" dirty="0"/>
          </a:p>
        </p:txBody>
      </p:sp>
      <p:sp>
        <p:nvSpPr>
          <p:cNvPr id="9" name="Titre 1">
            <a:extLst>
              <a:ext uri="{FF2B5EF4-FFF2-40B4-BE49-F238E27FC236}">
                <a16:creationId xmlns:a16="http://schemas.microsoft.com/office/drawing/2014/main" id="{28680301-A139-42F5-98BA-C489F94963CC}"/>
              </a:ext>
            </a:extLst>
          </p:cNvPr>
          <p:cNvSpPr>
            <a:spLocks noGrp="1"/>
          </p:cNvSpPr>
          <p:nvPr>
            <p:ph type="title"/>
          </p:nvPr>
        </p:nvSpPr>
        <p:spPr>
          <a:xfrm>
            <a:off x="1374025" y="1095247"/>
            <a:ext cx="8128634" cy="523220"/>
          </a:xfrm>
        </p:spPr>
        <p:txBody>
          <a:bodyPr/>
          <a:lstStyle/>
          <a:p>
            <a:r>
              <a:rPr lang="fr-FR" dirty="0"/>
              <a:t>Structures des boucles</a:t>
            </a:r>
          </a:p>
        </p:txBody>
      </p:sp>
    </p:spTree>
    <p:extLst>
      <p:ext uri="{BB962C8B-B14F-4D97-AF65-F5344CB8AC3E}">
        <p14:creationId xmlns:p14="http://schemas.microsoft.com/office/powerpoint/2010/main" val="12967963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8FC8676-206A-40D3-9817-54CD12D96C64}"/>
              </a:ext>
            </a:extLst>
          </p:cNvPr>
          <p:cNvSpPr>
            <a:spLocks noGrp="1"/>
          </p:cNvSpPr>
          <p:nvPr>
            <p:ph idx="1"/>
          </p:nvPr>
        </p:nvSpPr>
        <p:spPr>
          <a:xfrm>
            <a:off x="252086" y="1817473"/>
            <a:ext cx="9718843" cy="5278651"/>
          </a:xfrm>
        </p:spPr>
        <p:txBody>
          <a:bodyPr>
            <a:normAutofit fontScale="92500" lnSpcReduction="10000"/>
          </a:bodyPr>
          <a:lstStyle/>
          <a:p>
            <a:pPr marR="4456" algn="just">
              <a:spcBef>
                <a:spcPts val="1031"/>
              </a:spcBef>
            </a:pPr>
            <a:r>
              <a:rPr lang="fr-FR" dirty="0">
                <a:cs typeface="Calibri"/>
              </a:rPr>
              <a:t>L’initiation de la boucle est effectuée en utilisant le mot clé </a:t>
            </a:r>
            <a:r>
              <a:rPr lang="fr-FR" b="1" dirty="0">
                <a:cs typeface="Calibri"/>
              </a:rPr>
              <a:t>« </a:t>
            </a:r>
            <a:r>
              <a:rPr lang="fr-FR" b="1" dirty="0" err="1">
                <a:solidFill>
                  <a:srgbClr val="FF0000"/>
                </a:solidFill>
                <a:cs typeface="Calibri"/>
              </a:rPr>
              <a:t>loop</a:t>
            </a:r>
            <a:r>
              <a:rPr lang="fr-FR" b="1" dirty="0">
                <a:cs typeface="Calibri"/>
              </a:rPr>
              <a:t> »</a:t>
            </a:r>
            <a:r>
              <a:rPr lang="fr-FR" dirty="0">
                <a:cs typeface="Calibri"/>
              </a:rPr>
              <a:t> :</a:t>
            </a:r>
          </a:p>
          <a:p>
            <a:pPr marR="4456" algn="just">
              <a:spcBef>
                <a:spcPts val="1031"/>
              </a:spcBef>
            </a:pPr>
            <a:r>
              <a:rPr lang="fr-FR" dirty="0">
                <a:cs typeface="Calibri"/>
              </a:rPr>
              <a:t>- </a:t>
            </a:r>
            <a:r>
              <a:rPr lang="fr-FR" dirty="0" err="1">
                <a:cs typeface="Calibri"/>
              </a:rPr>
              <a:t>name</a:t>
            </a:r>
            <a:r>
              <a:rPr lang="fr-FR" dirty="0">
                <a:cs typeface="Calibri"/>
              </a:rPr>
              <a:t>: "</a:t>
            </a:r>
            <a:r>
              <a:rPr lang="fr-FR" dirty="0" err="1">
                <a:cs typeface="Calibri"/>
              </a:rPr>
              <a:t>loop</a:t>
            </a:r>
            <a:r>
              <a:rPr lang="fr-FR" dirty="0">
                <a:cs typeface="Calibri"/>
              </a:rPr>
              <a:t> illustration"</a:t>
            </a:r>
          </a:p>
          <a:p>
            <a:pPr marR="4456" algn="just">
              <a:spcBef>
                <a:spcPts val="1031"/>
              </a:spcBef>
            </a:pPr>
            <a:r>
              <a:rPr lang="fr-FR" dirty="0">
                <a:cs typeface="Calibri"/>
              </a:rPr>
              <a:t>  hosts: localhost</a:t>
            </a:r>
          </a:p>
          <a:p>
            <a:pPr marR="4456" algn="just">
              <a:spcBef>
                <a:spcPts val="1031"/>
              </a:spcBef>
            </a:pPr>
            <a:r>
              <a:rPr lang="fr-FR" dirty="0">
                <a:cs typeface="Calibri"/>
              </a:rPr>
              <a:t>  vars:</a:t>
            </a:r>
          </a:p>
          <a:p>
            <a:pPr marR="4456" algn="just">
              <a:spcBef>
                <a:spcPts val="1031"/>
              </a:spcBef>
            </a:pPr>
            <a:r>
              <a:rPr lang="fr-FR" dirty="0">
                <a:cs typeface="Calibri"/>
              </a:rPr>
              <a:t>    fruits:</a:t>
            </a:r>
          </a:p>
          <a:p>
            <a:pPr marR="4456" algn="just">
              <a:spcBef>
                <a:spcPts val="1031"/>
              </a:spcBef>
            </a:pPr>
            <a:r>
              <a:rPr lang="fr-FR" dirty="0">
                <a:cs typeface="Calibri"/>
              </a:rPr>
              <a:t>      - </a:t>
            </a:r>
            <a:r>
              <a:rPr lang="fr-FR" dirty="0" err="1">
                <a:cs typeface="Calibri"/>
              </a:rPr>
              <a:t>apple</a:t>
            </a:r>
            <a:endParaRPr lang="fr-FR" dirty="0">
              <a:cs typeface="Calibri"/>
            </a:endParaRPr>
          </a:p>
          <a:p>
            <a:pPr marR="4456" algn="just">
              <a:spcBef>
                <a:spcPts val="1031"/>
              </a:spcBef>
            </a:pPr>
            <a:r>
              <a:rPr lang="fr-FR" dirty="0">
                <a:cs typeface="Calibri"/>
              </a:rPr>
              <a:t>      - orange</a:t>
            </a:r>
          </a:p>
          <a:p>
            <a:pPr marR="4456" algn="just">
              <a:spcBef>
                <a:spcPts val="1031"/>
              </a:spcBef>
            </a:pPr>
            <a:r>
              <a:rPr lang="fr-FR" dirty="0">
                <a:cs typeface="Calibri"/>
              </a:rPr>
              <a:t>   </a:t>
            </a:r>
            <a:r>
              <a:rPr lang="fr-FR" dirty="0" err="1">
                <a:cs typeface="Calibri"/>
              </a:rPr>
              <a:t>tasks</a:t>
            </a:r>
            <a:r>
              <a:rPr lang="fr-FR" dirty="0">
                <a:cs typeface="Calibri"/>
              </a:rPr>
              <a:t>:</a:t>
            </a:r>
          </a:p>
          <a:p>
            <a:pPr marR="4456" algn="just">
              <a:spcBef>
                <a:spcPts val="1031"/>
              </a:spcBef>
            </a:pPr>
            <a:r>
              <a:rPr lang="fr-FR" dirty="0">
                <a:cs typeface="Calibri"/>
              </a:rPr>
              <a:t>    - </a:t>
            </a:r>
            <a:r>
              <a:rPr lang="fr-FR" dirty="0" err="1">
                <a:cs typeface="Calibri"/>
              </a:rPr>
              <a:t>name</a:t>
            </a:r>
            <a:r>
              <a:rPr lang="fr-FR" dirty="0">
                <a:cs typeface="Calibri"/>
              </a:rPr>
              <a:t>: "</a:t>
            </a:r>
            <a:r>
              <a:rPr lang="fr-FR" dirty="0" err="1">
                <a:cs typeface="Calibri"/>
              </a:rPr>
              <a:t>loop</a:t>
            </a:r>
            <a:r>
              <a:rPr lang="fr-FR" dirty="0">
                <a:cs typeface="Calibri"/>
              </a:rPr>
              <a:t> </a:t>
            </a:r>
            <a:r>
              <a:rPr lang="fr-FR" dirty="0" err="1">
                <a:cs typeface="Calibri"/>
              </a:rPr>
              <a:t>with</a:t>
            </a:r>
            <a:r>
              <a:rPr lang="fr-FR" dirty="0">
                <a:cs typeface="Calibri"/>
              </a:rPr>
              <a:t> </a:t>
            </a:r>
            <a:r>
              <a:rPr lang="fr-FR" dirty="0" err="1">
                <a:cs typeface="Calibri"/>
              </a:rPr>
              <a:t>register</a:t>
            </a:r>
            <a:r>
              <a:rPr lang="fr-FR" dirty="0">
                <a:cs typeface="Calibri"/>
              </a:rPr>
              <a:t>"</a:t>
            </a:r>
          </a:p>
          <a:p>
            <a:pPr marR="4456" algn="just">
              <a:spcBef>
                <a:spcPts val="1031"/>
              </a:spcBef>
            </a:pPr>
            <a:r>
              <a:rPr lang="fr-FR" dirty="0">
                <a:cs typeface="Calibri"/>
              </a:rPr>
              <a:t>      </a:t>
            </a:r>
            <a:r>
              <a:rPr lang="fr-FR" dirty="0" err="1">
                <a:cs typeface="Calibri"/>
              </a:rPr>
              <a:t>shell</a:t>
            </a:r>
            <a:r>
              <a:rPr lang="fr-FR" dirty="0">
                <a:cs typeface="Calibri"/>
              </a:rPr>
              <a:t>: "</a:t>
            </a:r>
            <a:r>
              <a:rPr lang="fr-FR" dirty="0" err="1">
                <a:cs typeface="Calibri"/>
              </a:rPr>
              <a:t>echo</a:t>
            </a:r>
            <a:r>
              <a:rPr lang="fr-FR" dirty="0">
                <a:cs typeface="Calibri"/>
              </a:rPr>
              <a:t> {{ item }}"</a:t>
            </a:r>
          </a:p>
          <a:p>
            <a:pPr marR="4456" algn="just">
              <a:spcBef>
                <a:spcPts val="1031"/>
              </a:spcBef>
            </a:pPr>
            <a:r>
              <a:rPr lang="fr-FR" dirty="0">
                <a:cs typeface="Calibri"/>
              </a:rPr>
              <a:t>      </a:t>
            </a:r>
            <a:r>
              <a:rPr lang="fr-FR" dirty="0" err="1">
                <a:cs typeface="Calibri"/>
              </a:rPr>
              <a:t>loop</a:t>
            </a:r>
            <a:r>
              <a:rPr lang="fr-FR" dirty="0">
                <a:cs typeface="Calibri"/>
              </a:rPr>
              <a:t>: "{{ fruits }}"</a:t>
            </a:r>
          </a:p>
          <a:p>
            <a:pPr marR="4456" algn="just">
              <a:spcBef>
                <a:spcPts val="1031"/>
              </a:spcBef>
            </a:pPr>
            <a:r>
              <a:rPr lang="fr-FR" dirty="0">
                <a:cs typeface="Calibri"/>
              </a:rPr>
              <a:t>      </a:t>
            </a:r>
            <a:r>
              <a:rPr lang="fr-FR" dirty="0" err="1">
                <a:cs typeface="Calibri"/>
              </a:rPr>
              <a:t>register</a:t>
            </a:r>
            <a:r>
              <a:rPr lang="fr-FR" dirty="0">
                <a:cs typeface="Calibri"/>
              </a:rPr>
              <a:t>: </a:t>
            </a:r>
            <a:r>
              <a:rPr lang="fr-FR" dirty="0" err="1">
                <a:cs typeface="Calibri"/>
              </a:rPr>
              <a:t>echo</a:t>
            </a:r>
            <a:endParaRPr lang="fr-FR" dirty="0">
              <a:cs typeface="Calibri"/>
            </a:endParaRPr>
          </a:p>
          <a:p>
            <a:pPr marR="4456" algn="just">
              <a:spcBef>
                <a:spcPts val="1031"/>
              </a:spcBef>
            </a:pPr>
            <a:r>
              <a:rPr lang="fr-FR" dirty="0">
                <a:cs typeface="Calibri"/>
              </a:rPr>
              <a:t>    - </a:t>
            </a:r>
            <a:r>
              <a:rPr lang="fr-FR" dirty="0" err="1">
                <a:cs typeface="Calibri"/>
              </a:rPr>
              <a:t>name</a:t>
            </a:r>
            <a:r>
              <a:rPr lang="fr-FR" dirty="0">
                <a:cs typeface="Calibri"/>
              </a:rPr>
              <a:t>: "affichage </a:t>
            </a:r>
            <a:r>
              <a:rPr lang="fr-FR" dirty="0" err="1">
                <a:cs typeface="Calibri"/>
              </a:rPr>
              <a:t>resultats</a:t>
            </a:r>
            <a:r>
              <a:rPr lang="fr-FR" dirty="0">
                <a:cs typeface="Calibri"/>
              </a:rPr>
              <a:t>"</a:t>
            </a:r>
          </a:p>
          <a:p>
            <a:pPr marR="4456" algn="just">
              <a:spcBef>
                <a:spcPts val="1031"/>
              </a:spcBef>
            </a:pPr>
            <a:r>
              <a:rPr lang="fr-FR" dirty="0">
                <a:cs typeface="Calibri"/>
              </a:rPr>
              <a:t>      </a:t>
            </a:r>
            <a:r>
              <a:rPr lang="fr-FR" dirty="0" err="1">
                <a:cs typeface="Calibri"/>
              </a:rPr>
              <a:t>debug</a:t>
            </a:r>
            <a:r>
              <a:rPr lang="fr-FR" dirty="0">
                <a:cs typeface="Calibri"/>
              </a:rPr>
              <a:t>: </a:t>
            </a:r>
          </a:p>
          <a:p>
            <a:pPr marR="4456" algn="just">
              <a:spcBef>
                <a:spcPts val="1031"/>
              </a:spcBef>
            </a:pPr>
            <a:r>
              <a:rPr lang="fr-FR" dirty="0">
                <a:cs typeface="Calibri"/>
              </a:rPr>
              <a:t>        msg: "{{ </a:t>
            </a:r>
            <a:r>
              <a:rPr lang="fr-FR" dirty="0" err="1">
                <a:cs typeface="Calibri"/>
              </a:rPr>
              <a:t>echo</a:t>
            </a:r>
            <a:r>
              <a:rPr lang="fr-FR" dirty="0">
                <a:cs typeface="Calibri"/>
              </a:rPr>
              <a:t> }}"</a:t>
            </a:r>
          </a:p>
        </p:txBody>
      </p:sp>
      <p:sp>
        <p:nvSpPr>
          <p:cNvPr id="4" name="Rectangle 3">
            <a:extLst>
              <a:ext uri="{FF2B5EF4-FFF2-40B4-BE49-F238E27FC236}">
                <a16:creationId xmlns:a16="http://schemas.microsoft.com/office/drawing/2014/main" id="{B835D8A5-4B55-44B4-BAF2-8BA7A9785061}"/>
              </a:ext>
            </a:extLst>
          </p:cNvPr>
          <p:cNvSpPr/>
          <p:nvPr/>
        </p:nvSpPr>
        <p:spPr>
          <a:xfrm>
            <a:off x="252086" y="2143865"/>
            <a:ext cx="4383079" cy="4988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139DBB24-4627-46F1-9419-7016FD575732}"/>
              </a:ext>
            </a:extLst>
          </p:cNvPr>
          <p:cNvSpPr>
            <a:spLocks noGrp="1"/>
          </p:cNvSpPr>
          <p:nvPr>
            <p:ph type="dt" sz="half" idx="6"/>
          </p:nvPr>
        </p:nvSpPr>
        <p:spPr>
          <a:xfrm>
            <a:off x="546100" y="7143621"/>
            <a:ext cx="2459482" cy="377825"/>
          </a:xfrm>
        </p:spPr>
        <p:txBody>
          <a:bodyPr/>
          <a:lstStyle/>
          <a:p>
            <a:fld id="{6090C8F9-B6C2-4C20-9358-FA615505E1A6}" type="datetime1">
              <a:rPr lang="en-US" smtClean="0"/>
              <a:t>11/26/2020</a:t>
            </a:fld>
            <a:endParaRPr lang="en-US" dirty="0"/>
          </a:p>
        </p:txBody>
      </p:sp>
      <p:sp>
        <p:nvSpPr>
          <p:cNvPr id="6" name="Espace réservé du numéro de diapositive 5">
            <a:extLst>
              <a:ext uri="{FF2B5EF4-FFF2-40B4-BE49-F238E27FC236}">
                <a16:creationId xmlns:a16="http://schemas.microsoft.com/office/drawing/2014/main" id="{23C22DCD-D355-450B-B1C3-9FD6C9FC7E0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143</a:t>
            </a:fld>
            <a:endParaRPr lang="fr-FR" spc="-10" dirty="0"/>
          </a:p>
        </p:txBody>
      </p:sp>
      <p:sp>
        <p:nvSpPr>
          <p:cNvPr id="9" name="Titre 1">
            <a:extLst>
              <a:ext uri="{FF2B5EF4-FFF2-40B4-BE49-F238E27FC236}">
                <a16:creationId xmlns:a16="http://schemas.microsoft.com/office/drawing/2014/main" id="{82DCCF52-F472-4C6B-8361-A8E744F9E5FC}"/>
              </a:ext>
            </a:extLst>
          </p:cNvPr>
          <p:cNvSpPr>
            <a:spLocks noGrp="1"/>
          </p:cNvSpPr>
          <p:nvPr>
            <p:ph type="title"/>
          </p:nvPr>
        </p:nvSpPr>
        <p:spPr>
          <a:xfrm>
            <a:off x="1374025" y="1095247"/>
            <a:ext cx="8128634" cy="523220"/>
          </a:xfrm>
        </p:spPr>
        <p:txBody>
          <a:bodyPr/>
          <a:lstStyle/>
          <a:p>
            <a:r>
              <a:rPr lang="fr-FR" dirty="0"/>
              <a:t>Structures des boucles</a:t>
            </a:r>
          </a:p>
        </p:txBody>
      </p:sp>
    </p:spTree>
    <p:extLst>
      <p:ext uri="{BB962C8B-B14F-4D97-AF65-F5344CB8AC3E}">
        <p14:creationId xmlns:p14="http://schemas.microsoft.com/office/powerpoint/2010/main" val="39592369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8FC8676-206A-40D3-9817-54CD12D96C64}"/>
              </a:ext>
            </a:extLst>
          </p:cNvPr>
          <p:cNvSpPr>
            <a:spLocks noGrp="1"/>
          </p:cNvSpPr>
          <p:nvPr>
            <p:ph idx="1"/>
          </p:nvPr>
        </p:nvSpPr>
        <p:spPr>
          <a:xfrm>
            <a:off x="271751" y="1748894"/>
            <a:ext cx="9718843" cy="5278651"/>
          </a:xfrm>
        </p:spPr>
        <p:txBody>
          <a:bodyPr>
            <a:normAutofit fontScale="92500" lnSpcReduction="20000"/>
          </a:bodyPr>
          <a:lstStyle/>
          <a:p>
            <a:pPr marR="4456" algn="just">
              <a:spcBef>
                <a:spcPts val="1031"/>
              </a:spcBef>
            </a:pPr>
            <a:r>
              <a:rPr lang="fr-FR" dirty="0">
                <a:cs typeface="Calibri"/>
              </a:rPr>
              <a:t>L’initiation de la boucle est effectuée en utilisant le mot clé </a:t>
            </a:r>
            <a:r>
              <a:rPr lang="fr-FR" b="1" dirty="0">
                <a:cs typeface="Calibri"/>
              </a:rPr>
              <a:t>« </a:t>
            </a:r>
            <a:r>
              <a:rPr lang="fr-FR" b="1" dirty="0" err="1">
                <a:solidFill>
                  <a:srgbClr val="FF0000"/>
                </a:solidFill>
                <a:cs typeface="Calibri"/>
              </a:rPr>
              <a:t>loop</a:t>
            </a:r>
            <a:r>
              <a:rPr lang="fr-FR" b="1" dirty="0">
                <a:cs typeface="Calibri"/>
              </a:rPr>
              <a:t> »</a:t>
            </a:r>
            <a:r>
              <a:rPr lang="fr-FR" dirty="0">
                <a:cs typeface="Calibri"/>
              </a:rPr>
              <a:t> :</a:t>
            </a:r>
          </a:p>
          <a:p>
            <a:pPr marR="4456" algn="just">
              <a:spcBef>
                <a:spcPts val="1031"/>
              </a:spcBef>
            </a:pPr>
            <a:r>
              <a:rPr lang="fr-FR" dirty="0">
                <a:cs typeface="Calibri"/>
              </a:rPr>
              <a:t>- </a:t>
            </a:r>
            <a:r>
              <a:rPr lang="fr-FR" dirty="0" err="1">
                <a:cs typeface="Calibri"/>
              </a:rPr>
              <a:t>name</a:t>
            </a:r>
            <a:r>
              <a:rPr lang="fr-FR" dirty="0">
                <a:cs typeface="Calibri"/>
              </a:rPr>
              <a:t>: "</a:t>
            </a:r>
            <a:r>
              <a:rPr lang="fr-FR" dirty="0" err="1">
                <a:cs typeface="Calibri"/>
              </a:rPr>
              <a:t>loop</a:t>
            </a:r>
            <a:r>
              <a:rPr lang="fr-FR" dirty="0">
                <a:cs typeface="Calibri"/>
              </a:rPr>
              <a:t> illustration"</a:t>
            </a:r>
          </a:p>
          <a:p>
            <a:pPr marR="4456" algn="just">
              <a:spcBef>
                <a:spcPts val="1031"/>
              </a:spcBef>
            </a:pPr>
            <a:r>
              <a:rPr lang="fr-FR" dirty="0">
                <a:cs typeface="Calibri"/>
              </a:rPr>
              <a:t>  hosts: localhost</a:t>
            </a:r>
          </a:p>
          <a:p>
            <a:pPr marR="4456" algn="just">
              <a:spcBef>
                <a:spcPts val="1031"/>
              </a:spcBef>
            </a:pPr>
            <a:r>
              <a:rPr lang="fr-FR" dirty="0">
                <a:cs typeface="Calibri"/>
              </a:rPr>
              <a:t>  vars:</a:t>
            </a:r>
          </a:p>
          <a:p>
            <a:pPr marR="4456" algn="just">
              <a:spcBef>
                <a:spcPts val="1031"/>
              </a:spcBef>
            </a:pPr>
            <a:r>
              <a:rPr lang="fr-FR" dirty="0">
                <a:cs typeface="Calibri"/>
              </a:rPr>
              <a:t>    fruits:</a:t>
            </a:r>
          </a:p>
          <a:p>
            <a:pPr marR="4456" algn="just">
              <a:spcBef>
                <a:spcPts val="1031"/>
              </a:spcBef>
            </a:pPr>
            <a:r>
              <a:rPr lang="fr-FR" dirty="0">
                <a:cs typeface="Calibri"/>
              </a:rPr>
              <a:t>      - </a:t>
            </a:r>
            <a:r>
              <a:rPr lang="fr-FR" dirty="0" err="1">
                <a:solidFill>
                  <a:srgbClr val="7030A0"/>
                </a:solidFill>
                <a:cs typeface="Calibri"/>
              </a:rPr>
              <a:t>name</a:t>
            </a:r>
            <a:r>
              <a:rPr lang="fr-FR" dirty="0">
                <a:cs typeface="Calibri"/>
              </a:rPr>
              <a:t>: </a:t>
            </a:r>
            <a:r>
              <a:rPr lang="fr-FR" dirty="0" err="1">
                <a:cs typeface="Calibri"/>
              </a:rPr>
              <a:t>apple</a:t>
            </a:r>
            <a:endParaRPr lang="fr-FR" dirty="0">
              <a:cs typeface="Calibri"/>
            </a:endParaRPr>
          </a:p>
          <a:p>
            <a:pPr marR="4456" algn="just">
              <a:spcBef>
                <a:spcPts val="1031"/>
              </a:spcBef>
            </a:pPr>
            <a:r>
              <a:rPr lang="fr-FR" dirty="0">
                <a:cs typeface="Calibri"/>
              </a:rPr>
              <a:t>        </a:t>
            </a:r>
            <a:r>
              <a:rPr lang="fr-FR" dirty="0" err="1">
                <a:solidFill>
                  <a:schemeClr val="accent6">
                    <a:lumMod val="50000"/>
                  </a:schemeClr>
                </a:solidFill>
                <a:cs typeface="Calibri"/>
              </a:rPr>
              <a:t>color</a:t>
            </a:r>
            <a:r>
              <a:rPr lang="fr-FR" dirty="0">
                <a:cs typeface="Calibri"/>
              </a:rPr>
              <a:t>: green</a:t>
            </a:r>
          </a:p>
          <a:p>
            <a:pPr marR="4456" algn="just">
              <a:spcBef>
                <a:spcPts val="1031"/>
              </a:spcBef>
            </a:pPr>
            <a:r>
              <a:rPr lang="fr-FR" dirty="0">
                <a:cs typeface="Calibri"/>
              </a:rPr>
              <a:t>      - </a:t>
            </a:r>
            <a:r>
              <a:rPr lang="fr-FR" dirty="0" err="1">
                <a:solidFill>
                  <a:srgbClr val="7030A0"/>
                </a:solidFill>
                <a:cs typeface="Calibri"/>
              </a:rPr>
              <a:t>name</a:t>
            </a:r>
            <a:r>
              <a:rPr lang="fr-FR" dirty="0">
                <a:cs typeface="Calibri"/>
              </a:rPr>
              <a:t>: orange</a:t>
            </a:r>
          </a:p>
          <a:p>
            <a:pPr marR="4456" algn="just">
              <a:spcBef>
                <a:spcPts val="1031"/>
              </a:spcBef>
            </a:pPr>
            <a:r>
              <a:rPr lang="fr-FR" dirty="0">
                <a:cs typeface="Calibri"/>
              </a:rPr>
              <a:t>        </a:t>
            </a:r>
            <a:r>
              <a:rPr lang="fr-FR" dirty="0" err="1">
                <a:solidFill>
                  <a:schemeClr val="accent6">
                    <a:lumMod val="50000"/>
                  </a:schemeClr>
                </a:solidFill>
                <a:cs typeface="Calibri"/>
              </a:rPr>
              <a:t>color</a:t>
            </a:r>
            <a:r>
              <a:rPr lang="fr-FR" dirty="0">
                <a:cs typeface="Calibri"/>
              </a:rPr>
              <a:t>: orange</a:t>
            </a:r>
          </a:p>
          <a:p>
            <a:pPr marR="4456" algn="just">
              <a:spcBef>
                <a:spcPts val="1031"/>
              </a:spcBef>
            </a:pPr>
            <a:r>
              <a:rPr lang="fr-FR" dirty="0">
                <a:cs typeface="Calibri"/>
              </a:rPr>
              <a:t>      - </a:t>
            </a:r>
            <a:r>
              <a:rPr lang="fr-FR" dirty="0" err="1">
                <a:solidFill>
                  <a:srgbClr val="7030A0"/>
                </a:solidFill>
                <a:cs typeface="Calibri"/>
              </a:rPr>
              <a:t>name</a:t>
            </a:r>
            <a:r>
              <a:rPr lang="fr-FR" dirty="0">
                <a:cs typeface="Calibri"/>
              </a:rPr>
              <a:t>: </a:t>
            </a:r>
            <a:r>
              <a:rPr lang="fr-FR" dirty="0" err="1">
                <a:cs typeface="Calibri"/>
              </a:rPr>
              <a:t>pineapple</a:t>
            </a:r>
            <a:endParaRPr lang="fr-FR" dirty="0">
              <a:cs typeface="Calibri"/>
            </a:endParaRPr>
          </a:p>
          <a:p>
            <a:pPr marR="4456" algn="just">
              <a:spcBef>
                <a:spcPts val="1031"/>
              </a:spcBef>
            </a:pPr>
            <a:r>
              <a:rPr lang="fr-FR" dirty="0">
                <a:cs typeface="Calibri"/>
              </a:rPr>
              <a:t>        </a:t>
            </a:r>
            <a:r>
              <a:rPr lang="fr-FR" dirty="0" err="1">
                <a:solidFill>
                  <a:schemeClr val="accent6">
                    <a:lumMod val="50000"/>
                  </a:schemeClr>
                </a:solidFill>
                <a:cs typeface="Calibri"/>
              </a:rPr>
              <a:t>color</a:t>
            </a:r>
            <a:r>
              <a:rPr lang="fr-FR" dirty="0">
                <a:cs typeface="Calibri"/>
              </a:rPr>
              <a:t>: </a:t>
            </a:r>
            <a:r>
              <a:rPr lang="fr-FR" dirty="0" err="1">
                <a:cs typeface="Calibri"/>
              </a:rPr>
              <a:t>yellow</a:t>
            </a:r>
            <a:endParaRPr lang="fr-FR" dirty="0">
              <a:cs typeface="Calibri"/>
            </a:endParaRPr>
          </a:p>
          <a:p>
            <a:pPr marR="4456" algn="just">
              <a:spcBef>
                <a:spcPts val="1031"/>
              </a:spcBef>
            </a:pPr>
            <a:r>
              <a:rPr lang="fr-FR" dirty="0">
                <a:cs typeface="Calibri"/>
              </a:rPr>
              <a:t>  </a:t>
            </a:r>
            <a:r>
              <a:rPr lang="fr-FR" dirty="0" err="1">
                <a:cs typeface="Calibri"/>
              </a:rPr>
              <a:t>tasks</a:t>
            </a:r>
            <a:r>
              <a:rPr lang="fr-FR" dirty="0">
                <a:cs typeface="Calibri"/>
              </a:rPr>
              <a:t>:</a:t>
            </a:r>
          </a:p>
          <a:p>
            <a:pPr marR="4456" algn="just">
              <a:spcBef>
                <a:spcPts val="1031"/>
              </a:spcBef>
            </a:pPr>
            <a:r>
              <a:rPr lang="fr-FR" dirty="0">
                <a:cs typeface="Calibri"/>
              </a:rPr>
              <a:t>    - </a:t>
            </a:r>
            <a:r>
              <a:rPr lang="fr-FR" dirty="0" err="1">
                <a:cs typeface="Calibri"/>
              </a:rPr>
              <a:t>name</a:t>
            </a:r>
            <a:r>
              <a:rPr lang="fr-FR" dirty="0">
                <a:cs typeface="Calibri"/>
              </a:rPr>
              <a:t>: "</a:t>
            </a:r>
            <a:r>
              <a:rPr lang="fr-FR" dirty="0" err="1">
                <a:cs typeface="Calibri"/>
              </a:rPr>
              <a:t>Print</a:t>
            </a:r>
            <a:r>
              <a:rPr lang="fr-FR" dirty="0">
                <a:cs typeface="Calibri"/>
              </a:rPr>
              <a:t> </a:t>
            </a:r>
            <a:r>
              <a:rPr lang="fr-FR" dirty="0" err="1">
                <a:cs typeface="Calibri"/>
              </a:rPr>
              <a:t>my</a:t>
            </a:r>
            <a:r>
              <a:rPr lang="fr-FR" dirty="0">
                <a:cs typeface="Calibri"/>
              </a:rPr>
              <a:t> Fruits"</a:t>
            </a:r>
          </a:p>
          <a:p>
            <a:pPr marR="4456" algn="just">
              <a:spcBef>
                <a:spcPts val="1031"/>
              </a:spcBef>
            </a:pPr>
            <a:r>
              <a:rPr lang="fr-FR" dirty="0">
                <a:cs typeface="Calibri"/>
              </a:rPr>
              <a:t>      </a:t>
            </a:r>
            <a:r>
              <a:rPr lang="fr-FR" dirty="0" err="1">
                <a:cs typeface="Calibri"/>
              </a:rPr>
              <a:t>debug</a:t>
            </a:r>
            <a:r>
              <a:rPr lang="fr-FR" dirty="0">
                <a:cs typeface="Calibri"/>
              </a:rPr>
              <a:t>:</a:t>
            </a:r>
          </a:p>
          <a:p>
            <a:pPr marR="4456" algn="just">
              <a:spcBef>
                <a:spcPts val="1031"/>
              </a:spcBef>
            </a:pPr>
            <a:r>
              <a:rPr lang="fr-FR" dirty="0">
                <a:cs typeface="Calibri"/>
              </a:rPr>
              <a:t>        msg: "{{ </a:t>
            </a:r>
            <a:r>
              <a:rPr lang="fr-FR" dirty="0">
                <a:solidFill>
                  <a:srgbClr val="C00000"/>
                </a:solidFill>
                <a:cs typeface="Calibri"/>
              </a:rPr>
              <a:t>item</a:t>
            </a:r>
            <a:r>
              <a:rPr lang="fr-FR" dirty="0">
                <a:cs typeface="Calibri"/>
              </a:rPr>
              <a:t>.</a:t>
            </a:r>
            <a:r>
              <a:rPr lang="fr-FR" dirty="0">
                <a:solidFill>
                  <a:srgbClr val="7030A0"/>
                </a:solidFill>
                <a:cs typeface="Calibri"/>
              </a:rPr>
              <a:t>name</a:t>
            </a:r>
            <a:r>
              <a:rPr lang="fr-FR" dirty="0">
                <a:cs typeface="Calibri"/>
              </a:rPr>
              <a:t> }} </a:t>
            </a:r>
            <a:r>
              <a:rPr lang="fr-FR" dirty="0" err="1">
                <a:cs typeface="Calibri"/>
              </a:rPr>
              <a:t>is</a:t>
            </a:r>
            <a:r>
              <a:rPr lang="fr-FR" dirty="0">
                <a:cs typeface="Calibri"/>
              </a:rPr>
              <a:t> {{ </a:t>
            </a:r>
            <a:r>
              <a:rPr lang="fr-FR" dirty="0" err="1">
                <a:solidFill>
                  <a:srgbClr val="C00000"/>
                </a:solidFill>
                <a:cs typeface="Calibri"/>
              </a:rPr>
              <a:t>item</a:t>
            </a:r>
            <a:r>
              <a:rPr lang="fr-FR" dirty="0" err="1">
                <a:cs typeface="Calibri"/>
              </a:rPr>
              <a:t>.</a:t>
            </a:r>
            <a:r>
              <a:rPr lang="fr-FR" dirty="0" err="1">
                <a:solidFill>
                  <a:schemeClr val="accent6">
                    <a:lumMod val="50000"/>
                  </a:schemeClr>
                </a:solidFill>
                <a:cs typeface="Calibri"/>
              </a:rPr>
              <a:t>color</a:t>
            </a:r>
            <a:r>
              <a:rPr lang="fr-FR" dirty="0">
                <a:cs typeface="Calibri"/>
              </a:rPr>
              <a:t> }}"</a:t>
            </a:r>
          </a:p>
          <a:p>
            <a:pPr marR="4456" algn="just">
              <a:spcBef>
                <a:spcPts val="1031"/>
              </a:spcBef>
            </a:pPr>
            <a:r>
              <a:rPr lang="fr-FR" dirty="0">
                <a:cs typeface="Calibri"/>
              </a:rPr>
              <a:t>      </a:t>
            </a:r>
            <a:r>
              <a:rPr lang="fr-FR" dirty="0" err="1">
                <a:solidFill>
                  <a:srgbClr val="FF0000"/>
                </a:solidFill>
                <a:cs typeface="Calibri"/>
              </a:rPr>
              <a:t>loop</a:t>
            </a:r>
            <a:r>
              <a:rPr lang="fr-FR" dirty="0">
                <a:cs typeface="Calibri"/>
              </a:rPr>
              <a:t>: "{{ </a:t>
            </a:r>
            <a:r>
              <a:rPr lang="fr-FR" dirty="0">
                <a:solidFill>
                  <a:srgbClr val="C00000"/>
                </a:solidFill>
                <a:cs typeface="Calibri"/>
              </a:rPr>
              <a:t>fruits</a:t>
            </a:r>
            <a:r>
              <a:rPr lang="fr-FR" dirty="0">
                <a:cs typeface="Calibri"/>
              </a:rPr>
              <a:t> }}"</a:t>
            </a:r>
          </a:p>
        </p:txBody>
      </p:sp>
      <p:sp>
        <p:nvSpPr>
          <p:cNvPr id="4" name="Rectangle 3">
            <a:extLst>
              <a:ext uri="{FF2B5EF4-FFF2-40B4-BE49-F238E27FC236}">
                <a16:creationId xmlns:a16="http://schemas.microsoft.com/office/drawing/2014/main" id="{B835D8A5-4B55-44B4-BAF2-8BA7A9785061}"/>
              </a:ext>
            </a:extLst>
          </p:cNvPr>
          <p:cNvSpPr/>
          <p:nvPr/>
        </p:nvSpPr>
        <p:spPr>
          <a:xfrm>
            <a:off x="271751" y="2069697"/>
            <a:ext cx="4383079" cy="50264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32884376-4800-4A7D-9F74-B251D422A3B6}"/>
              </a:ext>
            </a:extLst>
          </p:cNvPr>
          <p:cNvSpPr>
            <a:spLocks noGrp="1"/>
          </p:cNvSpPr>
          <p:nvPr>
            <p:ph type="dt" sz="half" idx="6"/>
          </p:nvPr>
        </p:nvSpPr>
        <p:spPr>
          <a:xfrm>
            <a:off x="469900" y="7150858"/>
            <a:ext cx="2459482" cy="377825"/>
          </a:xfrm>
        </p:spPr>
        <p:txBody>
          <a:bodyPr/>
          <a:lstStyle/>
          <a:p>
            <a:fld id="{83CEF6C8-6341-48B6-9E29-06AF4146BA77}"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D258D06A-238F-4FD8-8A7B-49BE7948999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144</a:t>
            </a:fld>
            <a:endParaRPr lang="fr-FR" spc="-10" dirty="0"/>
          </a:p>
        </p:txBody>
      </p:sp>
      <p:sp>
        <p:nvSpPr>
          <p:cNvPr id="9" name="Titre 1">
            <a:extLst>
              <a:ext uri="{FF2B5EF4-FFF2-40B4-BE49-F238E27FC236}">
                <a16:creationId xmlns:a16="http://schemas.microsoft.com/office/drawing/2014/main" id="{DD78C16E-23BE-40E6-B427-5AD719E14A5C}"/>
              </a:ext>
            </a:extLst>
          </p:cNvPr>
          <p:cNvSpPr>
            <a:spLocks noGrp="1"/>
          </p:cNvSpPr>
          <p:nvPr>
            <p:ph type="title"/>
          </p:nvPr>
        </p:nvSpPr>
        <p:spPr>
          <a:xfrm>
            <a:off x="1374025" y="1095247"/>
            <a:ext cx="8128634" cy="523220"/>
          </a:xfrm>
        </p:spPr>
        <p:txBody>
          <a:bodyPr/>
          <a:lstStyle/>
          <a:p>
            <a:r>
              <a:rPr lang="fr-FR" dirty="0"/>
              <a:t>Structures des boucles</a:t>
            </a:r>
          </a:p>
        </p:txBody>
      </p:sp>
    </p:spTree>
    <p:extLst>
      <p:ext uri="{BB962C8B-B14F-4D97-AF65-F5344CB8AC3E}">
        <p14:creationId xmlns:p14="http://schemas.microsoft.com/office/powerpoint/2010/main" val="2782403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8FC8676-206A-40D3-9817-54CD12D96C64}"/>
              </a:ext>
            </a:extLst>
          </p:cNvPr>
          <p:cNvSpPr>
            <a:spLocks noGrp="1"/>
          </p:cNvSpPr>
          <p:nvPr>
            <p:ph idx="1"/>
          </p:nvPr>
        </p:nvSpPr>
        <p:spPr>
          <a:xfrm>
            <a:off x="261918" y="1834561"/>
            <a:ext cx="9718843" cy="5278651"/>
          </a:xfrm>
        </p:spPr>
        <p:txBody>
          <a:bodyPr>
            <a:normAutofit lnSpcReduction="10000"/>
          </a:bodyPr>
          <a:lstStyle/>
          <a:p>
            <a:pPr marR="4456" algn="just">
              <a:spcBef>
                <a:spcPts val="1031"/>
              </a:spcBef>
            </a:pPr>
            <a:r>
              <a:rPr lang="fr-FR" dirty="0">
                <a:cs typeface="Calibri"/>
              </a:rPr>
              <a:t>- </a:t>
            </a:r>
            <a:r>
              <a:rPr lang="fr-FR" dirty="0" err="1">
                <a:cs typeface="Calibri"/>
              </a:rPr>
              <a:t>name</a:t>
            </a:r>
            <a:r>
              <a:rPr lang="fr-FR" dirty="0">
                <a:cs typeface="Calibri"/>
              </a:rPr>
              <a:t>: "</a:t>
            </a:r>
            <a:r>
              <a:rPr lang="fr-FR" dirty="0" err="1">
                <a:cs typeface="Calibri"/>
              </a:rPr>
              <a:t>loop</a:t>
            </a:r>
            <a:r>
              <a:rPr lang="fr-FR" dirty="0">
                <a:cs typeface="Calibri"/>
              </a:rPr>
              <a:t> illustration"</a:t>
            </a:r>
          </a:p>
          <a:p>
            <a:pPr marR="4456" algn="just">
              <a:spcBef>
                <a:spcPts val="1031"/>
              </a:spcBef>
            </a:pPr>
            <a:r>
              <a:rPr lang="fr-FR" dirty="0">
                <a:cs typeface="Calibri"/>
              </a:rPr>
              <a:t>  </a:t>
            </a:r>
            <a:r>
              <a:rPr lang="fr-FR" b="1" dirty="0">
                <a:cs typeface="Calibri"/>
              </a:rPr>
              <a:t>hosts</a:t>
            </a:r>
            <a:r>
              <a:rPr lang="fr-FR" dirty="0">
                <a:cs typeface="Calibri"/>
              </a:rPr>
              <a:t>: localhost</a:t>
            </a:r>
          </a:p>
          <a:p>
            <a:pPr marR="4456" algn="just">
              <a:spcBef>
                <a:spcPts val="1031"/>
              </a:spcBef>
            </a:pPr>
            <a:r>
              <a:rPr lang="fr-FR" dirty="0">
                <a:cs typeface="Calibri"/>
              </a:rPr>
              <a:t>  </a:t>
            </a:r>
            <a:r>
              <a:rPr lang="fr-FR" b="1" dirty="0">
                <a:cs typeface="Calibri"/>
              </a:rPr>
              <a:t>vars</a:t>
            </a:r>
            <a:r>
              <a:rPr lang="fr-FR" dirty="0">
                <a:cs typeface="Calibri"/>
              </a:rPr>
              <a:t>:</a:t>
            </a:r>
          </a:p>
          <a:p>
            <a:pPr marR="4456" algn="just">
              <a:spcBef>
                <a:spcPts val="1031"/>
              </a:spcBef>
            </a:pPr>
            <a:r>
              <a:rPr lang="fr-FR" dirty="0">
                <a:cs typeface="Calibri"/>
              </a:rPr>
              <a:t>    </a:t>
            </a:r>
            <a:r>
              <a:rPr lang="fr-FR" dirty="0">
                <a:solidFill>
                  <a:srgbClr val="C00000"/>
                </a:solidFill>
                <a:cs typeface="Calibri"/>
              </a:rPr>
              <a:t>fruits</a:t>
            </a:r>
            <a:r>
              <a:rPr lang="fr-FR" dirty="0">
                <a:cs typeface="Calibri"/>
              </a:rPr>
              <a:t>:</a:t>
            </a:r>
          </a:p>
          <a:p>
            <a:pPr marR="4456" algn="just">
              <a:spcBef>
                <a:spcPts val="1031"/>
              </a:spcBef>
            </a:pPr>
            <a:r>
              <a:rPr lang="fr-FR" dirty="0">
                <a:cs typeface="Calibri"/>
              </a:rPr>
              <a:t>      - id: 0</a:t>
            </a:r>
          </a:p>
          <a:p>
            <a:pPr marR="4456" algn="just">
              <a:spcBef>
                <a:spcPts val="1031"/>
              </a:spcBef>
            </a:pPr>
            <a:r>
              <a:rPr lang="fr-FR" dirty="0">
                <a:cs typeface="Calibri"/>
              </a:rPr>
              <a:t>        </a:t>
            </a:r>
            <a:r>
              <a:rPr lang="fr-FR" dirty="0" err="1">
                <a:solidFill>
                  <a:srgbClr val="C00000"/>
                </a:solidFill>
                <a:cs typeface="Calibri"/>
              </a:rPr>
              <a:t>name</a:t>
            </a:r>
            <a:r>
              <a:rPr lang="fr-FR" dirty="0">
                <a:cs typeface="Calibri"/>
              </a:rPr>
              <a:t>: </a:t>
            </a:r>
            <a:r>
              <a:rPr lang="fr-FR" dirty="0" err="1">
                <a:cs typeface="Calibri"/>
              </a:rPr>
              <a:t>apple</a:t>
            </a:r>
            <a:endParaRPr lang="fr-FR" dirty="0">
              <a:cs typeface="Calibri"/>
            </a:endParaRPr>
          </a:p>
          <a:p>
            <a:pPr marR="4456" algn="just">
              <a:spcBef>
                <a:spcPts val="1031"/>
              </a:spcBef>
            </a:pPr>
            <a:r>
              <a:rPr lang="fr-FR" dirty="0">
                <a:cs typeface="Calibri"/>
              </a:rPr>
              <a:t>    </a:t>
            </a:r>
            <a:r>
              <a:rPr lang="fr-FR" dirty="0" err="1">
                <a:solidFill>
                  <a:srgbClr val="7030A0"/>
                </a:solidFill>
                <a:cs typeface="Calibri"/>
              </a:rPr>
              <a:t>colors</a:t>
            </a:r>
            <a:r>
              <a:rPr lang="fr-FR" dirty="0">
                <a:cs typeface="Calibri"/>
              </a:rPr>
              <a:t>:</a:t>
            </a:r>
          </a:p>
          <a:p>
            <a:pPr marR="4456" algn="just">
              <a:spcBef>
                <a:spcPts val="1031"/>
              </a:spcBef>
            </a:pPr>
            <a:r>
              <a:rPr lang="fr-FR" dirty="0">
                <a:cs typeface="Calibri"/>
              </a:rPr>
              <a:t>      - id: 0</a:t>
            </a:r>
          </a:p>
          <a:p>
            <a:pPr marR="4456" algn="just">
              <a:spcBef>
                <a:spcPts val="1031"/>
              </a:spcBef>
            </a:pPr>
            <a:r>
              <a:rPr lang="fr-FR" dirty="0">
                <a:cs typeface="Calibri"/>
              </a:rPr>
              <a:t>        </a:t>
            </a:r>
            <a:r>
              <a:rPr lang="fr-FR" dirty="0" err="1">
                <a:solidFill>
                  <a:srgbClr val="7030A0"/>
                </a:solidFill>
                <a:cs typeface="Calibri"/>
              </a:rPr>
              <a:t>name</a:t>
            </a:r>
            <a:r>
              <a:rPr lang="fr-FR" dirty="0">
                <a:cs typeface="Calibri"/>
              </a:rPr>
              <a:t>: green</a:t>
            </a:r>
          </a:p>
          <a:p>
            <a:pPr marR="4456" algn="just">
              <a:spcBef>
                <a:spcPts val="1031"/>
              </a:spcBef>
            </a:pPr>
            <a:r>
              <a:rPr lang="fr-FR" dirty="0">
                <a:cs typeface="Calibri"/>
              </a:rPr>
              <a:t>  </a:t>
            </a:r>
            <a:r>
              <a:rPr lang="fr-FR" b="1" dirty="0" err="1">
                <a:cs typeface="Calibri"/>
              </a:rPr>
              <a:t>tasks</a:t>
            </a:r>
            <a:r>
              <a:rPr lang="fr-FR" dirty="0">
                <a:cs typeface="Calibri"/>
              </a:rPr>
              <a:t>:</a:t>
            </a:r>
          </a:p>
          <a:p>
            <a:pPr marR="4456" algn="just">
              <a:spcBef>
                <a:spcPts val="1031"/>
              </a:spcBef>
            </a:pPr>
            <a:r>
              <a:rPr lang="fr-FR" dirty="0">
                <a:cs typeface="Calibri"/>
              </a:rPr>
              <a:t>    - </a:t>
            </a:r>
            <a:r>
              <a:rPr lang="fr-FR" b="1" dirty="0" err="1">
                <a:solidFill>
                  <a:srgbClr val="FF0000"/>
                </a:solidFill>
                <a:cs typeface="Calibri"/>
              </a:rPr>
              <a:t>name</a:t>
            </a:r>
            <a:r>
              <a:rPr lang="fr-FR" dirty="0">
                <a:cs typeface="Calibri"/>
              </a:rPr>
              <a:t>: "</a:t>
            </a:r>
            <a:r>
              <a:rPr lang="fr-FR" dirty="0" err="1">
                <a:cs typeface="Calibri"/>
              </a:rPr>
              <a:t>Print</a:t>
            </a:r>
            <a:r>
              <a:rPr lang="fr-FR" dirty="0">
                <a:cs typeface="Calibri"/>
              </a:rPr>
              <a:t> </a:t>
            </a:r>
            <a:r>
              <a:rPr lang="fr-FR" dirty="0" err="1">
                <a:cs typeface="Calibri"/>
              </a:rPr>
              <a:t>my</a:t>
            </a:r>
            <a:r>
              <a:rPr lang="fr-FR" dirty="0">
                <a:cs typeface="Calibri"/>
              </a:rPr>
              <a:t> Fruits"</a:t>
            </a:r>
          </a:p>
          <a:p>
            <a:pPr marR="4456" algn="just">
              <a:spcBef>
                <a:spcPts val="1031"/>
              </a:spcBef>
            </a:pPr>
            <a:r>
              <a:rPr lang="fr-FR" dirty="0">
                <a:cs typeface="Calibri"/>
              </a:rPr>
              <a:t>      </a:t>
            </a:r>
            <a:r>
              <a:rPr lang="fr-FR" b="1" dirty="0" err="1">
                <a:solidFill>
                  <a:srgbClr val="FF0000"/>
                </a:solidFill>
                <a:cs typeface="Calibri"/>
              </a:rPr>
              <a:t>debug</a:t>
            </a:r>
            <a:r>
              <a:rPr lang="fr-FR" dirty="0">
                <a:cs typeface="Calibri"/>
              </a:rPr>
              <a:t>:</a:t>
            </a:r>
          </a:p>
          <a:p>
            <a:pPr marR="4456" algn="just">
              <a:spcBef>
                <a:spcPts val="1031"/>
              </a:spcBef>
            </a:pPr>
            <a:r>
              <a:rPr lang="fr-FR" dirty="0">
                <a:cs typeface="Calibri"/>
              </a:rPr>
              <a:t>        </a:t>
            </a:r>
            <a:r>
              <a:rPr lang="fr-FR" b="1" dirty="0">
                <a:solidFill>
                  <a:srgbClr val="FF0000"/>
                </a:solidFill>
                <a:cs typeface="Calibri"/>
              </a:rPr>
              <a:t>msg</a:t>
            </a:r>
            <a:r>
              <a:rPr lang="fr-FR" dirty="0">
                <a:cs typeface="Calibri"/>
              </a:rPr>
              <a:t>: "{{ </a:t>
            </a:r>
            <a:r>
              <a:rPr lang="fr-FR" b="1" dirty="0">
                <a:solidFill>
                  <a:srgbClr val="FF0000"/>
                </a:solidFill>
                <a:cs typeface="Calibri"/>
              </a:rPr>
              <a:t>item</a:t>
            </a:r>
            <a:r>
              <a:rPr lang="fr-FR" dirty="0">
                <a:cs typeface="Calibri"/>
              </a:rPr>
              <a:t>.</a:t>
            </a:r>
            <a:r>
              <a:rPr lang="fr-FR" dirty="0">
                <a:solidFill>
                  <a:srgbClr val="C00000"/>
                </a:solidFill>
                <a:cs typeface="Calibri"/>
              </a:rPr>
              <a:t>0</a:t>
            </a:r>
            <a:r>
              <a:rPr lang="fr-FR" dirty="0">
                <a:cs typeface="Calibri"/>
              </a:rPr>
              <a:t>.</a:t>
            </a:r>
            <a:r>
              <a:rPr lang="fr-FR" dirty="0">
                <a:solidFill>
                  <a:srgbClr val="C00000"/>
                </a:solidFill>
                <a:cs typeface="Calibri"/>
              </a:rPr>
              <a:t>name</a:t>
            </a:r>
            <a:r>
              <a:rPr lang="fr-FR" dirty="0">
                <a:cs typeface="Calibri"/>
              </a:rPr>
              <a:t> }} </a:t>
            </a:r>
            <a:r>
              <a:rPr lang="fr-FR" dirty="0" err="1">
                <a:cs typeface="Calibri"/>
              </a:rPr>
              <a:t>is</a:t>
            </a:r>
            <a:r>
              <a:rPr lang="fr-FR" dirty="0">
                <a:cs typeface="Calibri"/>
              </a:rPr>
              <a:t> {{ </a:t>
            </a:r>
            <a:r>
              <a:rPr lang="fr-FR" b="1" dirty="0">
                <a:solidFill>
                  <a:srgbClr val="FF0000"/>
                </a:solidFill>
                <a:cs typeface="Calibri"/>
              </a:rPr>
              <a:t>item</a:t>
            </a:r>
            <a:r>
              <a:rPr lang="fr-FR" dirty="0">
                <a:cs typeface="Calibri"/>
              </a:rPr>
              <a:t>.</a:t>
            </a:r>
            <a:r>
              <a:rPr lang="fr-FR" dirty="0">
                <a:solidFill>
                  <a:srgbClr val="7030A0"/>
                </a:solidFill>
                <a:cs typeface="Calibri"/>
              </a:rPr>
              <a:t>1</a:t>
            </a:r>
            <a:r>
              <a:rPr lang="fr-FR" dirty="0">
                <a:cs typeface="Calibri"/>
              </a:rPr>
              <a:t>.</a:t>
            </a:r>
            <a:r>
              <a:rPr lang="fr-FR" dirty="0">
                <a:solidFill>
                  <a:srgbClr val="7030A0"/>
                </a:solidFill>
                <a:cs typeface="Calibri"/>
              </a:rPr>
              <a:t>name</a:t>
            </a:r>
            <a:r>
              <a:rPr lang="fr-FR" dirty="0">
                <a:cs typeface="Calibri"/>
              </a:rPr>
              <a:t> }}"</a:t>
            </a:r>
          </a:p>
          <a:p>
            <a:pPr marR="4456" algn="just">
              <a:spcBef>
                <a:spcPts val="1031"/>
              </a:spcBef>
            </a:pPr>
            <a:r>
              <a:rPr lang="fr-FR" dirty="0">
                <a:cs typeface="Calibri"/>
              </a:rPr>
              <a:t>      </a:t>
            </a:r>
            <a:r>
              <a:rPr lang="fr-FR" b="1" dirty="0" err="1">
                <a:solidFill>
                  <a:srgbClr val="FF0000"/>
                </a:solidFill>
                <a:cs typeface="Calibri"/>
              </a:rPr>
              <a:t>loop</a:t>
            </a:r>
            <a:r>
              <a:rPr lang="fr-FR" dirty="0">
                <a:cs typeface="Calibri"/>
              </a:rPr>
              <a:t>: "{{ </a:t>
            </a:r>
            <a:r>
              <a:rPr lang="fr-FR" dirty="0" err="1">
                <a:solidFill>
                  <a:srgbClr val="C00000"/>
                </a:solidFill>
                <a:cs typeface="Calibri"/>
              </a:rPr>
              <a:t>fruits</a:t>
            </a:r>
            <a:r>
              <a:rPr lang="fr-FR" dirty="0" err="1">
                <a:cs typeface="Calibri"/>
              </a:rPr>
              <a:t>|</a:t>
            </a:r>
            <a:r>
              <a:rPr lang="fr-FR" b="1" dirty="0" err="1">
                <a:solidFill>
                  <a:srgbClr val="FF0000"/>
                </a:solidFill>
                <a:cs typeface="Calibri"/>
              </a:rPr>
              <a:t>product</a:t>
            </a:r>
            <a:r>
              <a:rPr lang="fr-FR" dirty="0">
                <a:cs typeface="Calibri"/>
              </a:rPr>
              <a:t>(</a:t>
            </a:r>
            <a:r>
              <a:rPr lang="fr-FR" dirty="0" err="1">
                <a:solidFill>
                  <a:srgbClr val="7030A0"/>
                </a:solidFill>
                <a:cs typeface="Calibri"/>
              </a:rPr>
              <a:t>colors</a:t>
            </a:r>
            <a:r>
              <a:rPr lang="fr-FR" dirty="0">
                <a:cs typeface="Calibri"/>
              </a:rPr>
              <a:t>)|</a:t>
            </a:r>
            <a:r>
              <a:rPr lang="fr-FR" b="1" dirty="0" err="1">
                <a:solidFill>
                  <a:srgbClr val="FF0000"/>
                </a:solidFill>
                <a:cs typeface="Calibri"/>
              </a:rPr>
              <a:t>list</a:t>
            </a:r>
            <a:r>
              <a:rPr lang="fr-FR" dirty="0">
                <a:cs typeface="Calibri"/>
              </a:rPr>
              <a:t> }}"</a:t>
            </a:r>
          </a:p>
          <a:p>
            <a:pPr marR="4456" algn="just">
              <a:spcBef>
                <a:spcPts val="1031"/>
              </a:spcBef>
            </a:pPr>
            <a:endParaRPr lang="fr-FR" dirty="0">
              <a:cs typeface="Calibri"/>
            </a:endParaRPr>
          </a:p>
        </p:txBody>
      </p:sp>
      <p:sp>
        <p:nvSpPr>
          <p:cNvPr id="4" name="Rectangle 3">
            <a:extLst>
              <a:ext uri="{FF2B5EF4-FFF2-40B4-BE49-F238E27FC236}">
                <a16:creationId xmlns:a16="http://schemas.microsoft.com/office/drawing/2014/main" id="{B835D8A5-4B55-44B4-BAF2-8BA7A9785061}"/>
              </a:ext>
            </a:extLst>
          </p:cNvPr>
          <p:cNvSpPr/>
          <p:nvPr/>
        </p:nvSpPr>
        <p:spPr>
          <a:xfrm>
            <a:off x="261918" y="1834562"/>
            <a:ext cx="6074581" cy="5176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7D7B3703-DF4A-4194-BAE3-E942753D3E94}"/>
              </a:ext>
            </a:extLst>
          </p:cNvPr>
          <p:cNvSpPr>
            <a:spLocks noGrp="1"/>
          </p:cNvSpPr>
          <p:nvPr>
            <p:ph type="dt" sz="half" idx="6"/>
          </p:nvPr>
        </p:nvSpPr>
        <p:spPr/>
        <p:txBody>
          <a:bodyPr/>
          <a:lstStyle/>
          <a:p>
            <a:fld id="{F671D95F-93DC-4D9C-81E1-23D0F053014F}"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AE6CC0C7-AB96-4DE2-A94C-30042BD4D1D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145</a:t>
            </a:fld>
            <a:endParaRPr lang="fr-FR" spc="-10" dirty="0"/>
          </a:p>
        </p:txBody>
      </p:sp>
      <p:sp>
        <p:nvSpPr>
          <p:cNvPr id="9" name="Titre 1">
            <a:extLst>
              <a:ext uri="{FF2B5EF4-FFF2-40B4-BE49-F238E27FC236}">
                <a16:creationId xmlns:a16="http://schemas.microsoft.com/office/drawing/2014/main" id="{16108269-4818-4288-AA38-4718D189A21D}"/>
              </a:ext>
            </a:extLst>
          </p:cNvPr>
          <p:cNvSpPr>
            <a:spLocks noGrp="1"/>
          </p:cNvSpPr>
          <p:nvPr>
            <p:ph type="title"/>
          </p:nvPr>
        </p:nvSpPr>
        <p:spPr>
          <a:xfrm>
            <a:off x="1374025" y="1095247"/>
            <a:ext cx="8128634" cy="523220"/>
          </a:xfrm>
        </p:spPr>
        <p:txBody>
          <a:bodyPr/>
          <a:lstStyle/>
          <a:p>
            <a:r>
              <a:rPr lang="fr-FR" dirty="0"/>
              <a:t>Structures des boucles</a:t>
            </a:r>
          </a:p>
        </p:txBody>
      </p:sp>
    </p:spTree>
    <p:extLst>
      <p:ext uri="{BB962C8B-B14F-4D97-AF65-F5344CB8AC3E}">
        <p14:creationId xmlns:p14="http://schemas.microsoft.com/office/powerpoint/2010/main" val="21375073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C38E3-660B-4AF4-80D8-ED8AB1298840}"/>
              </a:ext>
            </a:extLst>
          </p:cNvPr>
          <p:cNvSpPr>
            <a:spLocks noGrp="1"/>
          </p:cNvSpPr>
          <p:nvPr>
            <p:ph type="title"/>
          </p:nvPr>
        </p:nvSpPr>
        <p:spPr>
          <a:xfrm>
            <a:off x="1374025" y="1095247"/>
            <a:ext cx="8128634" cy="523220"/>
          </a:xfrm>
        </p:spPr>
        <p:txBody>
          <a:bodyPr/>
          <a:lstStyle/>
          <a:p>
            <a:r>
              <a:rPr lang="fr-FR" dirty="0"/>
              <a:t>Notion des blocs</a:t>
            </a:r>
          </a:p>
        </p:txBody>
      </p:sp>
      <p:sp>
        <p:nvSpPr>
          <p:cNvPr id="3" name="Espace réservé du contenu 2">
            <a:extLst>
              <a:ext uri="{FF2B5EF4-FFF2-40B4-BE49-F238E27FC236}">
                <a16:creationId xmlns:a16="http://schemas.microsoft.com/office/drawing/2014/main" id="{9C0CC26E-5C19-4549-BD84-48A746007B0A}"/>
              </a:ext>
            </a:extLst>
          </p:cNvPr>
          <p:cNvSpPr>
            <a:spLocks noGrp="1"/>
          </p:cNvSpPr>
          <p:nvPr>
            <p:ph idx="1"/>
          </p:nvPr>
        </p:nvSpPr>
        <p:spPr>
          <a:xfrm>
            <a:off x="534670" y="2559050"/>
            <a:ext cx="9460230" cy="2693045"/>
          </a:xfrm>
        </p:spPr>
        <p:txBody>
          <a:bodyPr/>
          <a:lstStyle/>
          <a:p>
            <a:pPr marL="285750" indent="-285750" algn="just">
              <a:buFont typeface="Arial" panose="020B0604020202020204" pitchFamily="34" charset="0"/>
              <a:buChar char="•"/>
            </a:pPr>
            <a:r>
              <a:rPr lang="fr-FR" sz="2500" dirty="0"/>
              <a:t>Les blocs permettent le regroupement logique des tâches et la gestion des erreurs dans le jeu. </a:t>
            </a:r>
          </a:p>
          <a:p>
            <a:pPr marL="285750" indent="-285750" algn="just">
              <a:buFont typeface="Arial" panose="020B0604020202020204" pitchFamily="34" charset="0"/>
              <a:buChar char="•"/>
            </a:pPr>
            <a:r>
              <a:rPr lang="fr-FR" sz="2500" dirty="0"/>
              <a:t>Tout ce que l'on peut appliquer à une tâche unique peut être appliqué au niveau du bloc ce qui facilite également la définition de données ou de directives communes aux tâches. </a:t>
            </a:r>
          </a:p>
          <a:p>
            <a:pPr marL="285750" indent="-285750" algn="just">
              <a:buFont typeface="Arial" panose="020B0604020202020204" pitchFamily="34" charset="0"/>
              <a:buChar char="•"/>
            </a:pPr>
            <a:r>
              <a:rPr lang="fr-FR" sz="2500" dirty="0"/>
              <a:t>Les directives seront appliqué aux tâches, mais pas au bloc lui-même.</a:t>
            </a:r>
          </a:p>
        </p:txBody>
      </p:sp>
      <p:sp>
        <p:nvSpPr>
          <p:cNvPr id="4" name="Espace réservé de la date 3">
            <a:extLst>
              <a:ext uri="{FF2B5EF4-FFF2-40B4-BE49-F238E27FC236}">
                <a16:creationId xmlns:a16="http://schemas.microsoft.com/office/drawing/2014/main" id="{F69F3731-2E57-4EF2-A894-52D18075440C}"/>
              </a:ext>
            </a:extLst>
          </p:cNvPr>
          <p:cNvSpPr>
            <a:spLocks noGrp="1"/>
          </p:cNvSpPr>
          <p:nvPr>
            <p:ph type="dt" sz="half" idx="6"/>
          </p:nvPr>
        </p:nvSpPr>
        <p:spPr/>
        <p:txBody>
          <a:bodyPr/>
          <a:lstStyle/>
          <a:p>
            <a:fld id="{3E725B19-A302-4897-8A2F-23EB273AA709}"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1ACD4F1-F433-4D75-83D5-2B045AF11B7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146</a:t>
            </a:fld>
            <a:endParaRPr lang="fr-FR" spc="-10" dirty="0"/>
          </a:p>
        </p:txBody>
      </p:sp>
    </p:spTree>
    <p:extLst>
      <p:ext uri="{BB962C8B-B14F-4D97-AF65-F5344CB8AC3E}">
        <p14:creationId xmlns:p14="http://schemas.microsoft.com/office/powerpoint/2010/main" val="251334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C38E3-660B-4AF4-80D8-ED8AB1298840}"/>
              </a:ext>
            </a:extLst>
          </p:cNvPr>
          <p:cNvSpPr>
            <a:spLocks noGrp="1"/>
          </p:cNvSpPr>
          <p:nvPr>
            <p:ph type="title"/>
          </p:nvPr>
        </p:nvSpPr>
        <p:spPr>
          <a:xfrm>
            <a:off x="1298228" y="1018295"/>
            <a:ext cx="9223058" cy="562739"/>
          </a:xfrm>
        </p:spPr>
        <p:txBody>
          <a:bodyPr>
            <a:normAutofit/>
          </a:bodyPr>
          <a:lstStyle/>
          <a:p>
            <a:r>
              <a:rPr lang="fr-FR" dirty="0"/>
              <a:t>Notion des blocs</a:t>
            </a:r>
          </a:p>
        </p:txBody>
      </p:sp>
      <p:sp>
        <p:nvSpPr>
          <p:cNvPr id="3" name="Espace réservé du contenu 2">
            <a:extLst>
              <a:ext uri="{FF2B5EF4-FFF2-40B4-BE49-F238E27FC236}">
                <a16:creationId xmlns:a16="http://schemas.microsoft.com/office/drawing/2014/main" id="{9C0CC26E-5C19-4549-BD84-48A746007B0A}"/>
              </a:ext>
            </a:extLst>
          </p:cNvPr>
          <p:cNvSpPr>
            <a:spLocks noGrp="1"/>
          </p:cNvSpPr>
          <p:nvPr>
            <p:ph idx="1"/>
          </p:nvPr>
        </p:nvSpPr>
        <p:spPr>
          <a:xfrm>
            <a:off x="705514" y="1934729"/>
            <a:ext cx="9441786" cy="4472698"/>
          </a:xfrm>
        </p:spPr>
        <p:txBody>
          <a:bodyPr>
            <a:normAutofit/>
          </a:bodyPr>
          <a:lstStyle/>
          <a:p>
            <a:pPr algn="just"/>
            <a:r>
              <a:rPr lang="en-US" dirty="0"/>
              <a:t>tasks:</a:t>
            </a:r>
          </a:p>
          <a:p>
            <a:pPr algn="just"/>
            <a:r>
              <a:rPr lang="en-US" dirty="0"/>
              <a:t>  - name: Install Apache</a:t>
            </a:r>
          </a:p>
          <a:p>
            <a:pPr algn="just"/>
            <a:r>
              <a:rPr lang="en-US" b="1" dirty="0">
                <a:solidFill>
                  <a:srgbClr val="FF0000"/>
                </a:solidFill>
              </a:rPr>
              <a:t>    block:</a:t>
            </a:r>
          </a:p>
          <a:p>
            <a:pPr algn="just"/>
            <a:r>
              <a:rPr lang="en-US" dirty="0"/>
              <a:t>      - yum:</a:t>
            </a:r>
          </a:p>
          <a:p>
            <a:pPr algn="just"/>
            <a:r>
              <a:rPr lang="en-US" dirty="0"/>
              <a:t>          name:</a:t>
            </a:r>
          </a:p>
          <a:p>
            <a:pPr algn="just"/>
            <a:r>
              <a:rPr lang="en-US" dirty="0"/>
              <a:t>            - httpd</a:t>
            </a:r>
          </a:p>
          <a:p>
            <a:pPr algn="just"/>
            <a:r>
              <a:rPr lang="en-US" dirty="0"/>
              <a:t>            - </a:t>
            </a:r>
            <a:r>
              <a:rPr lang="en-US" dirty="0" err="1"/>
              <a:t>memcached</a:t>
            </a:r>
            <a:endParaRPr lang="en-US" dirty="0"/>
          </a:p>
          <a:p>
            <a:pPr algn="just"/>
            <a:r>
              <a:rPr lang="en-US" dirty="0"/>
              <a:t>          state: installed</a:t>
            </a:r>
          </a:p>
          <a:p>
            <a:pPr algn="just"/>
            <a:r>
              <a:rPr lang="en-US" dirty="0"/>
              <a:t>      - service:</a:t>
            </a:r>
          </a:p>
          <a:p>
            <a:pPr algn="just"/>
            <a:r>
              <a:rPr lang="en-US" dirty="0"/>
              <a:t>          name: bar</a:t>
            </a:r>
          </a:p>
          <a:p>
            <a:pPr algn="just"/>
            <a:r>
              <a:rPr lang="en-US" dirty="0"/>
              <a:t>          state: started</a:t>
            </a:r>
          </a:p>
          <a:p>
            <a:pPr algn="just"/>
            <a:r>
              <a:rPr lang="en-US" dirty="0"/>
              <a:t>          enabled: True</a:t>
            </a:r>
          </a:p>
          <a:p>
            <a:pPr algn="just"/>
            <a:r>
              <a:rPr lang="en-US" b="1" dirty="0">
                <a:solidFill>
                  <a:srgbClr val="FF0000"/>
                </a:solidFill>
              </a:rPr>
              <a:t>    when: </a:t>
            </a:r>
            <a:r>
              <a:rPr lang="en-US" b="1" dirty="0" err="1">
                <a:solidFill>
                  <a:srgbClr val="FF0000"/>
                </a:solidFill>
              </a:rPr>
              <a:t>ansible_distribution</a:t>
            </a:r>
            <a:r>
              <a:rPr lang="en-US" b="1" dirty="0">
                <a:solidFill>
                  <a:srgbClr val="FF0000"/>
                </a:solidFill>
              </a:rPr>
              <a:t> == 'CentOS'</a:t>
            </a:r>
          </a:p>
          <a:p>
            <a:pPr algn="just"/>
            <a:r>
              <a:rPr lang="en-US" dirty="0"/>
              <a:t>    become: true</a:t>
            </a:r>
          </a:p>
          <a:p>
            <a:pPr algn="just"/>
            <a:r>
              <a:rPr lang="en-US" dirty="0"/>
              <a:t>    </a:t>
            </a:r>
            <a:r>
              <a:rPr lang="en-US" dirty="0" err="1"/>
              <a:t>become_user</a:t>
            </a:r>
            <a:r>
              <a:rPr lang="en-US" dirty="0"/>
              <a:t>: root</a:t>
            </a:r>
            <a:endParaRPr lang="fr-FR" dirty="0"/>
          </a:p>
        </p:txBody>
      </p:sp>
      <p:sp>
        <p:nvSpPr>
          <p:cNvPr id="4" name="Rectangle 3">
            <a:extLst>
              <a:ext uri="{FF2B5EF4-FFF2-40B4-BE49-F238E27FC236}">
                <a16:creationId xmlns:a16="http://schemas.microsoft.com/office/drawing/2014/main" id="{D613A709-DED7-49A4-8ED4-AEDBE19D661A}"/>
              </a:ext>
            </a:extLst>
          </p:cNvPr>
          <p:cNvSpPr/>
          <p:nvPr/>
        </p:nvSpPr>
        <p:spPr>
          <a:xfrm>
            <a:off x="501367" y="1934729"/>
            <a:ext cx="4616733" cy="47391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1EE4A7E6-C306-4738-A2B5-91DEA35E79B2}"/>
              </a:ext>
            </a:extLst>
          </p:cNvPr>
          <p:cNvSpPr>
            <a:spLocks noGrp="1"/>
          </p:cNvSpPr>
          <p:nvPr>
            <p:ph type="dt" sz="half" idx="6"/>
          </p:nvPr>
        </p:nvSpPr>
        <p:spPr/>
        <p:txBody>
          <a:bodyPr/>
          <a:lstStyle/>
          <a:p>
            <a:fld id="{0F8A1CD1-090C-45AC-BC97-F847CB78EA22}"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670CB150-5E27-4A34-BBC0-C1C413E6F3B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147</a:t>
            </a:fld>
            <a:endParaRPr lang="fr-FR" spc="-10" dirty="0"/>
          </a:p>
        </p:txBody>
      </p:sp>
    </p:spTree>
    <p:extLst>
      <p:ext uri="{BB962C8B-B14F-4D97-AF65-F5344CB8AC3E}">
        <p14:creationId xmlns:p14="http://schemas.microsoft.com/office/powerpoint/2010/main" val="36000463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801C25-1CF1-4FB7-8521-5141665EA31B}"/>
              </a:ext>
            </a:extLst>
          </p:cNvPr>
          <p:cNvSpPr>
            <a:spLocks noGrp="1"/>
          </p:cNvSpPr>
          <p:nvPr>
            <p:ph type="title"/>
          </p:nvPr>
        </p:nvSpPr>
        <p:spPr>
          <a:xfrm>
            <a:off x="1374025" y="1095247"/>
            <a:ext cx="8128634" cy="523220"/>
          </a:xfrm>
        </p:spPr>
        <p:txBody>
          <a:bodyPr/>
          <a:lstStyle/>
          <a:p>
            <a:r>
              <a:rPr lang="fr-FR" dirty="0"/>
              <a:t>Gestion des exceptions</a:t>
            </a:r>
          </a:p>
        </p:txBody>
      </p:sp>
      <p:sp>
        <p:nvSpPr>
          <p:cNvPr id="3" name="Espace réservé du contenu 2">
            <a:extLst>
              <a:ext uri="{FF2B5EF4-FFF2-40B4-BE49-F238E27FC236}">
                <a16:creationId xmlns:a16="http://schemas.microsoft.com/office/drawing/2014/main" id="{ED14E5CF-E6C2-4BC4-A294-A9BE65603DA7}"/>
              </a:ext>
            </a:extLst>
          </p:cNvPr>
          <p:cNvSpPr>
            <a:spLocks noGrp="1"/>
          </p:cNvSpPr>
          <p:nvPr>
            <p:ph idx="1"/>
          </p:nvPr>
        </p:nvSpPr>
        <p:spPr>
          <a:xfrm>
            <a:off x="534670" y="2406650"/>
            <a:ext cx="9765030" cy="3077766"/>
          </a:xfrm>
        </p:spPr>
        <p:txBody>
          <a:bodyPr/>
          <a:lstStyle/>
          <a:p>
            <a:pPr marL="342900" indent="-342900" algn="just">
              <a:buFont typeface="Arial" panose="020B0604020202020204" pitchFamily="34" charset="0"/>
              <a:buChar char="•"/>
            </a:pPr>
            <a:r>
              <a:rPr lang="fr-FR" sz="2500" dirty="0"/>
              <a:t>Les blocs permettent également de gérer les sorties d'erreurs de manière similaire aux exceptions de la plupart des langages de programmation.</a:t>
            </a:r>
          </a:p>
          <a:p>
            <a:pPr marL="342900" indent="-342900" algn="just">
              <a:buFont typeface="Arial" panose="020B0604020202020204" pitchFamily="34" charset="0"/>
              <a:buChar char="•"/>
            </a:pPr>
            <a:r>
              <a:rPr lang="fr-FR" sz="2500" dirty="0"/>
              <a:t>Les tâches du </a:t>
            </a:r>
            <a:r>
              <a:rPr lang="fr-FR" sz="2500" b="1" dirty="0">
                <a:solidFill>
                  <a:srgbClr val="FF0000"/>
                </a:solidFill>
              </a:rPr>
              <a:t>block</a:t>
            </a:r>
            <a:r>
              <a:rPr lang="fr-FR" sz="2500" dirty="0"/>
              <a:t>: s'exécutent normalement.</a:t>
            </a:r>
          </a:p>
          <a:p>
            <a:pPr marL="342900" indent="-342900" algn="just">
              <a:buFont typeface="Arial" panose="020B0604020202020204" pitchFamily="34" charset="0"/>
              <a:buChar char="•"/>
            </a:pPr>
            <a:r>
              <a:rPr lang="fr-FR" sz="2500" dirty="0"/>
              <a:t>En cas d'erreur, la section </a:t>
            </a:r>
            <a:r>
              <a:rPr lang="fr-FR" sz="2500" b="1" dirty="0" err="1">
                <a:solidFill>
                  <a:srgbClr val="FF0000"/>
                </a:solidFill>
              </a:rPr>
              <a:t>rescue</a:t>
            </a:r>
            <a:r>
              <a:rPr lang="fr-FR" sz="2500" dirty="0"/>
              <a:t>: s'exécute avec tout ce que vous devez faire pour résoudre l'erreur précédente.</a:t>
            </a:r>
          </a:p>
          <a:p>
            <a:pPr marL="342900" indent="-342900" algn="just">
              <a:buFont typeface="Arial" panose="020B0604020202020204" pitchFamily="34" charset="0"/>
              <a:buChar char="•"/>
            </a:pPr>
            <a:r>
              <a:rPr lang="fr-FR" sz="2500" dirty="0"/>
              <a:t>La section </a:t>
            </a:r>
            <a:r>
              <a:rPr lang="fr-FR" sz="2500" b="1" dirty="0" err="1">
                <a:solidFill>
                  <a:srgbClr val="FF0000"/>
                </a:solidFill>
              </a:rPr>
              <a:t>always</a:t>
            </a:r>
            <a:r>
              <a:rPr lang="fr-FR" sz="2500" dirty="0"/>
              <a:t>: est exécutée quelle que soit l'erreur précédente qui s'est produite ou non dans les sections de </a:t>
            </a:r>
            <a:r>
              <a:rPr lang="fr-FR" sz="2500" b="1" dirty="0">
                <a:solidFill>
                  <a:srgbClr val="FF0000"/>
                </a:solidFill>
              </a:rPr>
              <a:t>block:</a:t>
            </a:r>
            <a:r>
              <a:rPr lang="fr-FR" sz="2500" dirty="0"/>
              <a:t> et </a:t>
            </a:r>
            <a:r>
              <a:rPr lang="fr-FR" sz="2500" b="1" dirty="0" err="1">
                <a:solidFill>
                  <a:srgbClr val="FF0000"/>
                </a:solidFill>
              </a:rPr>
              <a:t>rescue</a:t>
            </a:r>
            <a:r>
              <a:rPr lang="fr-FR" sz="2500" b="1" dirty="0">
                <a:solidFill>
                  <a:srgbClr val="FF0000"/>
                </a:solidFill>
              </a:rPr>
              <a:t>:</a:t>
            </a:r>
          </a:p>
        </p:txBody>
      </p:sp>
      <p:sp>
        <p:nvSpPr>
          <p:cNvPr id="4" name="Espace réservé de la date 3">
            <a:extLst>
              <a:ext uri="{FF2B5EF4-FFF2-40B4-BE49-F238E27FC236}">
                <a16:creationId xmlns:a16="http://schemas.microsoft.com/office/drawing/2014/main" id="{9FFD008F-C8AB-47AD-886A-72495B56070B}"/>
              </a:ext>
            </a:extLst>
          </p:cNvPr>
          <p:cNvSpPr>
            <a:spLocks noGrp="1"/>
          </p:cNvSpPr>
          <p:nvPr>
            <p:ph type="dt" sz="half" idx="6"/>
          </p:nvPr>
        </p:nvSpPr>
        <p:spPr/>
        <p:txBody>
          <a:bodyPr/>
          <a:lstStyle/>
          <a:p>
            <a:fld id="{78B3E821-C4D1-486C-B742-3F2C14DAFC2E}"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4FC41B5-8988-47FD-AC4A-3ED4B39F2BD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148</a:t>
            </a:fld>
            <a:endParaRPr lang="fr-FR" spc="-10" dirty="0"/>
          </a:p>
        </p:txBody>
      </p:sp>
    </p:spTree>
    <p:extLst>
      <p:ext uri="{BB962C8B-B14F-4D97-AF65-F5344CB8AC3E}">
        <p14:creationId xmlns:p14="http://schemas.microsoft.com/office/powerpoint/2010/main" val="37428184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5E308-73FD-4AE8-9CF4-2C9D9BB573B0}"/>
              </a:ext>
            </a:extLst>
          </p:cNvPr>
          <p:cNvSpPr>
            <a:spLocks noGrp="1"/>
          </p:cNvSpPr>
          <p:nvPr>
            <p:ph type="title"/>
          </p:nvPr>
        </p:nvSpPr>
        <p:spPr>
          <a:xfrm>
            <a:off x="1229041" y="1073026"/>
            <a:ext cx="9223058" cy="523220"/>
          </a:xfrm>
        </p:spPr>
        <p:txBody>
          <a:bodyPr/>
          <a:lstStyle/>
          <a:p>
            <a:r>
              <a:rPr lang="fr-FR" dirty="0"/>
              <a:t>Gestion des exceptions</a:t>
            </a:r>
          </a:p>
        </p:txBody>
      </p:sp>
      <p:sp>
        <p:nvSpPr>
          <p:cNvPr id="3" name="Espace réservé du contenu 2">
            <a:extLst>
              <a:ext uri="{FF2B5EF4-FFF2-40B4-BE49-F238E27FC236}">
                <a16:creationId xmlns:a16="http://schemas.microsoft.com/office/drawing/2014/main" id="{77409618-0871-48C7-8A37-A5B9C8088F04}"/>
              </a:ext>
            </a:extLst>
          </p:cNvPr>
          <p:cNvSpPr>
            <a:spLocks noGrp="1"/>
          </p:cNvSpPr>
          <p:nvPr>
            <p:ph idx="1"/>
          </p:nvPr>
        </p:nvSpPr>
        <p:spPr>
          <a:xfrm>
            <a:off x="610617" y="2076370"/>
            <a:ext cx="9472166" cy="4268551"/>
          </a:xfrm>
        </p:spPr>
        <p:txBody>
          <a:bodyPr>
            <a:normAutofit fontScale="92500" lnSpcReduction="10000"/>
          </a:bodyPr>
          <a:lstStyle/>
          <a:p>
            <a:r>
              <a:rPr lang="fr-FR" dirty="0" err="1"/>
              <a:t>tasks</a:t>
            </a:r>
            <a:r>
              <a:rPr lang="fr-FR" dirty="0"/>
              <a:t>:</a:t>
            </a:r>
          </a:p>
          <a:p>
            <a:r>
              <a:rPr lang="fr-FR" dirty="0"/>
              <a:t>    - </a:t>
            </a:r>
            <a:r>
              <a:rPr lang="fr-FR" dirty="0" err="1"/>
              <a:t>name</a:t>
            </a:r>
            <a:r>
              <a:rPr lang="fr-FR" dirty="0"/>
              <a:t>: </a:t>
            </a:r>
            <a:r>
              <a:rPr lang="fr-FR" dirty="0" err="1"/>
              <a:t>Attempt</a:t>
            </a:r>
            <a:r>
              <a:rPr lang="fr-FR" dirty="0"/>
              <a:t> and </a:t>
            </a:r>
            <a:r>
              <a:rPr lang="fr-FR" dirty="0" err="1"/>
              <a:t>graceful</a:t>
            </a:r>
            <a:r>
              <a:rPr lang="fr-FR" dirty="0"/>
              <a:t> roll back </a:t>
            </a:r>
            <a:r>
              <a:rPr lang="fr-FR" dirty="0" err="1"/>
              <a:t>demo</a:t>
            </a:r>
            <a:endParaRPr lang="fr-FR" dirty="0"/>
          </a:p>
          <a:p>
            <a:r>
              <a:rPr lang="fr-FR" dirty="0"/>
              <a:t>      </a:t>
            </a:r>
            <a:r>
              <a:rPr lang="fr-FR" b="1" dirty="0">
                <a:solidFill>
                  <a:srgbClr val="FF0000"/>
                </a:solidFill>
              </a:rPr>
              <a:t>block</a:t>
            </a:r>
            <a:r>
              <a:rPr lang="fr-FR" dirty="0"/>
              <a:t>:</a:t>
            </a:r>
          </a:p>
          <a:p>
            <a:r>
              <a:rPr lang="fr-FR" dirty="0"/>
              <a:t>        - </a:t>
            </a:r>
            <a:r>
              <a:rPr lang="fr-FR" dirty="0" err="1"/>
              <a:t>debug</a:t>
            </a:r>
            <a:r>
              <a:rPr lang="fr-FR" dirty="0"/>
              <a:t>:</a:t>
            </a:r>
          </a:p>
          <a:p>
            <a:r>
              <a:rPr lang="fr-FR" dirty="0"/>
              <a:t>            msg: 'I </a:t>
            </a:r>
            <a:r>
              <a:rPr lang="fr-FR" dirty="0" err="1"/>
              <a:t>execute</a:t>
            </a:r>
            <a:r>
              <a:rPr lang="fr-FR" dirty="0"/>
              <a:t> </a:t>
            </a:r>
            <a:r>
              <a:rPr lang="fr-FR" dirty="0" err="1"/>
              <a:t>normally</a:t>
            </a:r>
            <a:r>
              <a:rPr lang="fr-FR" dirty="0"/>
              <a:t>'</a:t>
            </a:r>
          </a:p>
          <a:p>
            <a:r>
              <a:rPr lang="fr-FR" dirty="0"/>
              <a:t>        - command: /bin/false</a:t>
            </a:r>
          </a:p>
          <a:p>
            <a:r>
              <a:rPr lang="fr-FR" dirty="0"/>
              <a:t>        - </a:t>
            </a:r>
            <a:r>
              <a:rPr lang="fr-FR" dirty="0" err="1"/>
              <a:t>debug</a:t>
            </a:r>
            <a:r>
              <a:rPr lang="fr-FR" dirty="0"/>
              <a:t>:</a:t>
            </a:r>
          </a:p>
          <a:p>
            <a:r>
              <a:rPr lang="fr-FR" dirty="0"/>
              <a:t>            msg: 'I </a:t>
            </a:r>
            <a:r>
              <a:rPr lang="fr-FR" dirty="0" err="1"/>
              <a:t>never</a:t>
            </a:r>
            <a:r>
              <a:rPr lang="fr-FR" dirty="0"/>
              <a:t> </a:t>
            </a:r>
            <a:r>
              <a:rPr lang="fr-FR" dirty="0" err="1"/>
              <a:t>execute</a:t>
            </a:r>
            <a:r>
              <a:rPr lang="fr-FR" dirty="0"/>
              <a:t>, due to the </a:t>
            </a:r>
            <a:r>
              <a:rPr lang="fr-FR" dirty="0" err="1"/>
              <a:t>above</a:t>
            </a:r>
            <a:r>
              <a:rPr lang="fr-FR" dirty="0"/>
              <a:t> </a:t>
            </a:r>
            <a:r>
              <a:rPr lang="fr-FR" dirty="0" err="1"/>
              <a:t>task</a:t>
            </a:r>
            <a:r>
              <a:rPr lang="fr-FR" dirty="0"/>
              <a:t> </a:t>
            </a:r>
            <a:r>
              <a:rPr lang="fr-FR" dirty="0" err="1"/>
              <a:t>failing</a:t>
            </a:r>
            <a:r>
              <a:rPr lang="fr-FR" dirty="0"/>
              <a:t>'</a:t>
            </a:r>
          </a:p>
          <a:p>
            <a:r>
              <a:rPr lang="fr-FR" dirty="0"/>
              <a:t>      </a:t>
            </a:r>
            <a:r>
              <a:rPr lang="fr-FR" b="1" dirty="0" err="1">
                <a:solidFill>
                  <a:srgbClr val="FF0000"/>
                </a:solidFill>
              </a:rPr>
              <a:t>rescue</a:t>
            </a:r>
            <a:r>
              <a:rPr lang="fr-FR" dirty="0"/>
              <a:t>:</a:t>
            </a:r>
          </a:p>
          <a:p>
            <a:r>
              <a:rPr lang="fr-FR" dirty="0"/>
              <a:t>        - </a:t>
            </a:r>
            <a:r>
              <a:rPr lang="fr-FR" dirty="0" err="1"/>
              <a:t>debug</a:t>
            </a:r>
            <a:r>
              <a:rPr lang="fr-FR" dirty="0"/>
              <a:t>:</a:t>
            </a:r>
          </a:p>
          <a:p>
            <a:r>
              <a:rPr lang="fr-FR" dirty="0"/>
              <a:t>            msg: 'I </a:t>
            </a:r>
            <a:r>
              <a:rPr lang="fr-FR" dirty="0" err="1"/>
              <a:t>caught</a:t>
            </a:r>
            <a:r>
              <a:rPr lang="fr-FR" dirty="0"/>
              <a:t> an </a:t>
            </a:r>
            <a:r>
              <a:rPr lang="fr-FR" dirty="0" err="1"/>
              <a:t>error</a:t>
            </a:r>
            <a:r>
              <a:rPr lang="fr-FR" dirty="0"/>
              <a:t>'</a:t>
            </a:r>
          </a:p>
          <a:p>
            <a:r>
              <a:rPr lang="fr-FR" dirty="0"/>
              <a:t>        - command: /bin/false</a:t>
            </a:r>
          </a:p>
          <a:p>
            <a:r>
              <a:rPr lang="fr-FR" dirty="0"/>
              <a:t>        - </a:t>
            </a:r>
            <a:r>
              <a:rPr lang="fr-FR" dirty="0" err="1"/>
              <a:t>debug</a:t>
            </a:r>
            <a:r>
              <a:rPr lang="fr-FR" dirty="0"/>
              <a:t>:</a:t>
            </a:r>
          </a:p>
          <a:p>
            <a:r>
              <a:rPr lang="fr-FR" dirty="0"/>
              <a:t>            msg: 'I </a:t>
            </a:r>
            <a:r>
              <a:rPr lang="fr-FR" dirty="0" err="1"/>
              <a:t>also</a:t>
            </a:r>
            <a:r>
              <a:rPr lang="fr-FR" dirty="0"/>
              <a:t> </a:t>
            </a:r>
            <a:r>
              <a:rPr lang="fr-FR" dirty="0" err="1"/>
              <a:t>never</a:t>
            </a:r>
            <a:r>
              <a:rPr lang="fr-FR" dirty="0"/>
              <a:t> </a:t>
            </a:r>
            <a:r>
              <a:rPr lang="fr-FR" dirty="0" err="1"/>
              <a:t>execute</a:t>
            </a:r>
            <a:r>
              <a:rPr lang="fr-FR" dirty="0"/>
              <a:t> :-('</a:t>
            </a:r>
          </a:p>
          <a:p>
            <a:r>
              <a:rPr lang="fr-FR" dirty="0"/>
              <a:t>      </a:t>
            </a:r>
            <a:r>
              <a:rPr lang="fr-FR" b="1" dirty="0" err="1">
                <a:solidFill>
                  <a:srgbClr val="FF0000"/>
                </a:solidFill>
              </a:rPr>
              <a:t>always</a:t>
            </a:r>
            <a:r>
              <a:rPr lang="fr-FR" dirty="0"/>
              <a:t>:</a:t>
            </a:r>
          </a:p>
          <a:p>
            <a:r>
              <a:rPr lang="fr-FR" dirty="0"/>
              <a:t>        - </a:t>
            </a:r>
            <a:r>
              <a:rPr lang="fr-FR" dirty="0" err="1"/>
              <a:t>debug</a:t>
            </a:r>
            <a:r>
              <a:rPr lang="fr-FR" dirty="0"/>
              <a:t>:</a:t>
            </a:r>
          </a:p>
          <a:p>
            <a:r>
              <a:rPr lang="fr-FR" dirty="0"/>
              <a:t>            msg: "This </a:t>
            </a:r>
            <a:r>
              <a:rPr lang="fr-FR" dirty="0" err="1"/>
              <a:t>always</a:t>
            </a:r>
            <a:r>
              <a:rPr lang="fr-FR" dirty="0"/>
              <a:t> </a:t>
            </a:r>
            <a:r>
              <a:rPr lang="fr-FR" dirty="0" err="1"/>
              <a:t>executes</a:t>
            </a:r>
            <a:r>
              <a:rPr lang="fr-FR" dirty="0"/>
              <a:t>"</a:t>
            </a:r>
          </a:p>
        </p:txBody>
      </p:sp>
      <p:sp>
        <p:nvSpPr>
          <p:cNvPr id="4" name="Rectangle 3">
            <a:extLst>
              <a:ext uri="{FF2B5EF4-FFF2-40B4-BE49-F238E27FC236}">
                <a16:creationId xmlns:a16="http://schemas.microsoft.com/office/drawing/2014/main" id="{2BBD0927-A127-4CD4-B3C0-619654251B96}"/>
              </a:ext>
            </a:extLst>
          </p:cNvPr>
          <p:cNvSpPr/>
          <p:nvPr/>
        </p:nvSpPr>
        <p:spPr>
          <a:xfrm>
            <a:off x="610618" y="2069636"/>
            <a:ext cx="6031482" cy="44115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79"/>
          </a:p>
        </p:txBody>
      </p:sp>
      <p:sp>
        <p:nvSpPr>
          <p:cNvPr id="5" name="Espace réservé de la date 4">
            <a:extLst>
              <a:ext uri="{FF2B5EF4-FFF2-40B4-BE49-F238E27FC236}">
                <a16:creationId xmlns:a16="http://schemas.microsoft.com/office/drawing/2014/main" id="{7CE03036-40B2-4D40-A776-C3AC2CDDF3D7}"/>
              </a:ext>
            </a:extLst>
          </p:cNvPr>
          <p:cNvSpPr>
            <a:spLocks noGrp="1"/>
          </p:cNvSpPr>
          <p:nvPr>
            <p:ph type="dt" sz="half" idx="6"/>
          </p:nvPr>
        </p:nvSpPr>
        <p:spPr/>
        <p:txBody>
          <a:bodyPr/>
          <a:lstStyle/>
          <a:p>
            <a:fld id="{E2165D94-95BE-4838-90DC-B309634B9056}"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E1588836-5E77-42C6-A7FB-8AD0C42A8DF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149</a:t>
            </a:fld>
            <a:endParaRPr lang="fr-FR" spc="-10" dirty="0"/>
          </a:p>
        </p:txBody>
      </p:sp>
    </p:spTree>
    <p:extLst>
      <p:ext uri="{BB962C8B-B14F-4D97-AF65-F5344CB8AC3E}">
        <p14:creationId xmlns:p14="http://schemas.microsoft.com/office/powerpoint/2010/main" val="299526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78662" y="1835162"/>
            <a:ext cx="8403152" cy="559910"/>
          </a:xfrm>
          <a:prstGeom prst="rect">
            <a:avLst/>
          </a:prstGeom>
        </p:spPr>
        <p:txBody>
          <a:bodyPr vert="horz" wrap="square" lIns="0" tIns="12141" rIns="0" bIns="0" rtlCol="0">
            <a:spAutoFit/>
          </a:bodyPr>
          <a:lstStyle/>
          <a:p>
            <a:pPr marL="322832" marR="8830" indent="-300758">
              <a:lnSpc>
                <a:spcPct val="102699"/>
              </a:lnSpc>
              <a:spcBef>
                <a:spcPts val="96"/>
              </a:spcBef>
              <a:buFont typeface="Arial" panose="020B0604020202020204" pitchFamily="34" charset="0"/>
              <a:buChar char="•"/>
            </a:pPr>
            <a:r>
              <a:rPr sz="1912" spc="-35" dirty="0">
                <a:latin typeface="Tahoma"/>
                <a:cs typeface="Tahoma"/>
              </a:rPr>
              <a:t>“Recettes” </a:t>
            </a:r>
            <a:r>
              <a:rPr sz="1912" spc="-131" dirty="0">
                <a:latin typeface="Tahoma"/>
                <a:cs typeface="Tahoma"/>
              </a:rPr>
              <a:t>de </a:t>
            </a:r>
            <a:r>
              <a:rPr sz="1912" spc="-61" dirty="0">
                <a:latin typeface="Tahoma"/>
                <a:cs typeface="Tahoma"/>
              </a:rPr>
              <a:t>configuration </a:t>
            </a:r>
            <a:r>
              <a:rPr sz="1912" spc="-87" dirty="0">
                <a:latin typeface="Tahoma"/>
                <a:cs typeface="Tahoma"/>
              </a:rPr>
              <a:t>centralisées, </a:t>
            </a:r>
            <a:r>
              <a:rPr sz="1912" spc="-96" dirty="0">
                <a:latin typeface="Tahoma"/>
                <a:cs typeface="Tahoma"/>
              </a:rPr>
              <a:t>appliquées </a:t>
            </a:r>
            <a:r>
              <a:rPr sz="1912" spc="-87" dirty="0">
                <a:latin typeface="Tahoma"/>
                <a:cs typeface="Tahoma"/>
              </a:rPr>
              <a:t>sur </a:t>
            </a:r>
            <a:r>
              <a:rPr sz="1912" spc="-104" dirty="0">
                <a:latin typeface="Tahoma"/>
                <a:cs typeface="Tahoma"/>
              </a:rPr>
              <a:t>les </a:t>
            </a:r>
            <a:r>
              <a:rPr sz="1912" spc="-87" dirty="0">
                <a:latin typeface="Tahoma"/>
                <a:cs typeface="Tahoma"/>
              </a:rPr>
              <a:t>machines  </a:t>
            </a:r>
            <a:r>
              <a:rPr sz="1912" spc="35" dirty="0">
                <a:latin typeface="Tahoma"/>
                <a:cs typeface="Tahoma"/>
              </a:rPr>
              <a:t>(=</a:t>
            </a:r>
            <a:r>
              <a:rPr sz="1912" spc="18" dirty="0">
                <a:latin typeface="Tahoma"/>
                <a:cs typeface="Tahoma"/>
              </a:rPr>
              <a:t> </a:t>
            </a:r>
            <a:r>
              <a:rPr sz="1912" spc="-87" dirty="0" err="1">
                <a:latin typeface="Tahoma"/>
                <a:cs typeface="Tahoma"/>
              </a:rPr>
              <a:t>noeuds</a:t>
            </a:r>
            <a:r>
              <a:rPr sz="1912" spc="-87" dirty="0">
                <a:latin typeface="Tahoma"/>
                <a:cs typeface="Tahoma"/>
              </a:rPr>
              <a:t>)</a:t>
            </a:r>
            <a:endParaRPr lang="fr-FR" sz="1912" spc="-87" dirty="0">
              <a:latin typeface="Tahoma"/>
              <a:cs typeface="Tahoma"/>
            </a:endParaRPr>
          </a:p>
          <a:p>
            <a:pPr marL="723843" marR="8830" lvl="1" indent="-300758">
              <a:lnSpc>
                <a:spcPct val="102699"/>
              </a:lnSpc>
              <a:spcBef>
                <a:spcPts val="96"/>
              </a:spcBef>
              <a:buFont typeface="Arial" panose="020B0604020202020204" pitchFamily="34" charset="0"/>
              <a:buChar char="•"/>
            </a:pPr>
            <a:r>
              <a:rPr sz="1565" spc="-122" dirty="0">
                <a:latin typeface="Arial"/>
                <a:cs typeface="Arial"/>
              </a:rPr>
              <a:t>Pas </a:t>
            </a:r>
            <a:r>
              <a:rPr sz="1565" spc="-113" dirty="0">
                <a:latin typeface="Arial"/>
                <a:cs typeface="Arial"/>
              </a:rPr>
              <a:t>de </a:t>
            </a:r>
            <a:r>
              <a:rPr sz="1565" spc="-44" dirty="0">
                <a:latin typeface="Arial"/>
                <a:cs typeface="Arial"/>
              </a:rPr>
              <a:t>config </a:t>
            </a:r>
            <a:r>
              <a:rPr sz="1565" spc="61" dirty="0">
                <a:latin typeface="Arial"/>
                <a:cs typeface="Arial"/>
              </a:rPr>
              <a:t>“à </a:t>
            </a:r>
            <a:r>
              <a:rPr sz="1565" spc="-35" dirty="0">
                <a:latin typeface="Arial"/>
                <a:cs typeface="Arial"/>
              </a:rPr>
              <a:t>la</a:t>
            </a:r>
            <a:r>
              <a:rPr sz="1565" spc="52" dirty="0">
                <a:latin typeface="Arial"/>
                <a:cs typeface="Arial"/>
              </a:rPr>
              <a:t> </a:t>
            </a:r>
            <a:r>
              <a:rPr sz="1565" spc="18" dirty="0">
                <a:latin typeface="Arial"/>
                <a:cs typeface="Arial"/>
              </a:rPr>
              <a:t>main”</a:t>
            </a:r>
            <a:endParaRPr sz="1565" dirty="0">
              <a:latin typeface="Arial"/>
              <a:cs typeface="Arial"/>
            </a:endParaRPr>
          </a:p>
        </p:txBody>
      </p:sp>
      <p:sp>
        <p:nvSpPr>
          <p:cNvPr id="6" name="object 6"/>
          <p:cNvSpPr/>
          <p:nvPr/>
        </p:nvSpPr>
        <p:spPr>
          <a:xfrm>
            <a:off x="4241499" y="2719055"/>
            <a:ext cx="2206731" cy="1731933"/>
          </a:xfrm>
          <a:prstGeom prst="rect">
            <a:avLst/>
          </a:prstGeom>
          <a:blipFill>
            <a:blip r:embed="rId2" cstate="print"/>
            <a:stretch>
              <a:fillRect/>
            </a:stretch>
          </a:blipFill>
        </p:spPr>
        <p:txBody>
          <a:bodyPr wrap="square" lIns="0" tIns="0" rIns="0" bIns="0" rtlCol="0"/>
          <a:lstStyle/>
          <a:p>
            <a:endParaRPr sz="3129"/>
          </a:p>
        </p:txBody>
      </p:sp>
      <p:sp>
        <p:nvSpPr>
          <p:cNvPr id="8" name="object 8"/>
          <p:cNvSpPr txBox="1"/>
          <p:nvPr/>
        </p:nvSpPr>
        <p:spPr>
          <a:xfrm>
            <a:off x="324545" y="4674127"/>
            <a:ext cx="8856504" cy="1237723"/>
          </a:xfrm>
          <a:prstGeom prst="rect">
            <a:avLst/>
          </a:prstGeom>
        </p:spPr>
        <p:txBody>
          <a:bodyPr vert="horz" wrap="square" lIns="0" tIns="12141" rIns="0" bIns="0" rtlCol="0">
            <a:spAutoFit/>
          </a:bodyPr>
          <a:lstStyle/>
          <a:p>
            <a:pPr marL="322832" marR="8830" indent="-300758">
              <a:lnSpc>
                <a:spcPct val="102600"/>
              </a:lnSpc>
              <a:spcBef>
                <a:spcPts val="96"/>
              </a:spcBef>
              <a:buFont typeface="Arial" panose="020B0604020202020204" pitchFamily="34" charset="0"/>
              <a:buChar char="•"/>
            </a:pPr>
            <a:r>
              <a:rPr sz="1912" spc="-35" dirty="0">
                <a:latin typeface="Tahoma"/>
                <a:cs typeface="Tahoma"/>
              </a:rPr>
              <a:t>Fournit </a:t>
            </a:r>
            <a:r>
              <a:rPr sz="1912" spc="-131" dirty="0">
                <a:latin typeface="Tahoma"/>
                <a:cs typeface="Tahoma"/>
              </a:rPr>
              <a:t>des </a:t>
            </a:r>
            <a:r>
              <a:rPr sz="1912" spc="-96" dirty="0">
                <a:latin typeface="Tahoma"/>
                <a:cs typeface="Tahoma"/>
              </a:rPr>
              <a:t>modules </a:t>
            </a:r>
            <a:r>
              <a:rPr sz="1912" spc="-131" dirty="0">
                <a:latin typeface="Tahoma"/>
                <a:cs typeface="Tahoma"/>
              </a:rPr>
              <a:t>de </a:t>
            </a:r>
            <a:r>
              <a:rPr sz="1912" spc="-69" dirty="0">
                <a:latin typeface="Tahoma"/>
                <a:cs typeface="Tahoma"/>
              </a:rPr>
              <a:t>haut </a:t>
            </a:r>
            <a:r>
              <a:rPr sz="1912" spc="-96" dirty="0">
                <a:latin typeface="Tahoma"/>
                <a:cs typeface="Tahoma"/>
              </a:rPr>
              <a:t>niveau </a:t>
            </a:r>
            <a:r>
              <a:rPr sz="1912" spc="-69" dirty="0">
                <a:latin typeface="Tahoma"/>
                <a:cs typeface="Tahoma"/>
              </a:rPr>
              <a:t>pour </a:t>
            </a:r>
            <a:r>
              <a:rPr sz="1912" spc="-61" dirty="0">
                <a:latin typeface="Tahoma"/>
                <a:cs typeface="Tahoma"/>
              </a:rPr>
              <a:t>manipulations </a:t>
            </a:r>
            <a:r>
              <a:rPr sz="1912" spc="-78" dirty="0">
                <a:latin typeface="Tahoma"/>
                <a:cs typeface="Tahoma"/>
              </a:rPr>
              <a:t>courantes (vs.  </a:t>
            </a:r>
            <a:r>
              <a:rPr sz="1912" spc="-44" dirty="0">
                <a:latin typeface="Tahoma"/>
                <a:cs typeface="Tahoma"/>
              </a:rPr>
              <a:t>script </a:t>
            </a:r>
            <a:r>
              <a:rPr sz="1912" spc="-61" dirty="0">
                <a:latin typeface="Tahoma"/>
                <a:cs typeface="Tahoma"/>
              </a:rPr>
              <a:t>shell) </a:t>
            </a:r>
            <a:r>
              <a:rPr sz="1912" spc="-156" dirty="0">
                <a:latin typeface="Tahoma"/>
                <a:cs typeface="Tahoma"/>
              </a:rPr>
              <a:t>: </a:t>
            </a:r>
            <a:endParaRPr lang="fr-FR" sz="1912" spc="-156" dirty="0">
              <a:latin typeface="Tahoma"/>
              <a:cs typeface="Tahoma"/>
            </a:endParaRPr>
          </a:p>
          <a:p>
            <a:pPr marL="723843" marR="8830" lvl="1" indent="-300758">
              <a:lnSpc>
                <a:spcPct val="102600"/>
              </a:lnSpc>
              <a:spcBef>
                <a:spcPts val="96"/>
              </a:spcBef>
              <a:buFont typeface="Arial" panose="020B0604020202020204" pitchFamily="34" charset="0"/>
              <a:buChar char="•"/>
            </a:pPr>
            <a:r>
              <a:rPr sz="1912" spc="-61" dirty="0">
                <a:latin typeface="Tahoma"/>
                <a:cs typeface="Tahoma"/>
              </a:rPr>
              <a:t>Installation </a:t>
            </a:r>
            <a:r>
              <a:rPr sz="1912" spc="-131" dirty="0">
                <a:latin typeface="Tahoma"/>
                <a:cs typeface="Tahoma"/>
              </a:rPr>
              <a:t>de </a:t>
            </a:r>
            <a:r>
              <a:rPr sz="1912" spc="-87" dirty="0" err="1">
                <a:latin typeface="Tahoma"/>
                <a:cs typeface="Tahoma"/>
              </a:rPr>
              <a:t>paquets</a:t>
            </a:r>
            <a:endParaRPr lang="fr-FR" sz="1912" spc="-87" dirty="0">
              <a:latin typeface="Tahoma"/>
              <a:cs typeface="Tahoma"/>
            </a:endParaRPr>
          </a:p>
          <a:p>
            <a:pPr marL="723843" marR="8830" lvl="1" indent="-300758">
              <a:lnSpc>
                <a:spcPct val="102600"/>
              </a:lnSpc>
              <a:spcBef>
                <a:spcPts val="96"/>
              </a:spcBef>
              <a:buFont typeface="Arial" panose="020B0604020202020204" pitchFamily="34" charset="0"/>
              <a:buChar char="•"/>
            </a:pPr>
            <a:r>
              <a:rPr sz="1912" spc="-78" dirty="0">
                <a:latin typeface="Tahoma"/>
                <a:cs typeface="Tahoma"/>
              </a:rPr>
              <a:t>gestion </a:t>
            </a:r>
            <a:r>
              <a:rPr sz="1912" spc="-131" dirty="0">
                <a:latin typeface="Tahoma"/>
                <a:cs typeface="Tahoma"/>
              </a:rPr>
              <a:t>de</a:t>
            </a:r>
            <a:r>
              <a:rPr sz="1912" spc="-69" dirty="0">
                <a:latin typeface="Tahoma"/>
                <a:cs typeface="Tahoma"/>
              </a:rPr>
              <a:t> </a:t>
            </a:r>
            <a:r>
              <a:rPr sz="1912" spc="-96" dirty="0">
                <a:latin typeface="Tahoma"/>
                <a:cs typeface="Tahoma"/>
              </a:rPr>
              <a:t>services</a:t>
            </a:r>
            <a:endParaRPr lang="fr-FR" sz="1912" spc="-96" dirty="0">
              <a:latin typeface="Tahoma"/>
              <a:cs typeface="Tahoma"/>
            </a:endParaRPr>
          </a:p>
          <a:p>
            <a:pPr marL="423085" marR="8830" lvl="1">
              <a:lnSpc>
                <a:spcPct val="102600"/>
              </a:lnSpc>
              <a:spcBef>
                <a:spcPts val="96"/>
              </a:spcBef>
            </a:pPr>
            <a:endParaRPr lang="fr-FR" sz="1912" spc="-96" dirty="0">
              <a:latin typeface="Tahoma"/>
              <a:cs typeface="Tahoma"/>
            </a:endParaRPr>
          </a:p>
        </p:txBody>
      </p:sp>
      <p:sp>
        <p:nvSpPr>
          <p:cNvPr id="12" name="object 12"/>
          <p:cNvSpPr txBox="1">
            <a:spLocks noGrp="1"/>
          </p:cNvSpPr>
          <p:nvPr>
            <p:ph type="dt" sz="half" idx="6"/>
          </p:nvPr>
        </p:nvSpPr>
        <p:spPr>
          <a:xfrm>
            <a:off x="482573" y="3988886"/>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B0F08B49-6905-43E7-BA32-35AFD5B51E74}" type="datetime1">
              <a:rPr lang="en-US" spc="-69" smtClean="0"/>
              <a:t>11/26/2020</a:t>
            </a:fld>
            <a:endParaRPr spc="-69" dirty="0"/>
          </a:p>
        </p:txBody>
      </p:sp>
      <p:sp>
        <p:nvSpPr>
          <p:cNvPr id="18" name="object 2">
            <a:extLst>
              <a:ext uri="{FF2B5EF4-FFF2-40B4-BE49-F238E27FC236}">
                <a16:creationId xmlns:a16="http://schemas.microsoft.com/office/drawing/2014/main" id="{CDE62BC8-82FA-4B36-A843-9BBA43B38C6E}"/>
              </a:ext>
            </a:extLst>
          </p:cNvPr>
          <p:cNvSpPr txBox="1"/>
          <p:nvPr/>
        </p:nvSpPr>
        <p:spPr>
          <a:xfrm>
            <a:off x="324545" y="881385"/>
            <a:ext cx="6530455" cy="404488"/>
          </a:xfrm>
          <a:prstGeom prst="rect">
            <a:avLst/>
          </a:prstGeom>
        </p:spPr>
        <p:txBody>
          <a:bodyPr vert="horz" wrap="square" lIns="0" tIns="29799" rIns="0" bIns="0" rtlCol="0">
            <a:spAutoFit/>
          </a:bodyPr>
          <a:lstStyle/>
          <a:p>
            <a:pPr marL="22075">
              <a:spcBef>
                <a:spcPts val="235"/>
              </a:spcBef>
            </a:pPr>
            <a:r>
              <a:rPr sz="2433" spc="-44" dirty="0">
                <a:latin typeface="Tahoma"/>
                <a:cs typeface="Tahoma"/>
              </a:rPr>
              <a:t>Principes </a:t>
            </a:r>
            <a:r>
              <a:rPr sz="2433" spc="-104" dirty="0">
                <a:latin typeface="Tahoma"/>
                <a:cs typeface="Tahoma"/>
              </a:rPr>
              <a:t>sur </a:t>
            </a:r>
            <a:r>
              <a:rPr sz="2433" spc="-113" dirty="0">
                <a:latin typeface="Tahoma"/>
                <a:cs typeface="Tahoma"/>
              </a:rPr>
              <a:t>les </a:t>
            </a:r>
            <a:r>
              <a:rPr sz="2433" spc="-52" dirty="0">
                <a:latin typeface="Tahoma"/>
                <a:cs typeface="Tahoma"/>
              </a:rPr>
              <a:t>outils </a:t>
            </a:r>
            <a:r>
              <a:rPr sz="2433" spc="-147" dirty="0">
                <a:latin typeface="Tahoma"/>
                <a:cs typeface="Tahoma"/>
              </a:rPr>
              <a:t>de </a:t>
            </a:r>
            <a:r>
              <a:rPr sz="2433" spc="-87" dirty="0">
                <a:latin typeface="Tahoma"/>
                <a:cs typeface="Tahoma"/>
              </a:rPr>
              <a:t>gestion </a:t>
            </a:r>
            <a:r>
              <a:rPr sz="2433" spc="-147" dirty="0">
                <a:latin typeface="Tahoma"/>
                <a:cs typeface="Tahoma"/>
              </a:rPr>
              <a:t>de</a:t>
            </a:r>
            <a:r>
              <a:rPr sz="2433" spc="209" dirty="0">
                <a:latin typeface="Tahoma"/>
                <a:cs typeface="Tahoma"/>
              </a:rPr>
              <a:t> </a:t>
            </a:r>
            <a:r>
              <a:rPr sz="2433" spc="-61" dirty="0">
                <a:latin typeface="Tahoma"/>
                <a:cs typeface="Tahoma"/>
              </a:rPr>
              <a:t>configuration</a:t>
            </a:r>
            <a:endParaRPr sz="2433" dirty="0">
              <a:latin typeface="Tahoma"/>
              <a:cs typeface="Tahoma"/>
            </a:endParaRPr>
          </a:p>
        </p:txBody>
      </p:sp>
      <p:sp>
        <p:nvSpPr>
          <p:cNvPr id="2" name="Espace réservé du numéro de diapositive 1">
            <a:extLst>
              <a:ext uri="{FF2B5EF4-FFF2-40B4-BE49-F238E27FC236}">
                <a16:creationId xmlns:a16="http://schemas.microsoft.com/office/drawing/2014/main" id="{C1173A01-22FB-480D-970D-1872ABEA328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a:t>
            </a:fld>
            <a:endParaRPr lang="fr-FR" spc="-10" dirty="0"/>
          </a:p>
        </p:txBody>
      </p:sp>
      <p:sp>
        <p:nvSpPr>
          <p:cNvPr id="9" name="Espace réservé de la date 3">
            <a:extLst>
              <a:ext uri="{FF2B5EF4-FFF2-40B4-BE49-F238E27FC236}">
                <a16:creationId xmlns:a16="http://schemas.microsoft.com/office/drawing/2014/main" id="{FE621F45-F0D9-463A-A4F8-87A234DA3B37}"/>
              </a:ext>
            </a:extLst>
          </p:cNvPr>
          <p:cNvSpPr txBox="1">
            <a:spLocks/>
          </p:cNvSpPr>
          <p:nvPr/>
        </p:nvSpPr>
        <p:spPr>
          <a:xfrm>
            <a:off x="534670" y="7027545"/>
            <a:ext cx="2459482" cy="377825"/>
          </a:xfrm>
          <a:prstGeom prst="rect">
            <a:avLst/>
          </a:prstGeom>
        </p:spPr>
        <p:txBody>
          <a:bodyPr wrap="square" lIns="0" tIns="0" rIns="0" bIns="0">
            <a:spAutoFit/>
          </a:bodyPr>
          <a:lstStyle>
            <a:defPPr>
              <a:defRPr lang="fr-T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A14CFC-966B-4CF7-A57D-E4BD73924072}" type="datetime1">
              <a:rPr lang="en-US" smtClean="0"/>
              <a:pPr/>
              <a:t>11/26/2020</a:t>
            </a:fld>
            <a:endParaRPr lang="en-US"/>
          </a:p>
        </p:txBody>
      </p:sp>
    </p:spTree>
  </p:cSld>
  <p:clrMapOvr>
    <a:masterClrMapping/>
  </p:clrMapOvr>
  <p:transition>
    <p:cu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655412-3335-45C6-A748-CE6E5E463E44}"/>
              </a:ext>
            </a:extLst>
          </p:cNvPr>
          <p:cNvSpPr>
            <a:spLocks noGrp="1"/>
          </p:cNvSpPr>
          <p:nvPr>
            <p:ph type="title"/>
          </p:nvPr>
        </p:nvSpPr>
        <p:spPr>
          <a:xfrm>
            <a:off x="1374025" y="1095247"/>
            <a:ext cx="8128634" cy="523220"/>
          </a:xfrm>
        </p:spPr>
        <p:txBody>
          <a:bodyPr/>
          <a:lstStyle/>
          <a:p>
            <a:r>
              <a:rPr lang="fr-FR" dirty="0"/>
              <a:t>Ignorer les tâches échouées</a:t>
            </a:r>
          </a:p>
        </p:txBody>
      </p:sp>
      <p:sp>
        <p:nvSpPr>
          <p:cNvPr id="3" name="Espace réservé du contenu 2">
            <a:extLst>
              <a:ext uri="{FF2B5EF4-FFF2-40B4-BE49-F238E27FC236}">
                <a16:creationId xmlns:a16="http://schemas.microsoft.com/office/drawing/2014/main" id="{C8A91E68-A62D-4EB8-9C6B-F8553E8D804A}"/>
              </a:ext>
            </a:extLst>
          </p:cNvPr>
          <p:cNvSpPr>
            <a:spLocks noGrp="1"/>
          </p:cNvSpPr>
          <p:nvPr>
            <p:ph idx="1"/>
          </p:nvPr>
        </p:nvSpPr>
        <p:spPr>
          <a:xfrm>
            <a:off x="774700" y="2531610"/>
            <a:ext cx="8915400" cy="1923604"/>
          </a:xfrm>
        </p:spPr>
        <p:txBody>
          <a:bodyPr/>
          <a:lstStyle/>
          <a:p>
            <a:pPr marL="342900" indent="-342900">
              <a:buFont typeface="Arial" panose="020B0604020202020204" pitchFamily="34" charset="0"/>
              <a:buChar char="•"/>
            </a:pPr>
            <a:r>
              <a:rPr lang="fr-FR" sz="2500" dirty="0"/>
              <a:t>Une tâche qui échoue (</a:t>
            </a:r>
            <a:r>
              <a:rPr lang="fr-FR" sz="2500" dirty="0" err="1"/>
              <a:t>failed</a:t>
            </a:r>
            <a:r>
              <a:rPr lang="fr-FR" sz="2500" dirty="0"/>
              <a:t>) arrête la lecture du livre de jeu.</a:t>
            </a:r>
          </a:p>
          <a:p>
            <a:r>
              <a:rPr lang="fr-FR" sz="2500" b="1" dirty="0" err="1">
                <a:solidFill>
                  <a:srgbClr val="FF0000"/>
                </a:solidFill>
              </a:rPr>
              <a:t>ignore_errors</a:t>
            </a:r>
            <a:r>
              <a:rPr lang="fr-FR" sz="2500" b="1" dirty="0">
                <a:solidFill>
                  <a:srgbClr val="FF0000"/>
                </a:solidFill>
              </a:rPr>
              <a:t> </a:t>
            </a:r>
            <a:r>
              <a:rPr lang="fr-FR" sz="2500" dirty="0"/>
              <a:t>permet d'outrepasser ce comportement:</a:t>
            </a:r>
          </a:p>
          <a:p>
            <a:pPr marL="401010" lvl="1"/>
            <a:r>
              <a:rPr lang="en-US" sz="2500" dirty="0"/>
              <a:t>- name: this will not be counted as a failure</a:t>
            </a:r>
          </a:p>
          <a:p>
            <a:pPr marL="401010" lvl="1"/>
            <a:r>
              <a:rPr lang="fr-FR" sz="2500" dirty="0"/>
              <a:t>  command: /bin/false</a:t>
            </a:r>
          </a:p>
          <a:p>
            <a:pPr marL="401010" lvl="1"/>
            <a:r>
              <a:rPr lang="fr-FR" sz="2500" dirty="0"/>
              <a:t>  </a:t>
            </a:r>
            <a:r>
              <a:rPr lang="fr-FR" sz="2500" b="1" dirty="0" err="1">
                <a:solidFill>
                  <a:srgbClr val="FF0000"/>
                </a:solidFill>
              </a:rPr>
              <a:t>ignore_errors</a:t>
            </a:r>
            <a:r>
              <a:rPr lang="fr-FR" sz="2500" b="1" dirty="0">
                <a:solidFill>
                  <a:srgbClr val="FF0000"/>
                </a:solidFill>
              </a:rPr>
              <a:t>: yes</a:t>
            </a:r>
          </a:p>
        </p:txBody>
      </p:sp>
      <p:sp>
        <p:nvSpPr>
          <p:cNvPr id="4" name="Espace réservé de la date 3">
            <a:extLst>
              <a:ext uri="{FF2B5EF4-FFF2-40B4-BE49-F238E27FC236}">
                <a16:creationId xmlns:a16="http://schemas.microsoft.com/office/drawing/2014/main" id="{32CE7A9D-4C9F-4D05-A222-95F0C7144737}"/>
              </a:ext>
            </a:extLst>
          </p:cNvPr>
          <p:cNvSpPr>
            <a:spLocks noGrp="1"/>
          </p:cNvSpPr>
          <p:nvPr>
            <p:ph type="dt" sz="half" idx="6"/>
          </p:nvPr>
        </p:nvSpPr>
        <p:spPr/>
        <p:txBody>
          <a:bodyPr/>
          <a:lstStyle/>
          <a:p>
            <a:fld id="{0CDF941D-D884-44F3-917E-A79437E3F5F6}"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9A056E7-DEB2-4C9C-9A34-13765D48782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150</a:t>
            </a:fld>
            <a:endParaRPr lang="fr-FR" spc="-10" dirty="0"/>
          </a:p>
        </p:txBody>
      </p:sp>
    </p:spTree>
    <p:extLst>
      <p:ext uri="{BB962C8B-B14F-4D97-AF65-F5344CB8AC3E}">
        <p14:creationId xmlns:p14="http://schemas.microsoft.com/office/powerpoint/2010/main" val="21899502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126320-E49E-42C6-937C-EC6E2C2B98BC}"/>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4804C9B3-9AF0-4B32-886C-F70FB070C0DD}"/>
              </a:ext>
            </a:extLst>
          </p:cNvPr>
          <p:cNvSpPr>
            <a:spLocks noGrp="1"/>
          </p:cNvSpPr>
          <p:nvPr>
            <p:ph idx="1"/>
          </p:nvPr>
        </p:nvSpPr>
        <p:spPr>
          <a:xfrm>
            <a:off x="1456806" y="2007653"/>
            <a:ext cx="7779786" cy="553998"/>
          </a:xfrm>
        </p:spPr>
        <p:txBody>
          <a:bodyPr/>
          <a:lstStyle/>
          <a:p>
            <a:r>
              <a:rPr lang="fr-FR" dirty="0"/>
              <a:t>Boucles et structures conditionnelles.</a:t>
            </a:r>
          </a:p>
          <a:p>
            <a:r>
              <a:rPr lang="fr-FR" dirty="0"/>
              <a:t>Blocks et gestion des erreurs.</a:t>
            </a:r>
          </a:p>
        </p:txBody>
      </p:sp>
      <p:sp>
        <p:nvSpPr>
          <p:cNvPr id="4" name="Espace réservé de la date 3">
            <a:extLst>
              <a:ext uri="{FF2B5EF4-FFF2-40B4-BE49-F238E27FC236}">
                <a16:creationId xmlns:a16="http://schemas.microsoft.com/office/drawing/2014/main" id="{48B057DF-41FD-4AD6-A158-F4B3993D7721}"/>
              </a:ext>
            </a:extLst>
          </p:cNvPr>
          <p:cNvSpPr>
            <a:spLocks noGrp="1"/>
          </p:cNvSpPr>
          <p:nvPr>
            <p:ph type="dt" sz="half" idx="6"/>
          </p:nvPr>
        </p:nvSpPr>
        <p:spPr/>
        <p:txBody>
          <a:bodyPr/>
          <a:lstStyle/>
          <a:p>
            <a:fld id="{BFCCAC9D-16E6-4925-A46B-9D99187202F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631E0A5-59D9-4E24-B1E7-4D975796B0B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151</a:t>
            </a:fld>
            <a:endParaRPr lang="fr-FR" spc="-10" dirty="0"/>
          </a:p>
        </p:txBody>
      </p:sp>
    </p:spTree>
    <p:extLst>
      <p:ext uri="{BB962C8B-B14F-4D97-AF65-F5344CB8AC3E}">
        <p14:creationId xmlns:p14="http://schemas.microsoft.com/office/powerpoint/2010/main" val="41126943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1A8A321-B7B9-4393-82E8-CD1780CF6D1A}"/>
              </a:ext>
            </a:extLst>
          </p:cNvPr>
          <p:cNvSpPr>
            <a:spLocks noGrp="1"/>
          </p:cNvSpPr>
          <p:nvPr>
            <p:ph type="ctrTitle"/>
          </p:nvPr>
        </p:nvSpPr>
        <p:spPr/>
        <p:txBody>
          <a:bodyPr/>
          <a:lstStyle/>
          <a:p>
            <a:r>
              <a:rPr lang="fr-FR" dirty="0"/>
              <a:t>Etiquetage : Tags</a:t>
            </a:r>
          </a:p>
        </p:txBody>
      </p:sp>
      <p:sp>
        <p:nvSpPr>
          <p:cNvPr id="5" name="Sous-titre 4">
            <a:extLst>
              <a:ext uri="{FF2B5EF4-FFF2-40B4-BE49-F238E27FC236}">
                <a16:creationId xmlns:a16="http://schemas.microsoft.com/office/drawing/2014/main" id="{5CD0B14A-F2BE-49A4-8A8B-E4349623445E}"/>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58D58A65-F68D-489C-9A90-DAC12A6AE756}"/>
              </a:ext>
            </a:extLst>
          </p:cNvPr>
          <p:cNvSpPr>
            <a:spLocks noGrp="1"/>
          </p:cNvSpPr>
          <p:nvPr>
            <p:ph type="dt" sz="half" idx="10"/>
          </p:nvPr>
        </p:nvSpPr>
        <p:spPr/>
        <p:txBody>
          <a:bodyPr/>
          <a:lstStyle/>
          <a:p>
            <a:fld id="{403AB7D7-82E4-4361-9F9C-3949E6025A0C}"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BDA58EE9-23D5-489A-86CD-9B15E02AB081}"/>
              </a:ext>
            </a:extLst>
          </p:cNvPr>
          <p:cNvSpPr>
            <a:spLocks noGrp="1"/>
          </p:cNvSpPr>
          <p:nvPr>
            <p:ph type="sldNum" sz="quarter" idx="12"/>
          </p:nvPr>
        </p:nvSpPr>
        <p:spPr/>
        <p:txBody>
          <a:bodyPr/>
          <a:lstStyle/>
          <a:p>
            <a:fld id="{171CAA0D-87DA-450A-AD72-F44EFE73ACE3}" type="slidenum">
              <a:rPr lang="fr-FR" smtClean="0"/>
              <a:t>152</a:t>
            </a:fld>
            <a:endParaRPr lang="fr-FR"/>
          </a:p>
        </p:txBody>
      </p:sp>
    </p:spTree>
    <p:extLst>
      <p:ext uri="{BB962C8B-B14F-4D97-AF65-F5344CB8AC3E}">
        <p14:creationId xmlns:p14="http://schemas.microsoft.com/office/powerpoint/2010/main" val="27657875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857FA-49AC-4659-BB6F-F477F79D8F30}"/>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ECDF0165-F547-4F51-8245-969B34FB31B3}"/>
              </a:ext>
            </a:extLst>
          </p:cNvPr>
          <p:cNvSpPr>
            <a:spLocks noGrp="1"/>
          </p:cNvSpPr>
          <p:nvPr>
            <p:ph idx="1"/>
          </p:nvPr>
        </p:nvSpPr>
        <p:spPr>
          <a:xfrm>
            <a:off x="1456806" y="2007653"/>
            <a:ext cx="7779786" cy="1923604"/>
          </a:xfrm>
        </p:spPr>
        <p:txBody>
          <a:bodyPr/>
          <a:lstStyle/>
          <a:p>
            <a:pPr marL="342900" indent="-342900">
              <a:buFont typeface="Arial" panose="020B0604020202020204" pitchFamily="34" charset="0"/>
              <a:buChar char="•"/>
            </a:pPr>
            <a:r>
              <a:rPr lang="fr-FR" sz="2500" dirty="0"/>
              <a:t>Introduction</a:t>
            </a:r>
          </a:p>
          <a:p>
            <a:pPr marL="342900" indent="-342900">
              <a:buFont typeface="Arial" panose="020B0604020202020204" pitchFamily="34" charset="0"/>
              <a:buChar char="•"/>
            </a:pPr>
            <a:r>
              <a:rPr lang="fr-FR" sz="2500" dirty="0"/>
              <a:t>Application des tags</a:t>
            </a:r>
          </a:p>
          <a:p>
            <a:pPr marL="342900" indent="-342900">
              <a:buFont typeface="Arial" panose="020B0604020202020204" pitchFamily="34" charset="0"/>
              <a:buChar char="•"/>
            </a:pPr>
            <a:r>
              <a:rPr lang="fr-FR" sz="2500" dirty="0"/>
              <a:t>Exécution des tags</a:t>
            </a:r>
          </a:p>
          <a:p>
            <a:pPr marL="342900" indent="-342900">
              <a:buFont typeface="Arial" panose="020B0604020202020204" pitchFamily="34" charset="0"/>
              <a:buChar char="•"/>
            </a:pPr>
            <a:r>
              <a:rPr lang="fr-FR" sz="2500" dirty="0"/>
              <a:t>Tags spéciaux</a:t>
            </a:r>
          </a:p>
          <a:p>
            <a:pPr marL="342900" indent="-342900">
              <a:buFont typeface="Arial" panose="020B0604020202020204" pitchFamily="34" charset="0"/>
              <a:buChar char="•"/>
            </a:pPr>
            <a:r>
              <a:rPr lang="fr-FR" sz="2500" dirty="0"/>
              <a:t>Réutilisation des tags</a:t>
            </a:r>
          </a:p>
        </p:txBody>
      </p:sp>
      <p:sp>
        <p:nvSpPr>
          <p:cNvPr id="4" name="Espace réservé de la date 3">
            <a:extLst>
              <a:ext uri="{FF2B5EF4-FFF2-40B4-BE49-F238E27FC236}">
                <a16:creationId xmlns:a16="http://schemas.microsoft.com/office/drawing/2014/main" id="{3D7685C2-8628-49D3-9C45-0327B504E41F}"/>
              </a:ext>
            </a:extLst>
          </p:cNvPr>
          <p:cNvSpPr>
            <a:spLocks noGrp="1"/>
          </p:cNvSpPr>
          <p:nvPr>
            <p:ph type="dt" sz="half" idx="6"/>
          </p:nvPr>
        </p:nvSpPr>
        <p:spPr/>
        <p:txBody>
          <a:bodyPr/>
          <a:lstStyle/>
          <a:p>
            <a:fld id="{2A298A40-4375-4A93-991B-F2AEE1541BEC}"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9DF0DC08-21C0-4813-8B31-9153697585B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153</a:t>
            </a:fld>
            <a:endParaRPr lang="fr-FR" spc="-10" dirty="0"/>
          </a:p>
        </p:txBody>
      </p:sp>
    </p:spTree>
    <p:extLst>
      <p:ext uri="{BB962C8B-B14F-4D97-AF65-F5344CB8AC3E}">
        <p14:creationId xmlns:p14="http://schemas.microsoft.com/office/powerpoint/2010/main" val="18525520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E59EEE-A1F7-49B7-9A9D-75E56B94F7EB}"/>
              </a:ext>
            </a:extLst>
          </p:cNvPr>
          <p:cNvSpPr>
            <a:spLocks noGrp="1"/>
          </p:cNvSpPr>
          <p:nvPr>
            <p:ph type="title"/>
          </p:nvPr>
        </p:nvSpPr>
        <p:spPr>
          <a:xfrm>
            <a:off x="1374025" y="1095247"/>
            <a:ext cx="8128634" cy="523220"/>
          </a:xfrm>
        </p:spPr>
        <p:txBody>
          <a:bodyPr/>
          <a:lstStyle/>
          <a:p>
            <a:r>
              <a:rPr lang="fr-FR" dirty="0"/>
              <a:t>Introduction</a:t>
            </a:r>
          </a:p>
        </p:txBody>
      </p:sp>
      <p:sp>
        <p:nvSpPr>
          <p:cNvPr id="3" name="Espace réservé du contenu 2">
            <a:extLst>
              <a:ext uri="{FF2B5EF4-FFF2-40B4-BE49-F238E27FC236}">
                <a16:creationId xmlns:a16="http://schemas.microsoft.com/office/drawing/2014/main" id="{908610E4-CB9D-4901-82D4-18253DFA7683}"/>
              </a:ext>
            </a:extLst>
          </p:cNvPr>
          <p:cNvSpPr>
            <a:spLocks noGrp="1"/>
          </p:cNvSpPr>
          <p:nvPr>
            <p:ph idx="1"/>
          </p:nvPr>
        </p:nvSpPr>
        <p:spPr>
          <a:xfrm>
            <a:off x="1456806" y="2007653"/>
            <a:ext cx="7779786" cy="4354397"/>
          </a:xfrm>
        </p:spPr>
        <p:txBody>
          <a:bodyPr/>
          <a:lstStyle/>
          <a:p>
            <a:pPr marL="285750" indent="-285750">
              <a:lnSpc>
                <a:spcPct val="200000"/>
              </a:lnSpc>
              <a:buFont typeface="Arial" panose="020B0604020202020204" pitchFamily="34" charset="0"/>
              <a:buChar char="•"/>
            </a:pPr>
            <a:r>
              <a:rPr lang="fr-FR" dirty="0"/>
              <a:t>Si vous avez un grand </a:t>
            </a:r>
            <a:r>
              <a:rPr lang="fr-FR" dirty="0" err="1"/>
              <a:t>playbook</a:t>
            </a:r>
            <a:r>
              <a:rPr lang="fr-FR" dirty="0"/>
              <a:t>, il peut s'avérer utile de ne pouvoir en exécuter qu'une partie spécifique plutôt que de tout lire. </a:t>
            </a:r>
          </a:p>
          <a:p>
            <a:pPr marL="285750" indent="-285750">
              <a:lnSpc>
                <a:spcPct val="200000"/>
              </a:lnSpc>
              <a:buFont typeface="Arial" panose="020B0604020202020204" pitchFamily="34" charset="0"/>
              <a:buChar char="•"/>
            </a:pPr>
            <a:r>
              <a:rPr lang="fr-FR" dirty="0"/>
              <a:t>Ansible prend en charge un attribut </a:t>
            </a:r>
            <a:r>
              <a:rPr lang="fr-FR" b="1" dirty="0">
                <a:solidFill>
                  <a:srgbClr val="FF0000"/>
                </a:solidFill>
              </a:rPr>
              <a:t>tags:</a:t>
            </a:r>
            <a:r>
              <a:rPr lang="fr-FR" dirty="0"/>
              <a:t> pour cette raison.</a:t>
            </a:r>
          </a:p>
          <a:p>
            <a:pPr marL="285750" indent="-285750">
              <a:lnSpc>
                <a:spcPct val="200000"/>
              </a:lnSpc>
              <a:buFont typeface="Arial" panose="020B0604020202020204" pitchFamily="34" charset="0"/>
              <a:buChar char="•"/>
            </a:pPr>
            <a:r>
              <a:rPr lang="fr-FR" dirty="0"/>
              <a:t>Lorsque vous exécutez un </a:t>
            </a:r>
            <a:r>
              <a:rPr lang="fr-FR" dirty="0" err="1"/>
              <a:t>playbook</a:t>
            </a:r>
            <a:r>
              <a:rPr lang="fr-FR" dirty="0"/>
              <a:t>, vous pouvez filtrer les tâches en fonction des "</a:t>
            </a:r>
            <a:r>
              <a:rPr lang="fr-FR" b="1" dirty="0"/>
              <a:t>tags</a:t>
            </a:r>
            <a:r>
              <a:rPr lang="fr-FR" dirty="0"/>
              <a:t>" de deux manières:</a:t>
            </a:r>
          </a:p>
          <a:p>
            <a:pPr marL="742950" lvl="1" indent="-285750">
              <a:lnSpc>
                <a:spcPct val="200000"/>
              </a:lnSpc>
              <a:buFont typeface="Arial" panose="020B0604020202020204" pitchFamily="34" charset="0"/>
              <a:buChar char="•"/>
            </a:pPr>
            <a:r>
              <a:rPr lang="fr-FR" dirty="0"/>
              <a:t>Sur la ligne de commande, avec les options </a:t>
            </a:r>
            <a:r>
              <a:rPr lang="fr-FR" b="1" dirty="0">
                <a:solidFill>
                  <a:srgbClr val="C00000"/>
                </a:solidFill>
              </a:rPr>
              <a:t>--tags </a:t>
            </a:r>
            <a:r>
              <a:rPr lang="fr-FR" dirty="0"/>
              <a:t>ou </a:t>
            </a:r>
            <a:r>
              <a:rPr lang="fr-FR" b="1" dirty="0">
                <a:solidFill>
                  <a:srgbClr val="C00000"/>
                </a:solidFill>
              </a:rPr>
              <a:t>--skip-tags</a:t>
            </a:r>
          </a:p>
          <a:p>
            <a:pPr marL="742950" lvl="1" indent="-285750">
              <a:lnSpc>
                <a:spcPct val="200000"/>
              </a:lnSpc>
              <a:buFont typeface="Arial" panose="020B0604020202020204" pitchFamily="34" charset="0"/>
              <a:buChar char="•"/>
            </a:pPr>
            <a:r>
              <a:rPr lang="fr-FR" dirty="0"/>
              <a:t>Dans les paramètres de configuration Ansible, avec les options </a:t>
            </a:r>
            <a:r>
              <a:rPr lang="fr-FR" b="1" dirty="0">
                <a:solidFill>
                  <a:srgbClr val="C00000"/>
                </a:solidFill>
              </a:rPr>
              <a:t>TAGS_RUN </a:t>
            </a:r>
            <a:r>
              <a:rPr lang="fr-FR" dirty="0"/>
              <a:t>et </a:t>
            </a:r>
            <a:r>
              <a:rPr lang="fr-FR" b="1" dirty="0">
                <a:solidFill>
                  <a:srgbClr val="C00000"/>
                </a:solidFill>
              </a:rPr>
              <a:t>TAGS_SKIP</a:t>
            </a:r>
          </a:p>
        </p:txBody>
      </p:sp>
      <p:sp>
        <p:nvSpPr>
          <p:cNvPr id="4" name="Espace réservé de la date 3">
            <a:extLst>
              <a:ext uri="{FF2B5EF4-FFF2-40B4-BE49-F238E27FC236}">
                <a16:creationId xmlns:a16="http://schemas.microsoft.com/office/drawing/2014/main" id="{A3487A29-E0CB-4E6E-932C-F693349BD828}"/>
              </a:ext>
            </a:extLst>
          </p:cNvPr>
          <p:cNvSpPr>
            <a:spLocks noGrp="1"/>
          </p:cNvSpPr>
          <p:nvPr>
            <p:ph type="dt" sz="half" idx="6"/>
          </p:nvPr>
        </p:nvSpPr>
        <p:spPr/>
        <p:txBody>
          <a:bodyPr/>
          <a:lstStyle/>
          <a:p>
            <a:fld id="{D64895EA-CCBD-462F-A5DD-F063B4C96FD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C3D985F-3990-44F0-AC29-E385D7722A5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154</a:t>
            </a:fld>
            <a:endParaRPr lang="fr-FR" spc="-10" dirty="0"/>
          </a:p>
        </p:txBody>
      </p:sp>
    </p:spTree>
    <p:extLst>
      <p:ext uri="{BB962C8B-B14F-4D97-AF65-F5344CB8AC3E}">
        <p14:creationId xmlns:p14="http://schemas.microsoft.com/office/powerpoint/2010/main" val="16586838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66698C-9612-4255-93B5-51BA53091646}"/>
              </a:ext>
            </a:extLst>
          </p:cNvPr>
          <p:cNvSpPr>
            <a:spLocks noGrp="1"/>
          </p:cNvSpPr>
          <p:nvPr>
            <p:ph type="title"/>
          </p:nvPr>
        </p:nvSpPr>
        <p:spPr>
          <a:xfrm>
            <a:off x="1374025" y="1095247"/>
            <a:ext cx="8128634" cy="523220"/>
          </a:xfrm>
        </p:spPr>
        <p:txBody>
          <a:bodyPr/>
          <a:lstStyle/>
          <a:p>
            <a:r>
              <a:rPr lang="fr-FR" dirty="0"/>
              <a:t>Application des tags</a:t>
            </a:r>
          </a:p>
        </p:txBody>
      </p:sp>
      <p:sp>
        <p:nvSpPr>
          <p:cNvPr id="3" name="Espace réservé du contenu 2">
            <a:extLst>
              <a:ext uri="{FF2B5EF4-FFF2-40B4-BE49-F238E27FC236}">
                <a16:creationId xmlns:a16="http://schemas.microsoft.com/office/drawing/2014/main" id="{B009C6B6-CE3E-49F8-A62E-055DE8BA4923}"/>
              </a:ext>
            </a:extLst>
          </p:cNvPr>
          <p:cNvSpPr>
            <a:spLocks noGrp="1"/>
          </p:cNvSpPr>
          <p:nvPr>
            <p:ph idx="1"/>
          </p:nvPr>
        </p:nvSpPr>
        <p:spPr>
          <a:xfrm>
            <a:off x="735171" y="2371957"/>
            <a:ext cx="9413837" cy="2888227"/>
          </a:xfrm>
        </p:spPr>
        <p:txBody>
          <a:bodyPr/>
          <a:lstStyle/>
          <a:p>
            <a:pPr marL="457200" indent="-457200">
              <a:buFont typeface="Arial" panose="020B0604020202020204" pitchFamily="34" charset="0"/>
              <a:buChar char="•"/>
            </a:pPr>
            <a:r>
              <a:rPr lang="fr-FR" sz="2807" dirty="0"/>
              <a:t>Les "tags" peuvent être appliqués à de nombreuses structures dans Ansible :</a:t>
            </a:r>
          </a:p>
          <a:p>
            <a:pPr marL="914400" lvl="1" indent="-457200">
              <a:buFont typeface="Arial" panose="020B0604020202020204" pitchFamily="34" charset="0"/>
              <a:buChar char="•"/>
            </a:pPr>
            <a:r>
              <a:rPr lang="fr-FR" sz="2631" dirty="0" err="1"/>
              <a:t>tasks</a:t>
            </a:r>
            <a:r>
              <a:rPr lang="fr-FR" sz="2631" dirty="0"/>
              <a:t>:</a:t>
            </a:r>
          </a:p>
          <a:p>
            <a:pPr marL="914400" lvl="1" indent="-457200">
              <a:buFont typeface="Arial" panose="020B0604020202020204" pitchFamily="34" charset="0"/>
              <a:buChar char="•"/>
            </a:pPr>
            <a:r>
              <a:rPr lang="fr-FR" sz="2631" dirty="0" err="1"/>
              <a:t>roles</a:t>
            </a:r>
            <a:r>
              <a:rPr lang="fr-FR" sz="2631" dirty="0"/>
              <a:t>:</a:t>
            </a:r>
          </a:p>
          <a:p>
            <a:pPr marL="914400" lvl="1" indent="-457200">
              <a:buFont typeface="Arial" panose="020B0604020202020204" pitchFamily="34" charset="0"/>
              <a:buChar char="•"/>
            </a:pPr>
            <a:r>
              <a:rPr lang="fr-FR" sz="2631" dirty="0"/>
              <a:t>blocks:</a:t>
            </a:r>
          </a:p>
          <a:p>
            <a:pPr marL="914400" lvl="1" indent="-457200">
              <a:buFont typeface="Arial" panose="020B0604020202020204" pitchFamily="34" charset="0"/>
              <a:buChar char="•"/>
            </a:pPr>
            <a:r>
              <a:rPr lang="fr-FR" sz="2631" dirty="0" err="1"/>
              <a:t>import_roles</a:t>
            </a:r>
            <a:r>
              <a:rPr lang="fr-FR" sz="2631" dirty="0"/>
              <a:t>:</a:t>
            </a:r>
          </a:p>
          <a:p>
            <a:pPr marL="914400" lvl="1" indent="-457200">
              <a:buFont typeface="Arial" panose="020B0604020202020204" pitchFamily="34" charset="0"/>
              <a:buChar char="•"/>
            </a:pPr>
            <a:r>
              <a:rPr lang="fr-FR" sz="2631" dirty="0" err="1"/>
              <a:t>import_tasks</a:t>
            </a:r>
            <a:r>
              <a:rPr lang="fr-FR" sz="2631" dirty="0"/>
              <a:t>:</a:t>
            </a:r>
          </a:p>
        </p:txBody>
      </p:sp>
      <p:sp>
        <p:nvSpPr>
          <p:cNvPr id="4" name="Espace réservé de la date 3">
            <a:extLst>
              <a:ext uri="{FF2B5EF4-FFF2-40B4-BE49-F238E27FC236}">
                <a16:creationId xmlns:a16="http://schemas.microsoft.com/office/drawing/2014/main" id="{7868D95A-C36D-4938-B5C5-1F0D5CFEF377}"/>
              </a:ext>
            </a:extLst>
          </p:cNvPr>
          <p:cNvSpPr>
            <a:spLocks noGrp="1"/>
          </p:cNvSpPr>
          <p:nvPr>
            <p:ph type="dt" sz="half" idx="6"/>
          </p:nvPr>
        </p:nvSpPr>
        <p:spPr/>
        <p:txBody>
          <a:bodyPr/>
          <a:lstStyle/>
          <a:p>
            <a:fld id="{707833B6-0D98-4AEF-81C9-4F68E0BC5E9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C9B8C3D0-7B97-482E-9005-88472459119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155</a:t>
            </a:fld>
            <a:endParaRPr lang="fr-FR" spc="-10" dirty="0"/>
          </a:p>
        </p:txBody>
      </p:sp>
    </p:spTree>
    <p:extLst>
      <p:ext uri="{BB962C8B-B14F-4D97-AF65-F5344CB8AC3E}">
        <p14:creationId xmlns:p14="http://schemas.microsoft.com/office/powerpoint/2010/main" val="4643305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1692" y="1085818"/>
            <a:ext cx="4840408" cy="534468"/>
          </a:xfrm>
          <a:prstGeom prst="rect">
            <a:avLst/>
          </a:prstGeom>
        </p:spPr>
        <p:txBody>
          <a:bodyPr vert="horz" wrap="square" lIns="0" tIns="11139" rIns="0" bIns="0" rtlCol="0" anchor="ctr">
            <a:spAutoFit/>
          </a:bodyPr>
          <a:lstStyle/>
          <a:p>
            <a:pPr marL="11139">
              <a:spcBef>
                <a:spcPts val="88"/>
              </a:spcBef>
            </a:pPr>
            <a:r>
              <a:rPr lang="fr-FR" dirty="0"/>
              <a:t>Application des tags</a:t>
            </a:r>
            <a:endParaRPr spc="228" dirty="0"/>
          </a:p>
        </p:txBody>
      </p:sp>
      <p:sp>
        <p:nvSpPr>
          <p:cNvPr id="3" name="object 3"/>
          <p:cNvSpPr txBox="1"/>
          <p:nvPr/>
        </p:nvSpPr>
        <p:spPr>
          <a:xfrm>
            <a:off x="2068740" y="1972661"/>
            <a:ext cx="3887559" cy="349802"/>
          </a:xfrm>
          <a:prstGeom prst="rect">
            <a:avLst/>
          </a:prstGeom>
        </p:spPr>
        <p:txBody>
          <a:bodyPr vert="horz" wrap="square" lIns="0" tIns="11139" rIns="0" bIns="0" rtlCol="0">
            <a:spAutoFit/>
          </a:bodyPr>
          <a:lstStyle/>
          <a:p>
            <a:pPr marL="11139">
              <a:spcBef>
                <a:spcPts val="88"/>
              </a:spcBef>
            </a:pPr>
            <a:r>
              <a:rPr sz="2200" spc="70" dirty="0">
                <a:latin typeface="Calibri"/>
                <a:cs typeface="Calibri"/>
              </a:rPr>
              <a:t>Exemple </a:t>
            </a:r>
            <a:r>
              <a:rPr sz="2200" spc="18" dirty="0">
                <a:latin typeface="Calibri"/>
                <a:cs typeface="Calibri"/>
              </a:rPr>
              <a:t>d’utilisation </a:t>
            </a:r>
            <a:r>
              <a:rPr sz="2200" spc="31" dirty="0">
                <a:latin typeface="Calibri"/>
                <a:cs typeface="Calibri"/>
              </a:rPr>
              <a:t>d’un</a:t>
            </a:r>
            <a:r>
              <a:rPr sz="2200" spc="-4" dirty="0">
                <a:latin typeface="Calibri"/>
                <a:cs typeface="Calibri"/>
              </a:rPr>
              <a:t> </a:t>
            </a:r>
            <a:r>
              <a:rPr sz="2200" spc="57" dirty="0">
                <a:latin typeface="Calibri"/>
                <a:cs typeface="Calibri"/>
              </a:rPr>
              <a:t>tag</a:t>
            </a:r>
            <a:endParaRPr sz="2200" dirty="0">
              <a:latin typeface="Calibri"/>
              <a:cs typeface="Calibri"/>
            </a:endParaRPr>
          </a:p>
        </p:txBody>
      </p:sp>
      <p:sp>
        <p:nvSpPr>
          <p:cNvPr id="4" name="object 4"/>
          <p:cNvSpPr txBox="1"/>
          <p:nvPr/>
        </p:nvSpPr>
        <p:spPr>
          <a:xfrm>
            <a:off x="2061629" y="2579299"/>
            <a:ext cx="6570315" cy="2927276"/>
          </a:xfrm>
          <a:prstGeom prst="rect">
            <a:avLst/>
          </a:prstGeom>
          <a:solidFill>
            <a:srgbClr val="DCDCDC"/>
          </a:solidFill>
        </p:spPr>
        <p:txBody>
          <a:bodyPr vert="horz" wrap="square" lIns="0" tIns="0" rIns="0" bIns="0" rtlCol="0">
            <a:spAutoFit/>
          </a:bodyPr>
          <a:lstStyle/>
          <a:p>
            <a:pPr marL="476200">
              <a:spcBef>
                <a:spcPts val="969"/>
              </a:spcBef>
            </a:pPr>
            <a:r>
              <a:rPr sz="1228" spc="-4" dirty="0">
                <a:latin typeface="Consolas"/>
                <a:cs typeface="Consolas"/>
              </a:rPr>
              <a:t>tasks:</a:t>
            </a:r>
            <a:endParaRPr sz="1228" dirty="0">
              <a:latin typeface="Consolas"/>
              <a:cs typeface="Consolas"/>
            </a:endParaRPr>
          </a:p>
          <a:p>
            <a:pPr>
              <a:lnSpc>
                <a:spcPct val="100000"/>
              </a:lnSpc>
            </a:pPr>
            <a:endParaRPr sz="1272" dirty="0">
              <a:latin typeface="Consolas"/>
              <a:cs typeface="Consolas"/>
            </a:endParaRPr>
          </a:p>
          <a:p>
            <a:pPr marL="989715" marR="2493503" indent="-171543">
              <a:lnSpc>
                <a:spcPts val="1447"/>
              </a:lnSpc>
              <a:buChar char="-"/>
              <a:tabLst>
                <a:tab pos="990272" algn="l"/>
              </a:tabLst>
            </a:pPr>
            <a:r>
              <a:rPr sz="1228" spc="-4" dirty="0">
                <a:latin typeface="Consolas"/>
                <a:cs typeface="Consolas"/>
              </a:rPr>
              <a:t>yum: </a:t>
            </a:r>
            <a:endParaRPr lang="fr-FR" sz="1228" spc="-4" dirty="0">
              <a:latin typeface="Consolas"/>
              <a:cs typeface="Consolas"/>
            </a:endParaRPr>
          </a:p>
          <a:p>
            <a:pPr marL="818172" marR="2493503">
              <a:lnSpc>
                <a:spcPts val="1447"/>
              </a:lnSpc>
              <a:tabLst>
                <a:tab pos="990272" algn="l"/>
              </a:tabLst>
            </a:pPr>
            <a:r>
              <a:rPr lang="fr-FR" sz="1228" spc="-4" dirty="0">
                <a:latin typeface="Consolas"/>
                <a:cs typeface="Consolas"/>
              </a:rPr>
              <a:t>    </a:t>
            </a:r>
            <a:r>
              <a:rPr sz="1228" spc="-4" dirty="0">
                <a:latin typeface="Consolas"/>
                <a:cs typeface="Consolas"/>
              </a:rPr>
              <a:t>name={{ item }} </a:t>
            </a:r>
            <a:endParaRPr lang="fr-FR" sz="1228" spc="-4" dirty="0">
              <a:latin typeface="Consolas"/>
              <a:cs typeface="Consolas"/>
            </a:endParaRPr>
          </a:p>
          <a:p>
            <a:pPr marL="818172" marR="2493503">
              <a:lnSpc>
                <a:spcPts val="1447"/>
              </a:lnSpc>
              <a:tabLst>
                <a:tab pos="990272" algn="l"/>
              </a:tabLst>
            </a:pPr>
            <a:r>
              <a:rPr lang="fr-FR" sz="1228" spc="-4" dirty="0">
                <a:latin typeface="Consolas"/>
                <a:cs typeface="Consolas"/>
              </a:rPr>
              <a:t>    </a:t>
            </a:r>
            <a:r>
              <a:rPr sz="1228" spc="-4" dirty="0">
                <a:latin typeface="Consolas"/>
                <a:cs typeface="Consolas"/>
              </a:rPr>
              <a:t>state=installed  </a:t>
            </a:r>
            <a:endParaRPr lang="fr-FR" sz="1228" spc="-4" dirty="0">
              <a:latin typeface="Consolas"/>
              <a:cs typeface="Consolas"/>
            </a:endParaRPr>
          </a:p>
          <a:p>
            <a:pPr marL="818172" marR="2493503">
              <a:lnSpc>
                <a:spcPts val="1447"/>
              </a:lnSpc>
              <a:tabLst>
                <a:tab pos="990272" algn="l"/>
              </a:tabLst>
            </a:pPr>
            <a:r>
              <a:rPr lang="fr-FR" sz="1228" spc="-4" dirty="0">
                <a:latin typeface="Consolas"/>
                <a:cs typeface="Consolas"/>
              </a:rPr>
              <a:t>  </a:t>
            </a:r>
            <a:r>
              <a:rPr sz="1228" spc="-4" dirty="0" err="1">
                <a:latin typeface="Consolas"/>
                <a:cs typeface="Consolas"/>
              </a:rPr>
              <a:t>with_items</a:t>
            </a:r>
            <a:r>
              <a:rPr sz="1228" spc="-4" dirty="0">
                <a:latin typeface="Consolas"/>
                <a:cs typeface="Consolas"/>
              </a:rPr>
              <a:t>:</a:t>
            </a:r>
            <a:endParaRPr lang="fr-FR" sz="1228" dirty="0">
              <a:latin typeface="Consolas"/>
              <a:cs typeface="Consolas"/>
            </a:endParaRPr>
          </a:p>
          <a:p>
            <a:pPr marL="818172" marR="2493503">
              <a:lnSpc>
                <a:spcPts val="1447"/>
              </a:lnSpc>
              <a:tabLst>
                <a:tab pos="990272" algn="l"/>
              </a:tabLst>
            </a:pPr>
            <a:r>
              <a:rPr lang="fr-FR" sz="1228" spc="-4" dirty="0">
                <a:latin typeface="Consolas"/>
                <a:cs typeface="Consolas"/>
              </a:rPr>
              <a:t>    - </a:t>
            </a:r>
            <a:r>
              <a:rPr sz="1228" spc="-4" dirty="0">
                <a:latin typeface="Consolas"/>
                <a:cs typeface="Consolas"/>
              </a:rPr>
              <a:t>httpd</a:t>
            </a:r>
            <a:endParaRPr sz="1228" dirty="0">
              <a:latin typeface="Consolas"/>
              <a:cs typeface="Consolas"/>
            </a:endParaRPr>
          </a:p>
          <a:p>
            <a:pPr marL="989715" marR="4374909" lvl="1">
              <a:lnSpc>
                <a:spcPts val="1447"/>
              </a:lnSpc>
              <a:spcBef>
                <a:spcPts val="57"/>
              </a:spcBef>
              <a:tabLst>
                <a:tab pos="1418016" algn="l"/>
              </a:tabLst>
            </a:pPr>
            <a:r>
              <a:rPr lang="fr-FR" sz="1228" spc="-4" dirty="0">
                <a:latin typeface="Consolas"/>
                <a:cs typeface="Consolas"/>
              </a:rPr>
              <a:t>  - </a:t>
            </a:r>
            <a:r>
              <a:rPr sz="1228" spc="-4" dirty="0" err="1">
                <a:latin typeface="Consolas"/>
                <a:cs typeface="Consolas"/>
              </a:rPr>
              <a:t>memcached</a:t>
            </a:r>
            <a:r>
              <a:rPr sz="1228" spc="-4" dirty="0">
                <a:latin typeface="Consolas"/>
                <a:cs typeface="Consolas"/>
              </a:rPr>
              <a:t>  tags:</a:t>
            </a:r>
            <a:endParaRPr sz="1228" dirty="0">
              <a:latin typeface="Consolas"/>
              <a:cs typeface="Consolas"/>
            </a:endParaRPr>
          </a:p>
          <a:p>
            <a:pPr marL="1417459" lvl="1" indent="-171543">
              <a:lnSpc>
                <a:spcPts val="1403"/>
              </a:lnSpc>
              <a:buChar char="-"/>
              <a:tabLst>
                <a:tab pos="1418016" algn="l"/>
              </a:tabLst>
            </a:pPr>
            <a:r>
              <a:rPr sz="1228" spc="-4" dirty="0">
                <a:latin typeface="Consolas"/>
                <a:cs typeface="Consolas"/>
              </a:rPr>
              <a:t>packages</a:t>
            </a:r>
            <a:endParaRPr sz="1228" dirty="0">
              <a:latin typeface="Consolas"/>
              <a:cs typeface="Consolas"/>
            </a:endParaRPr>
          </a:p>
          <a:p>
            <a:pPr lvl="1">
              <a:lnSpc>
                <a:spcPct val="100000"/>
              </a:lnSpc>
              <a:buFont typeface="Consolas"/>
              <a:buChar char="-"/>
            </a:pPr>
            <a:endParaRPr sz="1272" dirty="0">
              <a:latin typeface="Consolas"/>
              <a:cs typeface="Consolas"/>
            </a:endParaRPr>
          </a:p>
          <a:p>
            <a:pPr marL="989715" marR="1381814" indent="-171543">
              <a:lnSpc>
                <a:spcPts val="1447"/>
              </a:lnSpc>
              <a:spcBef>
                <a:spcPts val="4"/>
              </a:spcBef>
              <a:buChar char="-"/>
              <a:tabLst>
                <a:tab pos="990272" algn="l"/>
              </a:tabLst>
            </a:pPr>
            <a:r>
              <a:rPr sz="1228" spc="-4" dirty="0">
                <a:latin typeface="Consolas"/>
                <a:cs typeface="Consolas"/>
              </a:rPr>
              <a:t>template: </a:t>
            </a:r>
            <a:endParaRPr lang="fr-FR" sz="1228" spc="-4" dirty="0">
              <a:latin typeface="Consolas"/>
              <a:cs typeface="Consolas"/>
            </a:endParaRPr>
          </a:p>
          <a:p>
            <a:pPr marL="818172" marR="1381814">
              <a:lnSpc>
                <a:spcPts val="1447"/>
              </a:lnSpc>
              <a:spcBef>
                <a:spcPts val="4"/>
              </a:spcBef>
              <a:tabLst>
                <a:tab pos="990272" algn="l"/>
              </a:tabLst>
            </a:pPr>
            <a:r>
              <a:rPr lang="fr-FR" sz="1228" spc="-4" dirty="0">
                <a:latin typeface="Consolas"/>
                <a:cs typeface="Consolas"/>
              </a:rPr>
              <a:t>    </a:t>
            </a:r>
            <a:r>
              <a:rPr sz="1228" spc="-4" dirty="0" err="1">
                <a:latin typeface="Consolas"/>
                <a:cs typeface="Consolas"/>
              </a:rPr>
              <a:t>src</a:t>
            </a:r>
            <a:r>
              <a:rPr sz="1228" spc="-4" dirty="0">
                <a:latin typeface="Consolas"/>
                <a:cs typeface="Consolas"/>
              </a:rPr>
              <a:t>=templates/src.j2 </a:t>
            </a:r>
            <a:endParaRPr lang="fr-FR" sz="1228" spc="-4" dirty="0">
              <a:latin typeface="Consolas"/>
              <a:cs typeface="Consolas"/>
            </a:endParaRPr>
          </a:p>
          <a:p>
            <a:pPr marL="818172" marR="1381814">
              <a:lnSpc>
                <a:spcPts val="1447"/>
              </a:lnSpc>
              <a:spcBef>
                <a:spcPts val="4"/>
              </a:spcBef>
              <a:tabLst>
                <a:tab pos="990272" algn="l"/>
              </a:tabLst>
            </a:pPr>
            <a:r>
              <a:rPr lang="fr-FR" sz="1228" spc="-4" dirty="0">
                <a:latin typeface="Consolas"/>
                <a:cs typeface="Consolas"/>
              </a:rPr>
              <a:t>    </a:t>
            </a:r>
            <a:r>
              <a:rPr sz="1228" spc="-4" dirty="0" err="1">
                <a:latin typeface="Consolas"/>
                <a:cs typeface="Consolas"/>
              </a:rPr>
              <a:t>dest</a:t>
            </a:r>
            <a:r>
              <a:rPr sz="1228" spc="-4" dirty="0">
                <a:latin typeface="Consolas"/>
                <a:cs typeface="Consolas"/>
              </a:rPr>
              <a:t>=/etc/</a:t>
            </a:r>
            <a:r>
              <a:rPr sz="1228" spc="-4" dirty="0" err="1">
                <a:latin typeface="Consolas"/>
                <a:cs typeface="Consolas"/>
              </a:rPr>
              <a:t>foo.conf</a:t>
            </a:r>
            <a:r>
              <a:rPr sz="1228" spc="-4" dirty="0">
                <a:latin typeface="Consolas"/>
                <a:cs typeface="Consolas"/>
              </a:rPr>
              <a:t>  </a:t>
            </a:r>
            <a:endParaRPr lang="fr-FR" sz="1228" spc="-4" dirty="0">
              <a:latin typeface="Consolas"/>
              <a:cs typeface="Consolas"/>
            </a:endParaRPr>
          </a:p>
          <a:p>
            <a:pPr marL="818172" marR="1381814">
              <a:lnSpc>
                <a:spcPts val="1447"/>
              </a:lnSpc>
              <a:spcBef>
                <a:spcPts val="4"/>
              </a:spcBef>
              <a:tabLst>
                <a:tab pos="990272" algn="l"/>
              </a:tabLst>
            </a:pPr>
            <a:r>
              <a:rPr lang="fr-FR" sz="1228" spc="-4" dirty="0">
                <a:latin typeface="Consolas"/>
                <a:cs typeface="Consolas"/>
              </a:rPr>
              <a:t>  </a:t>
            </a:r>
            <a:r>
              <a:rPr sz="1228" spc="-4" dirty="0">
                <a:latin typeface="Consolas"/>
                <a:cs typeface="Consolas"/>
              </a:rPr>
              <a:t>tags:</a:t>
            </a:r>
            <a:endParaRPr sz="1228" dirty="0">
              <a:latin typeface="Consolas"/>
              <a:cs typeface="Consolas"/>
            </a:endParaRPr>
          </a:p>
          <a:p>
            <a:pPr marL="1417459" lvl="1" indent="-171543">
              <a:lnSpc>
                <a:spcPts val="1403"/>
              </a:lnSpc>
              <a:buChar char="-"/>
              <a:tabLst>
                <a:tab pos="1418016" algn="l"/>
              </a:tabLst>
            </a:pPr>
            <a:r>
              <a:rPr sz="1228" spc="-4" dirty="0">
                <a:latin typeface="Consolas"/>
                <a:cs typeface="Consolas"/>
              </a:rPr>
              <a:t>configuration</a:t>
            </a:r>
            <a:endParaRPr sz="1228" dirty="0">
              <a:latin typeface="Consolas"/>
              <a:cs typeface="Consolas"/>
            </a:endParaRPr>
          </a:p>
        </p:txBody>
      </p:sp>
      <p:sp>
        <p:nvSpPr>
          <p:cNvPr id="5" name="Espace réservé de la date 4">
            <a:extLst>
              <a:ext uri="{FF2B5EF4-FFF2-40B4-BE49-F238E27FC236}">
                <a16:creationId xmlns:a16="http://schemas.microsoft.com/office/drawing/2014/main" id="{3AA1CBF7-1C9C-4A3F-ACAC-DB04C6787A2E}"/>
              </a:ext>
            </a:extLst>
          </p:cNvPr>
          <p:cNvSpPr>
            <a:spLocks noGrp="1"/>
          </p:cNvSpPr>
          <p:nvPr>
            <p:ph type="dt" sz="half" idx="6"/>
          </p:nvPr>
        </p:nvSpPr>
        <p:spPr/>
        <p:txBody>
          <a:bodyPr/>
          <a:lstStyle/>
          <a:p>
            <a:fld id="{95BA6A54-7810-486F-82A8-7A8EA6D95EC6}"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1940B242-D2AE-40E6-87D4-FF459FF38C8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156</a:t>
            </a:fld>
            <a:endParaRPr lang="fr-FR" spc="-1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1692" y="984569"/>
            <a:ext cx="5373808" cy="534468"/>
          </a:xfrm>
          <a:prstGeom prst="rect">
            <a:avLst/>
          </a:prstGeom>
        </p:spPr>
        <p:txBody>
          <a:bodyPr vert="horz" wrap="square" lIns="0" tIns="11139" rIns="0" bIns="0" rtlCol="0" anchor="ctr">
            <a:spAutoFit/>
          </a:bodyPr>
          <a:lstStyle/>
          <a:p>
            <a:pPr marL="11139">
              <a:spcBef>
                <a:spcPts val="88"/>
              </a:spcBef>
            </a:pPr>
            <a:r>
              <a:rPr lang="fr-FR" spc="259" dirty="0"/>
              <a:t>Exécution des tags</a:t>
            </a:r>
            <a:endParaRPr spc="259" dirty="0"/>
          </a:p>
        </p:txBody>
      </p:sp>
      <p:sp>
        <p:nvSpPr>
          <p:cNvPr id="3" name="object 3"/>
          <p:cNvSpPr txBox="1"/>
          <p:nvPr/>
        </p:nvSpPr>
        <p:spPr>
          <a:xfrm>
            <a:off x="2125765" y="2542723"/>
            <a:ext cx="2060150" cy="254263"/>
          </a:xfrm>
          <a:prstGeom prst="rect">
            <a:avLst/>
          </a:prstGeom>
        </p:spPr>
        <p:txBody>
          <a:bodyPr vert="horz" wrap="square" lIns="0" tIns="11139" rIns="0" bIns="0" rtlCol="0">
            <a:spAutoFit/>
          </a:bodyPr>
          <a:lstStyle/>
          <a:p>
            <a:pPr marL="11139">
              <a:spcBef>
                <a:spcPts val="88"/>
              </a:spcBef>
            </a:pPr>
            <a:r>
              <a:rPr sz="1579" spc="57" dirty="0">
                <a:latin typeface="Calibri"/>
                <a:cs typeface="Calibri"/>
              </a:rPr>
              <a:t>Exécuter </a:t>
            </a:r>
            <a:r>
              <a:rPr sz="1579" spc="88" dirty="0">
                <a:latin typeface="Calibri"/>
                <a:cs typeface="Calibri"/>
              </a:rPr>
              <a:t>avec </a:t>
            </a:r>
            <a:r>
              <a:rPr sz="1579" spc="96" dirty="0">
                <a:latin typeface="Calibri"/>
                <a:cs typeface="Calibri"/>
              </a:rPr>
              <a:t>des</a:t>
            </a:r>
            <a:r>
              <a:rPr sz="1579" spc="-44" dirty="0">
                <a:latin typeface="Calibri"/>
                <a:cs typeface="Calibri"/>
              </a:rPr>
              <a:t> </a:t>
            </a:r>
            <a:r>
              <a:rPr sz="1579" spc="70" dirty="0">
                <a:latin typeface="Calibri"/>
                <a:cs typeface="Calibri"/>
              </a:rPr>
              <a:t>tags</a:t>
            </a:r>
            <a:endParaRPr sz="1579" dirty="0">
              <a:latin typeface="Calibri"/>
              <a:cs typeface="Calibri"/>
            </a:endParaRPr>
          </a:p>
        </p:txBody>
      </p:sp>
      <p:sp>
        <p:nvSpPr>
          <p:cNvPr id="4" name="object 4"/>
          <p:cNvSpPr txBox="1"/>
          <p:nvPr/>
        </p:nvSpPr>
        <p:spPr>
          <a:xfrm>
            <a:off x="2061543" y="3074062"/>
            <a:ext cx="7547936" cy="2131224"/>
          </a:xfrm>
          <a:prstGeom prst="rect">
            <a:avLst/>
          </a:prstGeom>
          <a:solidFill>
            <a:srgbClr val="DCDCDC"/>
          </a:solidFill>
        </p:spPr>
        <p:txBody>
          <a:bodyPr vert="horz" wrap="square" lIns="0" tIns="0" rIns="0" bIns="0" rtlCol="0">
            <a:spAutoFit/>
          </a:bodyPr>
          <a:lstStyle/>
          <a:p>
            <a:pPr>
              <a:lnSpc>
                <a:spcPct val="100000"/>
              </a:lnSpc>
            </a:pPr>
            <a:endParaRPr sz="1228" dirty="0">
              <a:latin typeface="Times New Roman"/>
              <a:cs typeface="Times New Roman"/>
            </a:endParaRPr>
          </a:p>
          <a:p>
            <a:pPr marL="476200" marR="1382928">
              <a:lnSpc>
                <a:spcPct val="196400"/>
              </a:lnSpc>
              <a:spcBef>
                <a:spcPts val="982"/>
              </a:spcBef>
            </a:pPr>
            <a:r>
              <a:rPr sz="1228" spc="-4" dirty="0">
                <a:latin typeface="Consolas"/>
                <a:cs typeface="Consolas"/>
              </a:rPr>
              <a:t>ansible-playbook example.yml --tags “configuration”  </a:t>
            </a:r>
            <a:endParaRPr lang="fr-FR" sz="1228" spc="-4" dirty="0">
              <a:latin typeface="Consolas"/>
              <a:cs typeface="Consolas"/>
            </a:endParaRPr>
          </a:p>
          <a:p>
            <a:pPr marL="476200" marR="1382928">
              <a:lnSpc>
                <a:spcPct val="196400"/>
              </a:lnSpc>
              <a:spcBef>
                <a:spcPts val="982"/>
              </a:spcBef>
            </a:pPr>
            <a:r>
              <a:rPr sz="1228" spc="-4" dirty="0">
                <a:latin typeface="Consolas"/>
                <a:cs typeface="Consolas"/>
              </a:rPr>
              <a:t>ansible-playbook example.yml --skip-tags</a:t>
            </a:r>
            <a:r>
              <a:rPr sz="1228" spc="-75" dirty="0">
                <a:latin typeface="Consolas"/>
                <a:cs typeface="Consolas"/>
              </a:rPr>
              <a:t> </a:t>
            </a:r>
            <a:r>
              <a:rPr sz="1228" spc="-4" dirty="0">
                <a:latin typeface="Consolas"/>
                <a:cs typeface="Consolas"/>
              </a:rPr>
              <a:t>"notification"</a:t>
            </a:r>
            <a:endParaRPr lang="fr-FR" sz="1228" spc="-4" dirty="0">
              <a:latin typeface="Consolas"/>
              <a:cs typeface="Consolas"/>
            </a:endParaRPr>
          </a:p>
          <a:p>
            <a:pPr marL="476200" marR="1382928">
              <a:lnSpc>
                <a:spcPct val="196400"/>
              </a:lnSpc>
              <a:spcBef>
                <a:spcPts val="982"/>
              </a:spcBef>
            </a:pPr>
            <a:r>
              <a:rPr lang="fr-FR" sz="1228" spc="-4" dirty="0">
                <a:latin typeface="Consolas"/>
                <a:cs typeface="Consolas"/>
              </a:rPr>
              <a:t>Ansible-</a:t>
            </a:r>
            <a:r>
              <a:rPr lang="fr-FR" sz="1228" spc="-4" dirty="0" err="1">
                <a:latin typeface="Consolas"/>
                <a:cs typeface="Consolas"/>
              </a:rPr>
              <a:t>playbook</a:t>
            </a:r>
            <a:r>
              <a:rPr lang="fr-FR" sz="1228" spc="-4" dirty="0">
                <a:latin typeface="Consolas"/>
                <a:cs typeface="Consolas"/>
              </a:rPr>
              <a:t> </a:t>
            </a:r>
            <a:r>
              <a:rPr lang="fr-FR" sz="1228" spc="-4" dirty="0" err="1">
                <a:latin typeface="Consolas"/>
                <a:cs typeface="Consolas"/>
              </a:rPr>
              <a:t>example.yml</a:t>
            </a:r>
            <a:r>
              <a:rPr lang="fr-FR" sz="1228" spc="-4" dirty="0">
                <a:latin typeface="Consolas"/>
                <a:cs typeface="Consolas"/>
              </a:rPr>
              <a:t> –tags “</a:t>
            </a:r>
            <a:r>
              <a:rPr lang="fr-FR" sz="1228" spc="-4" dirty="0" err="1">
                <a:latin typeface="Consolas"/>
                <a:cs typeface="Consolas"/>
              </a:rPr>
              <a:t>configuration,notification</a:t>
            </a:r>
            <a:r>
              <a:rPr lang="fr-FR" sz="1228" spc="-4" dirty="0">
                <a:latin typeface="Consolas"/>
                <a:cs typeface="Consolas"/>
              </a:rPr>
              <a:t>” </a:t>
            </a:r>
          </a:p>
          <a:p>
            <a:pPr marL="476200" marR="1382928">
              <a:lnSpc>
                <a:spcPct val="196400"/>
              </a:lnSpc>
              <a:spcBef>
                <a:spcPts val="982"/>
              </a:spcBef>
            </a:pPr>
            <a:endParaRPr sz="1228" dirty="0">
              <a:latin typeface="Consolas"/>
              <a:cs typeface="Consolas"/>
            </a:endParaRPr>
          </a:p>
        </p:txBody>
      </p:sp>
      <p:sp>
        <p:nvSpPr>
          <p:cNvPr id="5" name="Espace réservé de la date 4">
            <a:extLst>
              <a:ext uri="{FF2B5EF4-FFF2-40B4-BE49-F238E27FC236}">
                <a16:creationId xmlns:a16="http://schemas.microsoft.com/office/drawing/2014/main" id="{498AAC80-8395-4769-A21C-B2AC059236FB}"/>
              </a:ext>
            </a:extLst>
          </p:cNvPr>
          <p:cNvSpPr>
            <a:spLocks noGrp="1"/>
          </p:cNvSpPr>
          <p:nvPr>
            <p:ph type="dt" sz="half" idx="6"/>
          </p:nvPr>
        </p:nvSpPr>
        <p:spPr/>
        <p:txBody>
          <a:bodyPr/>
          <a:lstStyle/>
          <a:p>
            <a:fld id="{098A43C3-8A6F-4E5D-BE43-A0C1BAAEE296}"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9099B152-3A44-4274-A886-426CD1704D3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157</a:t>
            </a:fld>
            <a:endParaRPr lang="fr-FR" spc="-1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027846"/>
            <a:ext cx="4829806" cy="534468"/>
          </a:xfrm>
          <a:prstGeom prst="rect">
            <a:avLst/>
          </a:prstGeom>
        </p:spPr>
        <p:txBody>
          <a:bodyPr vert="horz" wrap="square" lIns="0" tIns="11139" rIns="0" bIns="0" rtlCol="0" anchor="ctr">
            <a:spAutoFit/>
          </a:bodyPr>
          <a:lstStyle/>
          <a:p>
            <a:pPr marL="11139">
              <a:spcBef>
                <a:spcPts val="88"/>
              </a:spcBef>
            </a:pPr>
            <a:r>
              <a:rPr lang="fr-FR" spc="259" dirty="0"/>
              <a:t>Tags spéciaux</a:t>
            </a:r>
          </a:p>
        </p:txBody>
      </p:sp>
      <p:sp>
        <p:nvSpPr>
          <p:cNvPr id="5" name="object 5"/>
          <p:cNvSpPr txBox="1">
            <a:spLocks noGrp="1"/>
          </p:cNvSpPr>
          <p:nvPr>
            <p:ph type="sldNum" sz="quarter" idx="7"/>
          </p:nvPr>
        </p:nvSpPr>
        <p:spPr>
          <a:xfrm>
            <a:off x="193069" y="6475042"/>
            <a:ext cx="2162718" cy="202491"/>
          </a:xfrm>
          <a:prstGeom prst="rect">
            <a:avLst/>
          </a:prstGeom>
        </p:spPr>
        <p:txBody>
          <a:bodyPr vert="horz" wrap="square" lIns="0" tIns="0" rIns="0" bIns="0" rtlCol="0">
            <a:spAutoFit/>
          </a:bodyPr>
          <a:lstStyle>
            <a:defPPr>
              <a:defRPr lang="fr-FR"/>
            </a:defPPr>
            <a:lvl1pPr marL="0" algn="l" defTabSz="802020" rtl="0" eaLnBrk="1" latinLnBrk="0" hangingPunct="1">
              <a:defRPr sz="702" b="0" i="0" kern="1200">
                <a:solidFill>
                  <a:schemeClr val="bg1"/>
                </a:solidFill>
                <a:latin typeface="Calibri"/>
                <a:ea typeface="+mn-ea"/>
                <a:cs typeface="Calibri"/>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31747">
              <a:spcBef>
                <a:spcPts val="31"/>
              </a:spcBef>
            </a:pPr>
            <a:endParaRPr sz="1316" spc="22" dirty="0">
              <a:solidFill>
                <a:schemeClr val="tx1"/>
              </a:solidFill>
            </a:endParaRPr>
          </a:p>
        </p:txBody>
      </p:sp>
      <p:sp>
        <p:nvSpPr>
          <p:cNvPr id="4" name="object 4"/>
          <p:cNvSpPr txBox="1"/>
          <p:nvPr/>
        </p:nvSpPr>
        <p:spPr>
          <a:xfrm>
            <a:off x="2355788" y="5110569"/>
            <a:ext cx="6993736" cy="1282758"/>
          </a:xfrm>
          <a:prstGeom prst="rect">
            <a:avLst/>
          </a:prstGeom>
          <a:solidFill>
            <a:srgbClr val="DCDCDC"/>
          </a:solidFill>
        </p:spPr>
        <p:txBody>
          <a:bodyPr vert="horz" wrap="square" lIns="0" tIns="1114" rIns="0" bIns="0" rtlCol="0">
            <a:spAutoFit/>
          </a:bodyPr>
          <a:lstStyle/>
          <a:p>
            <a:pPr>
              <a:spcBef>
                <a:spcPts val="9"/>
              </a:spcBef>
            </a:pPr>
            <a:endParaRPr sz="1447" dirty="0">
              <a:latin typeface="Times New Roman"/>
              <a:cs typeface="Times New Roman"/>
            </a:endParaRPr>
          </a:p>
          <a:p>
            <a:pPr marL="476200" marR="2152645">
              <a:lnSpc>
                <a:spcPct val="196400"/>
              </a:lnSpc>
            </a:pPr>
            <a:r>
              <a:rPr sz="1228" spc="-4" dirty="0">
                <a:latin typeface="Consolas"/>
                <a:cs typeface="Consolas"/>
              </a:rPr>
              <a:t>ansible-playbook example.yml --tags “tagged”  ansible-playbook example.yml --tags “untagged”  ansible-playbook example.yml --tags</a:t>
            </a:r>
            <a:r>
              <a:rPr sz="1228" spc="-35" dirty="0">
                <a:latin typeface="Consolas"/>
                <a:cs typeface="Consolas"/>
              </a:rPr>
              <a:t> </a:t>
            </a:r>
            <a:r>
              <a:rPr sz="1228" spc="-4" dirty="0">
                <a:latin typeface="Consolas"/>
                <a:cs typeface="Consolas"/>
              </a:rPr>
              <a:t>“all”</a:t>
            </a:r>
            <a:endParaRPr sz="1228" dirty="0">
              <a:latin typeface="Consolas"/>
              <a:cs typeface="Consolas"/>
            </a:endParaRPr>
          </a:p>
        </p:txBody>
      </p:sp>
      <p:sp>
        <p:nvSpPr>
          <p:cNvPr id="6" name="Rectangle 5">
            <a:extLst>
              <a:ext uri="{FF2B5EF4-FFF2-40B4-BE49-F238E27FC236}">
                <a16:creationId xmlns:a16="http://schemas.microsoft.com/office/drawing/2014/main" id="{5F432282-DCE9-471B-AC8D-CF8599E595AE}"/>
              </a:ext>
            </a:extLst>
          </p:cNvPr>
          <p:cNvSpPr/>
          <p:nvPr/>
        </p:nvSpPr>
        <p:spPr>
          <a:xfrm>
            <a:off x="395676" y="2010621"/>
            <a:ext cx="10058013" cy="2737801"/>
          </a:xfrm>
          <a:prstGeom prst="rect">
            <a:avLst/>
          </a:prstGeom>
        </p:spPr>
        <p:txBody>
          <a:bodyPr wrap="square">
            <a:spAutoFit/>
          </a:bodyPr>
          <a:lstStyle/>
          <a:p>
            <a:pPr marL="401010" indent="-401010">
              <a:buFont typeface="Arial" panose="020B0604020202020204" pitchFamily="34" charset="0"/>
              <a:buChar char="•"/>
            </a:pPr>
            <a:r>
              <a:rPr lang="fr-FR" sz="2456" b="1" dirty="0">
                <a:solidFill>
                  <a:srgbClr val="C00000"/>
                </a:solidFill>
                <a:latin typeface="Roboto-Regular"/>
              </a:rPr>
              <a:t>"</a:t>
            </a:r>
            <a:r>
              <a:rPr lang="fr-FR" sz="2456" b="1" dirty="0" err="1">
                <a:solidFill>
                  <a:srgbClr val="C00000"/>
                </a:solidFill>
                <a:latin typeface="Roboto-Regular"/>
              </a:rPr>
              <a:t>always</a:t>
            </a:r>
            <a:r>
              <a:rPr lang="fr-FR" sz="2456" b="1" dirty="0">
                <a:solidFill>
                  <a:srgbClr val="C00000"/>
                </a:solidFill>
                <a:latin typeface="Roboto-Regular"/>
              </a:rPr>
              <a:t>" </a:t>
            </a:r>
            <a:r>
              <a:rPr lang="fr-FR" sz="2456" dirty="0">
                <a:latin typeface="Roboto-Regular"/>
              </a:rPr>
              <a:t>: toujours exécuté tant qu'il n'est explicitement évité ( </a:t>
            </a:r>
            <a:r>
              <a:rPr lang="fr-FR" sz="2456" dirty="0">
                <a:latin typeface="LiberationMono"/>
              </a:rPr>
              <a:t>--skip-tags </a:t>
            </a:r>
            <a:r>
              <a:rPr lang="fr-FR" sz="2456" dirty="0" err="1">
                <a:latin typeface="LiberationMono"/>
              </a:rPr>
              <a:t>always</a:t>
            </a:r>
            <a:r>
              <a:rPr lang="fr-FR" sz="2456" dirty="0">
                <a:latin typeface="LiberationMono"/>
              </a:rPr>
              <a:t> </a:t>
            </a:r>
            <a:r>
              <a:rPr lang="fr-FR" sz="2456" dirty="0">
                <a:latin typeface="Roboto-Regular"/>
              </a:rPr>
              <a:t>)</a:t>
            </a:r>
          </a:p>
          <a:p>
            <a:pPr marL="401010" indent="-401010">
              <a:buFont typeface="Arial" panose="020B0604020202020204" pitchFamily="34" charset="0"/>
              <a:buChar char="•"/>
            </a:pPr>
            <a:r>
              <a:rPr lang="fr-FR" sz="2456" b="1" dirty="0">
                <a:solidFill>
                  <a:srgbClr val="C00000"/>
                </a:solidFill>
                <a:latin typeface="Roboto-Regular"/>
              </a:rPr>
              <a:t>"</a:t>
            </a:r>
            <a:r>
              <a:rPr lang="fr-FR" sz="2456" b="1" dirty="0" err="1">
                <a:solidFill>
                  <a:srgbClr val="C00000"/>
                </a:solidFill>
                <a:latin typeface="Roboto-Regular"/>
              </a:rPr>
              <a:t>never</a:t>
            </a:r>
            <a:r>
              <a:rPr lang="fr-FR" sz="2456" b="1" dirty="0">
                <a:solidFill>
                  <a:srgbClr val="C00000"/>
                </a:solidFill>
                <a:latin typeface="Roboto-Regular"/>
              </a:rPr>
              <a:t>" </a:t>
            </a:r>
            <a:r>
              <a:rPr lang="fr-FR" sz="2456" dirty="0">
                <a:latin typeface="Roboto-Regular"/>
              </a:rPr>
              <a:t>: jamais exécuté tant qu'il n'est explicitement mentionné        ( </a:t>
            </a:r>
            <a:r>
              <a:rPr lang="fr-FR" sz="2456" dirty="0">
                <a:latin typeface="LiberationMono"/>
              </a:rPr>
              <a:t>--tags </a:t>
            </a:r>
            <a:r>
              <a:rPr lang="fr-FR" sz="2456" dirty="0" err="1">
                <a:latin typeface="LiberationMono"/>
              </a:rPr>
              <a:t>never</a:t>
            </a:r>
            <a:r>
              <a:rPr lang="fr-FR" sz="2456" dirty="0">
                <a:latin typeface="LiberationMono"/>
              </a:rPr>
              <a:t> </a:t>
            </a:r>
            <a:r>
              <a:rPr lang="fr-FR" sz="2456" dirty="0">
                <a:latin typeface="Roboto-Regular"/>
              </a:rPr>
              <a:t>)</a:t>
            </a:r>
          </a:p>
          <a:p>
            <a:pPr marL="401010" indent="-401010">
              <a:buFont typeface="Arial" panose="020B0604020202020204" pitchFamily="34" charset="0"/>
              <a:buChar char="•"/>
            </a:pPr>
            <a:r>
              <a:rPr lang="fr-FR" sz="2456" b="1" dirty="0">
                <a:solidFill>
                  <a:srgbClr val="C00000"/>
                </a:solidFill>
                <a:latin typeface="Roboto-Regular"/>
              </a:rPr>
              <a:t>"</a:t>
            </a:r>
            <a:r>
              <a:rPr lang="fr-FR" sz="2456" b="1" dirty="0" err="1">
                <a:solidFill>
                  <a:srgbClr val="C00000"/>
                </a:solidFill>
                <a:latin typeface="Roboto-Regular"/>
              </a:rPr>
              <a:t>tagged</a:t>
            </a:r>
            <a:r>
              <a:rPr lang="fr-FR" sz="2456" b="1" dirty="0">
                <a:solidFill>
                  <a:srgbClr val="C00000"/>
                </a:solidFill>
                <a:latin typeface="Roboto-Regular"/>
              </a:rPr>
              <a:t>" </a:t>
            </a:r>
            <a:r>
              <a:rPr lang="fr-FR" sz="2456" dirty="0">
                <a:latin typeface="Roboto-Regular"/>
              </a:rPr>
              <a:t>: exécute uniquement les tâches balisées</a:t>
            </a:r>
          </a:p>
          <a:p>
            <a:pPr marL="401010" indent="-401010">
              <a:buFont typeface="Arial" panose="020B0604020202020204" pitchFamily="34" charset="0"/>
              <a:buChar char="•"/>
            </a:pPr>
            <a:r>
              <a:rPr lang="fr-FR" sz="2456" b="1" dirty="0">
                <a:solidFill>
                  <a:srgbClr val="C00000"/>
                </a:solidFill>
                <a:latin typeface="Roboto-Regular"/>
              </a:rPr>
              <a:t>"</a:t>
            </a:r>
            <a:r>
              <a:rPr lang="fr-FR" sz="2456" b="1" dirty="0" err="1">
                <a:solidFill>
                  <a:srgbClr val="C00000"/>
                </a:solidFill>
                <a:latin typeface="Roboto-Regular"/>
              </a:rPr>
              <a:t>untagged</a:t>
            </a:r>
            <a:r>
              <a:rPr lang="fr-FR" sz="2456" b="1" dirty="0">
                <a:solidFill>
                  <a:srgbClr val="C00000"/>
                </a:solidFill>
                <a:latin typeface="Roboto-Regular"/>
              </a:rPr>
              <a:t>" </a:t>
            </a:r>
            <a:r>
              <a:rPr lang="fr-FR" sz="2456" dirty="0">
                <a:latin typeface="Roboto-Regular"/>
              </a:rPr>
              <a:t>: exécute uniquement les tâches non balisées.</a:t>
            </a:r>
          </a:p>
          <a:p>
            <a:pPr marL="401010" indent="-401010">
              <a:buFont typeface="Arial" panose="020B0604020202020204" pitchFamily="34" charset="0"/>
              <a:buChar char="•"/>
            </a:pPr>
            <a:r>
              <a:rPr lang="fr-FR" sz="2456" b="1" dirty="0">
                <a:solidFill>
                  <a:srgbClr val="C00000"/>
                </a:solidFill>
                <a:latin typeface="Roboto-Regular"/>
              </a:rPr>
              <a:t>"all" </a:t>
            </a:r>
            <a:r>
              <a:rPr lang="fr-FR" sz="2456" dirty="0">
                <a:latin typeface="Roboto-Regular"/>
              </a:rPr>
              <a:t>: exécute toutes les tâches balisées ou non</a:t>
            </a:r>
            <a:endParaRPr lang="fr-FR" sz="2456" dirty="0"/>
          </a:p>
        </p:txBody>
      </p:sp>
      <p:sp>
        <p:nvSpPr>
          <p:cNvPr id="3" name="Espace réservé de la date 2">
            <a:extLst>
              <a:ext uri="{FF2B5EF4-FFF2-40B4-BE49-F238E27FC236}">
                <a16:creationId xmlns:a16="http://schemas.microsoft.com/office/drawing/2014/main" id="{117092BD-24B6-423A-87EF-6B5AC50B8DEC}"/>
              </a:ext>
            </a:extLst>
          </p:cNvPr>
          <p:cNvSpPr>
            <a:spLocks noGrp="1"/>
          </p:cNvSpPr>
          <p:nvPr>
            <p:ph type="dt" sz="half" idx="6"/>
          </p:nvPr>
        </p:nvSpPr>
        <p:spPr/>
        <p:txBody>
          <a:bodyPr/>
          <a:lstStyle/>
          <a:p>
            <a:fld id="{5DCB7EF1-99AB-43A6-8CB5-17A9DFF6D159}" type="datetime1">
              <a:rPr lang="en-US" smtClean="0"/>
              <a:t>11/26/2020</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F54B3C-03CF-4FEB-A78C-84567C99174B}"/>
              </a:ext>
            </a:extLst>
          </p:cNvPr>
          <p:cNvSpPr>
            <a:spLocks noGrp="1"/>
          </p:cNvSpPr>
          <p:nvPr>
            <p:ph type="title"/>
          </p:nvPr>
        </p:nvSpPr>
        <p:spPr>
          <a:xfrm>
            <a:off x="1374025" y="1095247"/>
            <a:ext cx="8128634" cy="523220"/>
          </a:xfrm>
        </p:spPr>
        <p:txBody>
          <a:bodyPr/>
          <a:lstStyle/>
          <a:p>
            <a:r>
              <a:rPr lang="fr-FR" dirty="0"/>
              <a:t>Réutilisation des tags</a:t>
            </a:r>
          </a:p>
        </p:txBody>
      </p:sp>
      <p:sp>
        <p:nvSpPr>
          <p:cNvPr id="3" name="Espace réservé du contenu 2">
            <a:extLst>
              <a:ext uri="{FF2B5EF4-FFF2-40B4-BE49-F238E27FC236}">
                <a16:creationId xmlns:a16="http://schemas.microsoft.com/office/drawing/2014/main" id="{37F39506-C837-46F6-A7EF-D8C89790D100}"/>
              </a:ext>
            </a:extLst>
          </p:cNvPr>
          <p:cNvSpPr>
            <a:spLocks noGrp="1"/>
          </p:cNvSpPr>
          <p:nvPr>
            <p:ph idx="1"/>
          </p:nvPr>
        </p:nvSpPr>
        <p:spPr>
          <a:xfrm>
            <a:off x="1456806" y="2007653"/>
            <a:ext cx="7779786" cy="2649123"/>
          </a:xfrm>
        </p:spPr>
        <p:txBody>
          <a:bodyPr/>
          <a:lstStyle/>
          <a:p>
            <a:pPr marL="285750" indent="-285750">
              <a:lnSpc>
                <a:spcPct val="250000"/>
              </a:lnSpc>
              <a:buFont typeface="Arial" panose="020B0604020202020204" pitchFamily="34" charset="0"/>
              <a:buChar char="•"/>
            </a:pPr>
            <a:r>
              <a:rPr lang="fr-FR" dirty="0"/>
              <a:t>Il est possible d’appliquer le même "tag" à plusieurs tâches. </a:t>
            </a:r>
          </a:p>
          <a:p>
            <a:pPr marL="285750" indent="-285750">
              <a:lnSpc>
                <a:spcPct val="250000"/>
              </a:lnSpc>
              <a:buFont typeface="Arial" panose="020B0604020202020204" pitchFamily="34" charset="0"/>
              <a:buChar char="•"/>
            </a:pPr>
            <a:r>
              <a:rPr lang="fr-FR" dirty="0"/>
              <a:t>Lors de l'exécution d'une </a:t>
            </a:r>
            <a:r>
              <a:rPr lang="fr-FR" dirty="0" err="1"/>
              <a:t>playbook</a:t>
            </a:r>
            <a:r>
              <a:rPr lang="fr-FR" dirty="0"/>
              <a:t> à l'aide de l'option de ligne de commande --tags , toutes les tâches portant ce nom de "</a:t>
            </a:r>
            <a:r>
              <a:rPr lang="fr-FR" b="1" dirty="0"/>
              <a:t>tag</a:t>
            </a:r>
            <a:r>
              <a:rPr lang="fr-FR" dirty="0"/>
              <a:t>" seront exécutées. </a:t>
            </a:r>
          </a:p>
        </p:txBody>
      </p:sp>
      <p:sp>
        <p:nvSpPr>
          <p:cNvPr id="4" name="Espace réservé de la date 3">
            <a:extLst>
              <a:ext uri="{FF2B5EF4-FFF2-40B4-BE49-F238E27FC236}">
                <a16:creationId xmlns:a16="http://schemas.microsoft.com/office/drawing/2014/main" id="{598BB07D-2F6E-4381-A463-D3B480E3ED06}"/>
              </a:ext>
            </a:extLst>
          </p:cNvPr>
          <p:cNvSpPr>
            <a:spLocks noGrp="1"/>
          </p:cNvSpPr>
          <p:nvPr>
            <p:ph type="dt" sz="half" idx="6"/>
          </p:nvPr>
        </p:nvSpPr>
        <p:spPr/>
        <p:txBody>
          <a:bodyPr/>
          <a:lstStyle/>
          <a:p>
            <a:fld id="{865D8481-C5FD-4914-8B03-E6DFF9AE22B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ACED67E-6636-4793-A8CA-5A41D510095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159</a:t>
            </a:fld>
            <a:endParaRPr lang="fr-FR" spc="-10" dirty="0"/>
          </a:p>
        </p:txBody>
      </p:sp>
    </p:spTree>
    <p:extLst>
      <p:ext uri="{BB962C8B-B14F-4D97-AF65-F5344CB8AC3E}">
        <p14:creationId xmlns:p14="http://schemas.microsoft.com/office/powerpoint/2010/main" val="1828582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4241499" y="2713688"/>
            <a:ext cx="2206731" cy="1731933"/>
          </a:xfrm>
          <a:prstGeom prst="rect">
            <a:avLst/>
          </a:prstGeom>
          <a:blipFill>
            <a:blip r:embed="rId2" cstate="print"/>
            <a:stretch>
              <a:fillRect/>
            </a:stretch>
          </a:blipFill>
        </p:spPr>
        <p:txBody>
          <a:bodyPr wrap="square" lIns="0" tIns="0" rIns="0" bIns="0" rtlCol="0"/>
          <a:lstStyle/>
          <a:p>
            <a:endParaRPr sz="3129"/>
          </a:p>
        </p:txBody>
      </p:sp>
      <p:sp>
        <p:nvSpPr>
          <p:cNvPr id="15" name="object 15"/>
          <p:cNvSpPr txBox="1">
            <a:spLocks noGrp="1"/>
          </p:cNvSpPr>
          <p:nvPr>
            <p:ph type="dt" sz="half" idx="6"/>
          </p:nvPr>
        </p:nvSpPr>
        <p:spPr>
          <a:xfrm>
            <a:off x="482573" y="3983519"/>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02FA42F4-230D-4757-BBF0-95A64FD90D93}" type="datetime1">
              <a:rPr lang="en-US" spc="-69" smtClean="0"/>
              <a:t>11/26/2020</a:t>
            </a:fld>
            <a:endParaRPr spc="-69" dirty="0"/>
          </a:p>
        </p:txBody>
      </p:sp>
      <p:sp>
        <p:nvSpPr>
          <p:cNvPr id="21" name="object 2">
            <a:extLst>
              <a:ext uri="{FF2B5EF4-FFF2-40B4-BE49-F238E27FC236}">
                <a16:creationId xmlns:a16="http://schemas.microsoft.com/office/drawing/2014/main" id="{A9F83C6E-8E71-4AC4-A8B5-3E13C0AFE1EC}"/>
              </a:ext>
            </a:extLst>
          </p:cNvPr>
          <p:cNvSpPr txBox="1"/>
          <p:nvPr/>
        </p:nvSpPr>
        <p:spPr>
          <a:xfrm>
            <a:off x="324545" y="881385"/>
            <a:ext cx="6530455" cy="404488"/>
          </a:xfrm>
          <a:prstGeom prst="rect">
            <a:avLst/>
          </a:prstGeom>
        </p:spPr>
        <p:txBody>
          <a:bodyPr vert="horz" wrap="square" lIns="0" tIns="29799" rIns="0" bIns="0" rtlCol="0">
            <a:spAutoFit/>
          </a:bodyPr>
          <a:lstStyle/>
          <a:p>
            <a:pPr marL="22075">
              <a:spcBef>
                <a:spcPts val="235"/>
              </a:spcBef>
            </a:pPr>
            <a:r>
              <a:rPr sz="2433" spc="-44" dirty="0">
                <a:latin typeface="Tahoma"/>
                <a:cs typeface="Tahoma"/>
              </a:rPr>
              <a:t>Principes </a:t>
            </a:r>
            <a:r>
              <a:rPr sz="2433" spc="-104" dirty="0">
                <a:latin typeface="Tahoma"/>
                <a:cs typeface="Tahoma"/>
              </a:rPr>
              <a:t>sur </a:t>
            </a:r>
            <a:r>
              <a:rPr sz="2433" spc="-113" dirty="0">
                <a:latin typeface="Tahoma"/>
                <a:cs typeface="Tahoma"/>
              </a:rPr>
              <a:t>les </a:t>
            </a:r>
            <a:r>
              <a:rPr sz="2433" spc="-52" dirty="0">
                <a:latin typeface="Tahoma"/>
                <a:cs typeface="Tahoma"/>
              </a:rPr>
              <a:t>outils </a:t>
            </a:r>
            <a:r>
              <a:rPr sz="2433" spc="-147" dirty="0">
                <a:latin typeface="Tahoma"/>
                <a:cs typeface="Tahoma"/>
              </a:rPr>
              <a:t>de </a:t>
            </a:r>
            <a:r>
              <a:rPr sz="2433" spc="-87" dirty="0">
                <a:latin typeface="Tahoma"/>
                <a:cs typeface="Tahoma"/>
              </a:rPr>
              <a:t>gestion </a:t>
            </a:r>
            <a:r>
              <a:rPr sz="2433" spc="-147" dirty="0">
                <a:latin typeface="Tahoma"/>
                <a:cs typeface="Tahoma"/>
              </a:rPr>
              <a:t>de</a:t>
            </a:r>
            <a:r>
              <a:rPr sz="2433" spc="209" dirty="0">
                <a:latin typeface="Tahoma"/>
                <a:cs typeface="Tahoma"/>
              </a:rPr>
              <a:t> </a:t>
            </a:r>
            <a:r>
              <a:rPr sz="2433" spc="-61" dirty="0">
                <a:latin typeface="Tahoma"/>
                <a:cs typeface="Tahoma"/>
              </a:rPr>
              <a:t>configuration</a:t>
            </a:r>
            <a:endParaRPr sz="2433" dirty="0">
              <a:latin typeface="Tahoma"/>
              <a:cs typeface="Tahoma"/>
            </a:endParaRPr>
          </a:p>
        </p:txBody>
      </p:sp>
      <p:sp>
        <p:nvSpPr>
          <p:cNvPr id="24" name="object 5">
            <a:extLst>
              <a:ext uri="{FF2B5EF4-FFF2-40B4-BE49-F238E27FC236}">
                <a16:creationId xmlns:a16="http://schemas.microsoft.com/office/drawing/2014/main" id="{CE8DB952-CB34-460E-BE6A-5C7691FEA93C}"/>
              </a:ext>
            </a:extLst>
          </p:cNvPr>
          <p:cNvSpPr txBox="1"/>
          <p:nvPr/>
        </p:nvSpPr>
        <p:spPr>
          <a:xfrm>
            <a:off x="578662" y="1829795"/>
            <a:ext cx="8403152" cy="559910"/>
          </a:xfrm>
          <a:prstGeom prst="rect">
            <a:avLst/>
          </a:prstGeom>
        </p:spPr>
        <p:txBody>
          <a:bodyPr vert="horz" wrap="square" lIns="0" tIns="12141" rIns="0" bIns="0" rtlCol="0">
            <a:spAutoFit/>
          </a:bodyPr>
          <a:lstStyle/>
          <a:p>
            <a:pPr marL="322832" marR="8830" indent="-300758">
              <a:lnSpc>
                <a:spcPct val="102699"/>
              </a:lnSpc>
              <a:spcBef>
                <a:spcPts val="96"/>
              </a:spcBef>
              <a:buFont typeface="Arial" panose="020B0604020202020204" pitchFamily="34" charset="0"/>
              <a:buChar char="•"/>
            </a:pPr>
            <a:r>
              <a:rPr sz="1912" spc="-35" dirty="0">
                <a:latin typeface="Tahoma"/>
                <a:cs typeface="Tahoma"/>
              </a:rPr>
              <a:t>“Recettes” </a:t>
            </a:r>
            <a:r>
              <a:rPr sz="1912" spc="-131" dirty="0">
                <a:latin typeface="Tahoma"/>
                <a:cs typeface="Tahoma"/>
              </a:rPr>
              <a:t>de </a:t>
            </a:r>
            <a:r>
              <a:rPr sz="1912" spc="-61" dirty="0">
                <a:latin typeface="Tahoma"/>
                <a:cs typeface="Tahoma"/>
              </a:rPr>
              <a:t>configuration </a:t>
            </a:r>
            <a:r>
              <a:rPr sz="1912" spc="-87" dirty="0">
                <a:latin typeface="Tahoma"/>
                <a:cs typeface="Tahoma"/>
              </a:rPr>
              <a:t>centralisées, </a:t>
            </a:r>
            <a:r>
              <a:rPr sz="1912" spc="-96" dirty="0">
                <a:latin typeface="Tahoma"/>
                <a:cs typeface="Tahoma"/>
              </a:rPr>
              <a:t>appliquées </a:t>
            </a:r>
            <a:r>
              <a:rPr sz="1912" spc="-87" dirty="0">
                <a:latin typeface="Tahoma"/>
                <a:cs typeface="Tahoma"/>
              </a:rPr>
              <a:t>sur </a:t>
            </a:r>
            <a:r>
              <a:rPr sz="1912" spc="-104" dirty="0">
                <a:latin typeface="Tahoma"/>
                <a:cs typeface="Tahoma"/>
              </a:rPr>
              <a:t>les </a:t>
            </a:r>
            <a:r>
              <a:rPr sz="1912" spc="-87" dirty="0">
                <a:latin typeface="Tahoma"/>
                <a:cs typeface="Tahoma"/>
              </a:rPr>
              <a:t>machines  </a:t>
            </a:r>
            <a:r>
              <a:rPr sz="1912" spc="35" dirty="0">
                <a:latin typeface="Tahoma"/>
                <a:cs typeface="Tahoma"/>
              </a:rPr>
              <a:t>(=</a:t>
            </a:r>
            <a:r>
              <a:rPr sz="1912" spc="18" dirty="0">
                <a:latin typeface="Tahoma"/>
                <a:cs typeface="Tahoma"/>
              </a:rPr>
              <a:t> </a:t>
            </a:r>
            <a:r>
              <a:rPr sz="1912" spc="-87" dirty="0" err="1">
                <a:latin typeface="Tahoma"/>
                <a:cs typeface="Tahoma"/>
              </a:rPr>
              <a:t>noeuds</a:t>
            </a:r>
            <a:r>
              <a:rPr sz="1912" spc="-87" dirty="0">
                <a:latin typeface="Tahoma"/>
                <a:cs typeface="Tahoma"/>
              </a:rPr>
              <a:t>)</a:t>
            </a:r>
            <a:endParaRPr lang="fr-FR" sz="1912" spc="-87" dirty="0">
              <a:latin typeface="Tahoma"/>
              <a:cs typeface="Tahoma"/>
            </a:endParaRPr>
          </a:p>
          <a:p>
            <a:pPr marL="723843" marR="8830" lvl="1" indent="-300758">
              <a:lnSpc>
                <a:spcPct val="102699"/>
              </a:lnSpc>
              <a:spcBef>
                <a:spcPts val="96"/>
              </a:spcBef>
              <a:buFont typeface="Arial" panose="020B0604020202020204" pitchFamily="34" charset="0"/>
              <a:buChar char="•"/>
            </a:pPr>
            <a:r>
              <a:rPr sz="1565" spc="-122" dirty="0">
                <a:latin typeface="Arial"/>
                <a:cs typeface="Arial"/>
              </a:rPr>
              <a:t>Pas </a:t>
            </a:r>
            <a:r>
              <a:rPr sz="1565" spc="-113" dirty="0">
                <a:latin typeface="Arial"/>
                <a:cs typeface="Arial"/>
              </a:rPr>
              <a:t>de </a:t>
            </a:r>
            <a:r>
              <a:rPr sz="1565" spc="-44" dirty="0">
                <a:latin typeface="Arial"/>
                <a:cs typeface="Arial"/>
              </a:rPr>
              <a:t>config </a:t>
            </a:r>
            <a:r>
              <a:rPr sz="1565" spc="61" dirty="0">
                <a:latin typeface="Arial"/>
                <a:cs typeface="Arial"/>
              </a:rPr>
              <a:t>“à </a:t>
            </a:r>
            <a:r>
              <a:rPr sz="1565" spc="-35" dirty="0">
                <a:latin typeface="Arial"/>
                <a:cs typeface="Arial"/>
              </a:rPr>
              <a:t>la</a:t>
            </a:r>
            <a:r>
              <a:rPr sz="1565" spc="52" dirty="0">
                <a:latin typeface="Arial"/>
                <a:cs typeface="Arial"/>
              </a:rPr>
              <a:t> </a:t>
            </a:r>
            <a:r>
              <a:rPr sz="1565" spc="18" dirty="0">
                <a:latin typeface="Arial"/>
                <a:cs typeface="Arial"/>
              </a:rPr>
              <a:t>main”</a:t>
            </a:r>
            <a:endParaRPr sz="1565" dirty="0">
              <a:latin typeface="Arial"/>
              <a:cs typeface="Arial"/>
            </a:endParaRPr>
          </a:p>
        </p:txBody>
      </p:sp>
      <p:sp>
        <p:nvSpPr>
          <p:cNvPr id="26" name="object 8">
            <a:extLst>
              <a:ext uri="{FF2B5EF4-FFF2-40B4-BE49-F238E27FC236}">
                <a16:creationId xmlns:a16="http://schemas.microsoft.com/office/drawing/2014/main" id="{5F09BF8E-33B3-46BD-9C5E-264C451C0477}"/>
              </a:ext>
            </a:extLst>
          </p:cNvPr>
          <p:cNvSpPr txBox="1"/>
          <p:nvPr/>
        </p:nvSpPr>
        <p:spPr>
          <a:xfrm>
            <a:off x="324545" y="4577391"/>
            <a:ext cx="9685290" cy="2172659"/>
          </a:xfrm>
          <a:prstGeom prst="rect">
            <a:avLst/>
          </a:prstGeom>
        </p:spPr>
        <p:txBody>
          <a:bodyPr vert="horz" wrap="square" lIns="0" tIns="12141" rIns="0" bIns="0" rtlCol="0">
            <a:spAutoFit/>
          </a:bodyPr>
          <a:lstStyle/>
          <a:p>
            <a:pPr marL="322832" marR="8830" indent="-300758">
              <a:lnSpc>
                <a:spcPct val="102600"/>
              </a:lnSpc>
              <a:spcBef>
                <a:spcPts val="96"/>
              </a:spcBef>
              <a:buFont typeface="Arial" panose="020B0604020202020204" pitchFamily="34" charset="0"/>
              <a:buChar char="•"/>
            </a:pPr>
            <a:r>
              <a:rPr sz="1912" spc="-35" dirty="0">
                <a:latin typeface="Tahoma"/>
                <a:cs typeface="Tahoma"/>
              </a:rPr>
              <a:t>Fournit </a:t>
            </a:r>
            <a:r>
              <a:rPr sz="1912" spc="-131" dirty="0">
                <a:latin typeface="Tahoma"/>
                <a:cs typeface="Tahoma"/>
              </a:rPr>
              <a:t>des </a:t>
            </a:r>
            <a:r>
              <a:rPr sz="1912" spc="-96" dirty="0">
                <a:latin typeface="Tahoma"/>
                <a:cs typeface="Tahoma"/>
              </a:rPr>
              <a:t>modules </a:t>
            </a:r>
            <a:r>
              <a:rPr sz="1912" spc="-131" dirty="0">
                <a:latin typeface="Tahoma"/>
                <a:cs typeface="Tahoma"/>
              </a:rPr>
              <a:t>de </a:t>
            </a:r>
            <a:r>
              <a:rPr sz="1912" spc="-69" dirty="0">
                <a:latin typeface="Tahoma"/>
                <a:cs typeface="Tahoma"/>
              </a:rPr>
              <a:t>haut </a:t>
            </a:r>
            <a:r>
              <a:rPr sz="1912" spc="-96" dirty="0">
                <a:latin typeface="Tahoma"/>
                <a:cs typeface="Tahoma"/>
              </a:rPr>
              <a:t>niveau </a:t>
            </a:r>
            <a:r>
              <a:rPr sz="1912" spc="-69" dirty="0">
                <a:latin typeface="Tahoma"/>
                <a:cs typeface="Tahoma"/>
              </a:rPr>
              <a:t>pour </a:t>
            </a:r>
            <a:r>
              <a:rPr sz="1912" spc="-61" dirty="0">
                <a:latin typeface="Tahoma"/>
                <a:cs typeface="Tahoma"/>
              </a:rPr>
              <a:t>manipulations </a:t>
            </a:r>
            <a:r>
              <a:rPr sz="1912" spc="-78" dirty="0">
                <a:latin typeface="Tahoma"/>
                <a:cs typeface="Tahoma"/>
              </a:rPr>
              <a:t>courantes (vs.  </a:t>
            </a:r>
            <a:r>
              <a:rPr sz="1912" spc="-44" dirty="0">
                <a:latin typeface="Tahoma"/>
                <a:cs typeface="Tahoma"/>
              </a:rPr>
              <a:t>script </a:t>
            </a:r>
            <a:r>
              <a:rPr sz="1912" spc="-61" dirty="0">
                <a:latin typeface="Tahoma"/>
                <a:cs typeface="Tahoma"/>
              </a:rPr>
              <a:t>shell) </a:t>
            </a:r>
            <a:r>
              <a:rPr sz="1912" spc="-156" dirty="0">
                <a:latin typeface="Tahoma"/>
                <a:cs typeface="Tahoma"/>
              </a:rPr>
              <a:t>: </a:t>
            </a:r>
            <a:endParaRPr lang="fr-FR" sz="1912" spc="-156" dirty="0">
              <a:latin typeface="Tahoma"/>
              <a:cs typeface="Tahoma"/>
            </a:endParaRPr>
          </a:p>
          <a:p>
            <a:pPr marL="723843" marR="8830" lvl="1" indent="-300758">
              <a:lnSpc>
                <a:spcPct val="102600"/>
              </a:lnSpc>
              <a:spcBef>
                <a:spcPts val="96"/>
              </a:spcBef>
              <a:buFont typeface="Arial" panose="020B0604020202020204" pitchFamily="34" charset="0"/>
              <a:buChar char="•"/>
            </a:pPr>
            <a:r>
              <a:rPr sz="1912" spc="-61" dirty="0">
                <a:latin typeface="Tahoma"/>
                <a:cs typeface="Tahoma"/>
              </a:rPr>
              <a:t>Installation </a:t>
            </a:r>
            <a:r>
              <a:rPr sz="1912" spc="-131" dirty="0">
                <a:latin typeface="Tahoma"/>
                <a:cs typeface="Tahoma"/>
              </a:rPr>
              <a:t>de </a:t>
            </a:r>
            <a:r>
              <a:rPr sz="1912" spc="-87" dirty="0" err="1">
                <a:latin typeface="Tahoma"/>
                <a:cs typeface="Tahoma"/>
              </a:rPr>
              <a:t>paquets</a:t>
            </a:r>
            <a:endParaRPr lang="fr-FR" sz="1912" spc="-87" dirty="0">
              <a:latin typeface="Tahoma"/>
              <a:cs typeface="Tahoma"/>
            </a:endParaRPr>
          </a:p>
          <a:p>
            <a:pPr marL="723843" marR="8830" lvl="1" indent="-300758">
              <a:lnSpc>
                <a:spcPct val="102600"/>
              </a:lnSpc>
              <a:spcBef>
                <a:spcPts val="96"/>
              </a:spcBef>
              <a:buFont typeface="Arial" panose="020B0604020202020204" pitchFamily="34" charset="0"/>
              <a:buChar char="•"/>
            </a:pPr>
            <a:r>
              <a:rPr sz="1912" spc="-78" dirty="0">
                <a:latin typeface="Tahoma"/>
                <a:cs typeface="Tahoma"/>
              </a:rPr>
              <a:t>gestion </a:t>
            </a:r>
            <a:r>
              <a:rPr sz="1912" spc="-131" dirty="0">
                <a:latin typeface="Tahoma"/>
                <a:cs typeface="Tahoma"/>
              </a:rPr>
              <a:t>de</a:t>
            </a:r>
            <a:r>
              <a:rPr sz="1912" spc="-69" dirty="0">
                <a:latin typeface="Tahoma"/>
                <a:cs typeface="Tahoma"/>
              </a:rPr>
              <a:t> </a:t>
            </a:r>
            <a:r>
              <a:rPr sz="1912" spc="-96" dirty="0">
                <a:latin typeface="Tahoma"/>
                <a:cs typeface="Tahoma"/>
              </a:rPr>
              <a:t>services</a:t>
            </a:r>
            <a:endParaRPr lang="fr-FR" sz="1912" spc="-96" dirty="0">
              <a:latin typeface="Tahoma"/>
              <a:cs typeface="Tahoma"/>
            </a:endParaRPr>
          </a:p>
          <a:p>
            <a:pPr marL="22075" marR="8830" indent="-300758">
              <a:lnSpc>
                <a:spcPct val="102600"/>
              </a:lnSpc>
              <a:spcBef>
                <a:spcPts val="96"/>
              </a:spcBef>
              <a:buFont typeface="Arial" panose="020B0604020202020204" pitchFamily="34" charset="0"/>
              <a:buChar char="•"/>
            </a:pPr>
            <a:r>
              <a:rPr lang="fr-FR" sz="1912" spc="-35" dirty="0">
                <a:latin typeface="Tahoma"/>
                <a:cs typeface="Tahoma"/>
              </a:rPr>
              <a:t>On décrit l’état souhaité plutôt que les étapes pour y arriver (vs. script  </a:t>
            </a:r>
            <a:r>
              <a:rPr lang="fr-FR" sz="1912" spc="-35" dirty="0" err="1">
                <a:latin typeface="Tahoma"/>
                <a:cs typeface="Tahoma"/>
              </a:rPr>
              <a:t>shell</a:t>
            </a:r>
            <a:r>
              <a:rPr lang="fr-FR" sz="1912" spc="-35" dirty="0">
                <a:latin typeface="Tahoma"/>
                <a:cs typeface="Tahoma"/>
              </a:rPr>
              <a:t>)</a:t>
            </a:r>
          </a:p>
          <a:p>
            <a:pPr marL="723843" marR="8830" lvl="1" indent="-300758">
              <a:lnSpc>
                <a:spcPct val="102600"/>
              </a:lnSpc>
              <a:spcBef>
                <a:spcPts val="96"/>
              </a:spcBef>
              <a:buFont typeface="Arial" panose="020B0604020202020204" pitchFamily="34" charset="0"/>
              <a:buChar char="•"/>
            </a:pPr>
            <a:r>
              <a:rPr lang="fr-FR" sz="1912" spc="-61" dirty="0">
                <a:latin typeface="Tahoma"/>
                <a:cs typeface="Tahoma"/>
              </a:rPr>
              <a:t>Idempotence : une recette aboutit au même résultat qu’on l’applique une ou  plusieurs fois</a:t>
            </a:r>
          </a:p>
          <a:p>
            <a:pPr marL="723843" marR="8830" lvl="1" indent="-300758">
              <a:lnSpc>
                <a:spcPct val="102600"/>
              </a:lnSpc>
              <a:spcBef>
                <a:spcPts val="96"/>
              </a:spcBef>
              <a:buFont typeface="Arial" panose="020B0604020202020204" pitchFamily="34" charset="0"/>
              <a:buChar char="•"/>
            </a:pPr>
            <a:r>
              <a:rPr lang="fr-FR" sz="1912" spc="-61" dirty="0">
                <a:latin typeface="Tahoma"/>
                <a:cs typeface="Tahoma"/>
              </a:rPr>
              <a:t>Les recettes doivent être écrites de cette façon pour que l’état soit stable</a:t>
            </a:r>
          </a:p>
        </p:txBody>
      </p:sp>
      <p:sp>
        <p:nvSpPr>
          <p:cNvPr id="2" name="Espace réservé du numéro de diapositive 1">
            <a:extLst>
              <a:ext uri="{FF2B5EF4-FFF2-40B4-BE49-F238E27FC236}">
                <a16:creationId xmlns:a16="http://schemas.microsoft.com/office/drawing/2014/main" id="{4A94B959-51AA-43F7-B9B2-4CA0F727FA0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a:t>
            </a:fld>
            <a:endParaRPr lang="fr-FR" spc="-10" dirty="0"/>
          </a:p>
        </p:txBody>
      </p:sp>
      <p:sp>
        <p:nvSpPr>
          <p:cNvPr id="8" name="Espace réservé de la date 3">
            <a:extLst>
              <a:ext uri="{FF2B5EF4-FFF2-40B4-BE49-F238E27FC236}">
                <a16:creationId xmlns:a16="http://schemas.microsoft.com/office/drawing/2014/main" id="{F4F3FE86-5281-4D65-935D-41C0512543DF}"/>
              </a:ext>
            </a:extLst>
          </p:cNvPr>
          <p:cNvSpPr txBox="1">
            <a:spLocks/>
          </p:cNvSpPr>
          <p:nvPr/>
        </p:nvSpPr>
        <p:spPr>
          <a:xfrm>
            <a:off x="534670" y="7027545"/>
            <a:ext cx="2459482" cy="377825"/>
          </a:xfrm>
          <a:prstGeom prst="rect">
            <a:avLst/>
          </a:prstGeom>
        </p:spPr>
        <p:txBody>
          <a:bodyPr wrap="square" lIns="0" tIns="0" rIns="0" bIns="0">
            <a:spAutoFit/>
          </a:bodyPr>
          <a:lstStyle>
            <a:defPPr>
              <a:defRPr lang="fr-T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A14CFC-966B-4CF7-A57D-E4BD73924072}" type="datetime1">
              <a:rPr lang="en-US" smtClean="0"/>
              <a:pPr/>
              <a:t>11/26/2020</a:t>
            </a:fld>
            <a:endParaRPr lang="en-US"/>
          </a:p>
        </p:txBody>
      </p:sp>
    </p:spTree>
  </p:cSld>
  <p:clrMapOvr>
    <a:masterClrMapping/>
  </p:clrMapOvr>
  <p:transition>
    <p:cu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F54B3C-03CF-4FEB-A78C-84567C99174B}"/>
              </a:ext>
            </a:extLst>
          </p:cNvPr>
          <p:cNvSpPr>
            <a:spLocks noGrp="1"/>
          </p:cNvSpPr>
          <p:nvPr>
            <p:ph type="title"/>
          </p:nvPr>
        </p:nvSpPr>
        <p:spPr>
          <a:xfrm>
            <a:off x="1374025" y="1095247"/>
            <a:ext cx="8128634" cy="523220"/>
          </a:xfrm>
        </p:spPr>
        <p:txBody>
          <a:bodyPr/>
          <a:lstStyle/>
          <a:p>
            <a:r>
              <a:rPr lang="fr-FR" dirty="0"/>
              <a:t>Réutilisation des tags</a:t>
            </a:r>
          </a:p>
        </p:txBody>
      </p:sp>
      <p:sp>
        <p:nvSpPr>
          <p:cNvPr id="3" name="Espace réservé du contenu 2">
            <a:extLst>
              <a:ext uri="{FF2B5EF4-FFF2-40B4-BE49-F238E27FC236}">
                <a16:creationId xmlns:a16="http://schemas.microsoft.com/office/drawing/2014/main" id="{37F39506-C837-46F6-A7EF-D8C89790D100}"/>
              </a:ext>
            </a:extLst>
          </p:cNvPr>
          <p:cNvSpPr>
            <a:spLocks noGrp="1"/>
          </p:cNvSpPr>
          <p:nvPr>
            <p:ph idx="1"/>
          </p:nvPr>
        </p:nvSpPr>
        <p:spPr>
          <a:xfrm>
            <a:off x="735171" y="2036573"/>
            <a:ext cx="9223058" cy="553998"/>
          </a:xfrm>
        </p:spPr>
        <p:txBody>
          <a:bodyPr/>
          <a:lstStyle/>
          <a:p>
            <a:r>
              <a:rPr lang="fr-FR" dirty="0"/>
              <a:t>Cet exemple balise plusieurs tâches avec un "tag" "</a:t>
            </a:r>
            <a:r>
              <a:rPr lang="fr-FR" dirty="0" err="1"/>
              <a:t>ntp</a:t>
            </a:r>
            <a:r>
              <a:rPr lang="fr-FR" dirty="0"/>
              <a:t>" :</a:t>
            </a:r>
          </a:p>
          <a:p>
            <a:endParaRPr lang="fr-FR" dirty="0"/>
          </a:p>
        </p:txBody>
      </p:sp>
      <p:pic>
        <p:nvPicPr>
          <p:cNvPr id="4" name="Image 3">
            <a:extLst>
              <a:ext uri="{FF2B5EF4-FFF2-40B4-BE49-F238E27FC236}">
                <a16:creationId xmlns:a16="http://schemas.microsoft.com/office/drawing/2014/main" id="{A40206F7-9F16-4A0D-A28E-62159849857D}"/>
              </a:ext>
            </a:extLst>
          </p:cNvPr>
          <p:cNvPicPr>
            <a:picLocks noChangeAspect="1"/>
          </p:cNvPicPr>
          <p:nvPr/>
        </p:nvPicPr>
        <p:blipFill>
          <a:blip r:embed="rId2"/>
          <a:stretch>
            <a:fillRect/>
          </a:stretch>
        </p:blipFill>
        <p:spPr>
          <a:xfrm>
            <a:off x="3198847" y="2528922"/>
            <a:ext cx="3479120" cy="3936602"/>
          </a:xfrm>
          <a:prstGeom prst="rect">
            <a:avLst/>
          </a:prstGeom>
        </p:spPr>
      </p:pic>
      <p:sp>
        <p:nvSpPr>
          <p:cNvPr id="5" name="Espace réservé de la date 4">
            <a:extLst>
              <a:ext uri="{FF2B5EF4-FFF2-40B4-BE49-F238E27FC236}">
                <a16:creationId xmlns:a16="http://schemas.microsoft.com/office/drawing/2014/main" id="{3FCFCDB2-F147-4D45-A8DC-7532AC240CFC}"/>
              </a:ext>
            </a:extLst>
          </p:cNvPr>
          <p:cNvSpPr>
            <a:spLocks noGrp="1"/>
          </p:cNvSpPr>
          <p:nvPr>
            <p:ph type="dt" sz="half" idx="6"/>
          </p:nvPr>
        </p:nvSpPr>
        <p:spPr/>
        <p:txBody>
          <a:bodyPr/>
          <a:lstStyle/>
          <a:p>
            <a:fld id="{EB175343-0DB1-424D-B713-EB6050A28331}"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A04D113A-5449-4435-B89A-59DF70E5430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160</a:t>
            </a:fld>
            <a:endParaRPr lang="fr-FR" spc="-10" dirty="0"/>
          </a:p>
        </p:txBody>
      </p:sp>
    </p:spTree>
    <p:extLst>
      <p:ext uri="{BB962C8B-B14F-4D97-AF65-F5344CB8AC3E}">
        <p14:creationId xmlns:p14="http://schemas.microsoft.com/office/powerpoint/2010/main" val="153276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2B9A76-DEBF-4A2C-80FA-9CAE8882D235}"/>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B5588C6C-2459-47E8-8078-36DC87AD5050}"/>
              </a:ext>
            </a:extLst>
          </p:cNvPr>
          <p:cNvSpPr>
            <a:spLocks noGrp="1"/>
          </p:cNvSpPr>
          <p:nvPr>
            <p:ph idx="1"/>
          </p:nvPr>
        </p:nvSpPr>
        <p:spPr>
          <a:xfrm>
            <a:off x="1456806" y="2007653"/>
            <a:ext cx="7779786" cy="553998"/>
          </a:xfrm>
        </p:spPr>
        <p:txBody>
          <a:bodyPr/>
          <a:lstStyle/>
          <a:p>
            <a:r>
              <a:rPr lang="fr-FR" dirty="0"/>
              <a:t>Etiquetage des blocs et tâches.</a:t>
            </a:r>
          </a:p>
          <a:p>
            <a:r>
              <a:rPr lang="fr-FR" dirty="0"/>
              <a:t>Exécution du </a:t>
            </a:r>
            <a:r>
              <a:rPr lang="fr-FR" dirty="0" err="1"/>
              <a:t>playbook</a:t>
            </a:r>
            <a:r>
              <a:rPr lang="fr-FR" dirty="0"/>
              <a:t> par parties selon les tags indiqués.</a:t>
            </a:r>
          </a:p>
        </p:txBody>
      </p:sp>
      <p:sp>
        <p:nvSpPr>
          <p:cNvPr id="4" name="Espace réservé de la date 3">
            <a:extLst>
              <a:ext uri="{FF2B5EF4-FFF2-40B4-BE49-F238E27FC236}">
                <a16:creationId xmlns:a16="http://schemas.microsoft.com/office/drawing/2014/main" id="{2DA279A6-A644-42D0-8F1B-FF716A3F8BC7}"/>
              </a:ext>
            </a:extLst>
          </p:cNvPr>
          <p:cNvSpPr>
            <a:spLocks noGrp="1"/>
          </p:cNvSpPr>
          <p:nvPr>
            <p:ph type="dt" sz="half" idx="6"/>
          </p:nvPr>
        </p:nvSpPr>
        <p:spPr/>
        <p:txBody>
          <a:bodyPr/>
          <a:lstStyle/>
          <a:p>
            <a:fld id="{0A7A7198-3DE5-40C8-9933-2A13A9462D2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C7CB506D-1C46-4BEE-94E4-A3CEE30485A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161</a:t>
            </a:fld>
            <a:endParaRPr lang="fr-FR" spc="-10" dirty="0"/>
          </a:p>
        </p:txBody>
      </p:sp>
    </p:spTree>
    <p:extLst>
      <p:ext uri="{BB962C8B-B14F-4D97-AF65-F5344CB8AC3E}">
        <p14:creationId xmlns:p14="http://schemas.microsoft.com/office/powerpoint/2010/main" val="12883973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B2E0D6E-E8BE-475F-9BDA-82C83D903CB2}"/>
              </a:ext>
            </a:extLst>
          </p:cNvPr>
          <p:cNvSpPr>
            <a:spLocks noGrp="1"/>
          </p:cNvSpPr>
          <p:nvPr>
            <p:ph type="ctrTitle"/>
          </p:nvPr>
        </p:nvSpPr>
        <p:spPr/>
        <p:txBody>
          <a:bodyPr/>
          <a:lstStyle/>
          <a:p>
            <a:r>
              <a:rPr lang="fr-FR" dirty="0"/>
              <a:t>Les rôles</a:t>
            </a:r>
          </a:p>
        </p:txBody>
      </p:sp>
      <p:sp>
        <p:nvSpPr>
          <p:cNvPr id="5" name="Sous-titre 4">
            <a:extLst>
              <a:ext uri="{FF2B5EF4-FFF2-40B4-BE49-F238E27FC236}">
                <a16:creationId xmlns:a16="http://schemas.microsoft.com/office/drawing/2014/main" id="{048DEB18-0A19-4C5B-BF92-3EC3CAB73955}"/>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14313FBC-7762-420E-9F75-F3762A2DDACF}"/>
              </a:ext>
            </a:extLst>
          </p:cNvPr>
          <p:cNvSpPr>
            <a:spLocks noGrp="1"/>
          </p:cNvSpPr>
          <p:nvPr>
            <p:ph type="dt" sz="half" idx="10"/>
          </p:nvPr>
        </p:nvSpPr>
        <p:spPr/>
        <p:txBody>
          <a:bodyPr/>
          <a:lstStyle/>
          <a:p>
            <a:fld id="{8346F8EB-9A26-4674-ADAB-11F2216F7EEF}"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28B5BD60-F766-4DC4-840A-94C02A072306}"/>
              </a:ext>
            </a:extLst>
          </p:cNvPr>
          <p:cNvSpPr>
            <a:spLocks noGrp="1"/>
          </p:cNvSpPr>
          <p:nvPr>
            <p:ph type="sldNum" sz="quarter" idx="12"/>
          </p:nvPr>
        </p:nvSpPr>
        <p:spPr/>
        <p:txBody>
          <a:bodyPr/>
          <a:lstStyle/>
          <a:p>
            <a:fld id="{171CAA0D-87DA-450A-AD72-F44EFE73ACE3}" type="slidenum">
              <a:rPr lang="fr-FR" smtClean="0"/>
              <a:t>162</a:t>
            </a:fld>
            <a:endParaRPr lang="fr-FR"/>
          </a:p>
        </p:txBody>
      </p:sp>
    </p:spTree>
    <p:extLst>
      <p:ext uri="{BB962C8B-B14F-4D97-AF65-F5344CB8AC3E}">
        <p14:creationId xmlns:p14="http://schemas.microsoft.com/office/powerpoint/2010/main" val="36668864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A9254-3B81-437F-A42F-B4A7B7CBC6A8}"/>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E35F2864-30D3-4F49-A291-1CBBBA52C23C}"/>
              </a:ext>
            </a:extLst>
          </p:cNvPr>
          <p:cNvSpPr>
            <a:spLocks noGrp="1"/>
          </p:cNvSpPr>
          <p:nvPr>
            <p:ph idx="1"/>
          </p:nvPr>
        </p:nvSpPr>
        <p:spPr>
          <a:xfrm>
            <a:off x="1456806" y="2007653"/>
            <a:ext cx="7779786" cy="1923604"/>
          </a:xfrm>
        </p:spPr>
        <p:txBody>
          <a:bodyPr/>
          <a:lstStyle/>
          <a:p>
            <a:pPr marL="342900" indent="-342900">
              <a:buFont typeface="Arial" panose="020B0604020202020204" pitchFamily="34" charset="0"/>
              <a:buChar char="•"/>
            </a:pPr>
            <a:r>
              <a:rPr lang="fr-FR" sz="2500" dirty="0" err="1"/>
              <a:t>Include</a:t>
            </a:r>
            <a:r>
              <a:rPr lang="fr-FR" sz="2500" dirty="0"/>
              <a:t> / Import</a:t>
            </a:r>
          </a:p>
          <a:p>
            <a:pPr marL="342900" indent="-342900">
              <a:buFont typeface="Arial" panose="020B0604020202020204" pitchFamily="34" charset="0"/>
              <a:buChar char="•"/>
            </a:pPr>
            <a:r>
              <a:rPr lang="fr-FR" sz="2500" dirty="0"/>
              <a:t>Différence entre import_* et </a:t>
            </a:r>
            <a:r>
              <a:rPr lang="fr-FR" sz="2500" dirty="0" err="1"/>
              <a:t>include</a:t>
            </a:r>
            <a:r>
              <a:rPr lang="fr-FR" sz="2500" dirty="0"/>
              <a:t>_*</a:t>
            </a:r>
          </a:p>
          <a:p>
            <a:pPr marL="342900" indent="-342900">
              <a:buFont typeface="Arial" panose="020B0604020202020204" pitchFamily="34" charset="0"/>
              <a:buChar char="•"/>
            </a:pPr>
            <a:r>
              <a:rPr lang="fr-FR" sz="2500" dirty="0"/>
              <a:t>Gestion des rôles</a:t>
            </a:r>
          </a:p>
          <a:p>
            <a:pPr marL="342900" indent="-342900">
              <a:buFont typeface="Arial" panose="020B0604020202020204" pitchFamily="34" charset="0"/>
              <a:buChar char="•"/>
            </a:pPr>
            <a:r>
              <a:rPr lang="fr-FR" sz="2500" dirty="0" err="1"/>
              <a:t>Include_role</a:t>
            </a:r>
            <a:endParaRPr lang="fr-FR" sz="2500" dirty="0"/>
          </a:p>
          <a:p>
            <a:pPr marL="342900" indent="-342900">
              <a:buFont typeface="Arial" panose="020B0604020202020204" pitchFamily="34" charset="0"/>
              <a:buChar char="•"/>
            </a:pPr>
            <a:r>
              <a:rPr lang="fr-FR" sz="2500" dirty="0"/>
              <a:t>Ansible Galaxy</a:t>
            </a:r>
          </a:p>
        </p:txBody>
      </p:sp>
      <p:sp>
        <p:nvSpPr>
          <p:cNvPr id="4" name="Espace réservé de la date 3">
            <a:extLst>
              <a:ext uri="{FF2B5EF4-FFF2-40B4-BE49-F238E27FC236}">
                <a16:creationId xmlns:a16="http://schemas.microsoft.com/office/drawing/2014/main" id="{245E84C2-35E9-41CB-A775-DFF15C67F4E2}"/>
              </a:ext>
            </a:extLst>
          </p:cNvPr>
          <p:cNvSpPr>
            <a:spLocks noGrp="1"/>
          </p:cNvSpPr>
          <p:nvPr>
            <p:ph type="dt" sz="half" idx="6"/>
          </p:nvPr>
        </p:nvSpPr>
        <p:spPr/>
        <p:txBody>
          <a:bodyPr/>
          <a:lstStyle/>
          <a:p>
            <a:fld id="{E6044F93-4A3F-4E3D-A3B2-C6B536BCB59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FB05106-B6C1-46FB-BB34-D5672E85A87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163</a:t>
            </a:fld>
            <a:endParaRPr lang="fr-FR" spc="-10" dirty="0"/>
          </a:p>
        </p:txBody>
      </p:sp>
    </p:spTree>
    <p:extLst>
      <p:ext uri="{BB962C8B-B14F-4D97-AF65-F5344CB8AC3E}">
        <p14:creationId xmlns:p14="http://schemas.microsoft.com/office/powerpoint/2010/main" val="26341478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14A629-4F1B-4713-83F7-F81A73DCABE4}"/>
              </a:ext>
            </a:extLst>
          </p:cNvPr>
          <p:cNvSpPr>
            <a:spLocks noGrp="1"/>
          </p:cNvSpPr>
          <p:nvPr>
            <p:ph type="title"/>
          </p:nvPr>
        </p:nvSpPr>
        <p:spPr>
          <a:xfrm>
            <a:off x="735171" y="874235"/>
            <a:ext cx="9223058" cy="523220"/>
          </a:xfrm>
        </p:spPr>
        <p:txBody>
          <a:bodyPr/>
          <a:lstStyle/>
          <a:p>
            <a:r>
              <a:rPr lang="fr-FR" dirty="0" err="1"/>
              <a:t>Include</a:t>
            </a:r>
            <a:r>
              <a:rPr lang="fr-FR" dirty="0"/>
              <a:t> / Import</a:t>
            </a:r>
          </a:p>
        </p:txBody>
      </p:sp>
      <p:sp>
        <p:nvSpPr>
          <p:cNvPr id="3" name="Espace réservé du contenu 2">
            <a:extLst>
              <a:ext uri="{FF2B5EF4-FFF2-40B4-BE49-F238E27FC236}">
                <a16:creationId xmlns:a16="http://schemas.microsoft.com/office/drawing/2014/main" id="{6475A1CB-2073-47CB-83CE-5F35B10C441D}"/>
              </a:ext>
            </a:extLst>
          </p:cNvPr>
          <p:cNvSpPr>
            <a:spLocks noGrp="1"/>
          </p:cNvSpPr>
          <p:nvPr>
            <p:ph idx="1"/>
          </p:nvPr>
        </p:nvSpPr>
        <p:spPr>
          <a:xfrm>
            <a:off x="393712" y="1870007"/>
            <a:ext cx="9799043" cy="3957237"/>
          </a:xfrm>
        </p:spPr>
        <p:txBody>
          <a:bodyPr/>
          <a:lstStyle/>
          <a:p>
            <a:pPr marL="342900" indent="-342900" algn="just">
              <a:lnSpc>
                <a:spcPct val="200000"/>
              </a:lnSpc>
              <a:buFont typeface="Arial" panose="020B0604020202020204" pitchFamily="34" charset="0"/>
              <a:buChar char="•"/>
            </a:pPr>
            <a:r>
              <a:rPr lang="fr-FR" sz="2200" dirty="0"/>
              <a:t>Il est possible d' "inclure" dans un </a:t>
            </a:r>
            <a:r>
              <a:rPr lang="fr-FR" sz="2200" dirty="0" err="1"/>
              <a:t>playbook</a:t>
            </a:r>
            <a:r>
              <a:rPr lang="fr-FR" sz="2200" dirty="0"/>
              <a:t> des fichiers qui comprennent une liste de jeux ou de tâches avec un module </a:t>
            </a:r>
            <a:r>
              <a:rPr lang="fr-FR" sz="2200" b="1" dirty="0" err="1"/>
              <a:t>include</a:t>
            </a:r>
            <a:r>
              <a:rPr lang="fr-FR" sz="2200" b="1" dirty="0"/>
              <a:t>* .</a:t>
            </a:r>
          </a:p>
          <a:p>
            <a:pPr marL="342900" indent="-342900" algn="just">
              <a:lnSpc>
                <a:spcPct val="200000"/>
              </a:lnSpc>
              <a:buFont typeface="Arial" panose="020B0604020202020204" pitchFamily="34" charset="0"/>
              <a:buChar char="•"/>
            </a:pPr>
            <a:r>
              <a:rPr lang="fr-FR" sz="2200" dirty="0"/>
              <a:t>le module </a:t>
            </a:r>
            <a:r>
              <a:rPr lang="fr-FR" sz="2200" dirty="0" err="1"/>
              <a:t>include</a:t>
            </a:r>
            <a:r>
              <a:rPr lang="fr-FR" sz="2200" dirty="0"/>
              <a:t> est déprécié depuis la version Ansible 2.4 au profit de </a:t>
            </a:r>
            <a:r>
              <a:rPr lang="fr-FR" sz="2200" b="1" dirty="0" err="1"/>
              <a:t>include_tasks</a:t>
            </a:r>
            <a:r>
              <a:rPr lang="fr-FR" sz="2200" b="1" dirty="0"/>
              <a:t>.</a:t>
            </a:r>
          </a:p>
          <a:p>
            <a:pPr marL="342900" indent="-342900" algn="just">
              <a:lnSpc>
                <a:spcPct val="200000"/>
              </a:lnSpc>
              <a:buFont typeface="Arial" panose="020B0604020202020204" pitchFamily="34" charset="0"/>
              <a:buChar char="•"/>
            </a:pPr>
            <a:r>
              <a:rPr lang="fr-FR" sz="2200" dirty="0"/>
              <a:t>Il y a aussi le module </a:t>
            </a:r>
            <a:r>
              <a:rPr lang="fr-FR" sz="2200" b="1" dirty="0" err="1"/>
              <a:t>import_tasks</a:t>
            </a:r>
            <a:r>
              <a:rPr lang="fr-FR" sz="2200" b="1" dirty="0"/>
              <a:t> </a:t>
            </a:r>
            <a:r>
              <a:rPr lang="fr-FR" sz="2200" dirty="0"/>
              <a:t>dont le fonctionnement est similaire à </a:t>
            </a:r>
            <a:r>
              <a:rPr lang="fr-FR" sz="2200" b="1" dirty="0" err="1"/>
              <a:t>include_tasks</a:t>
            </a:r>
            <a:endParaRPr lang="fr-FR" sz="2200" b="1" dirty="0"/>
          </a:p>
        </p:txBody>
      </p:sp>
      <p:sp>
        <p:nvSpPr>
          <p:cNvPr id="4" name="Espace réservé de la date 3">
            <a:extLst>
              <a:ext uri="{FF2B5EF4-FFF2-40B4-BE49-F238E27FC236}">
                <a16:creationId xmlns:a16="http://schemas.microsoft.com/office/drawing/2014/main" id="{06ABE3D7-E481-4769-BAC2-43BAACD1D10A}"/>
              </a:ext>
            </a:extLst>
          </p:cNvPr>
          <p:cNvSpPr>
            <a:spLocks noGrp="1"/>
          </p:cNvSpPr>
          <p:nvPr>
            <p:ph type="dt" sz="half" idx="6"/>
          </p:nvPr>
        </p:nvSpPr>
        <p:spPr/>
        <p:txBody>
          <a:bodyPr/>
          <a:lstStyle/>
          <a:p>
            <a:fld id="{F0EFBAFB-581A-4056-B011-4030389AC49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358CA31-2856-4986-A4F8-C60EE68959A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164</a:t>
            </a:fld>
            <a:endParaRPr lang="fr-FR" spc="-10" dirty="0"/>
          </a:p>
        </p:txBody>
      </p:sp>
    </p:spTree>
    <p:extLst>
      <p:ext uri="{BB962C8B-B14F-4D97-AF65-F5344CB8AC3E}">
        <p14:creationId xmlns:p14="http://schemas.microsoft.com/office/powerpoint/2010/main" val="38596779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14A629-4F1B-4713-83F7-F81A73DCABE4}"/>
              </a:ext>
            </a:extLst>
          </p:cNvPr>
          <p:cNvSpPr>
            <a:spLocks noGrp="1"/>
          </p:cNvSpPr>
          <p:nvPr>
            <p:ph type="title"/>
          </p:nvPr>
        </p:nvSpPr>
        <p:spPr>
          <a:xfrm>
            <a:off x="735171" y="874235"/>
            <a:ext cx="9223058" cy="523220"/>
          </a:xfrm>
        </p:spPr>
        <p:txBody>
          <a:bodyPr/>
          <a:lstStyle/>
          <a:p>
            <a:r>
              <a:rPr lang="fr-FR" dirty="0" err="1"/>
              <a:t>Include</a:t>
            </a:r>
            <a:r>
              <a:rPr lang="fr-FR" dirty="0"/>
              <a:t> / Import</a:t>
            </a:r>
          </a:p>
        </p:txBody>
      </p:sp>
      <p:pic>
        <p:nvPicPr>
          <p:cNvPr id="4" name="Espace réservé du contenu 3">
            <a:extLst>
              <a:ext uri="{FF2B5EF4-FFF2-40B4-BE49-F238E27FC236}">
                <a16:creationId xmlns:a16="http://schemas.microsoft.com/office/drawing/2014/main" id="{5A4B1327-12A9-4CFB-A130-39FF15CC66F6}"/>
              </a:ext>
            </a:extLst>
          </p:cNvPr>
          <p:cNvPicPr>
            <a:picLocks noGrp="1" noChangeAspect="1"/>
          </p:cNvPicPr>
          <p:nvPr>
            <p:ph idx="1"/>
          </p:nvPr>
        </p:nvPicPr>
        <p:blipFill>
          <a:blip r:embed="rId2"/>
          <a:stretch>
            <a:fillRect/>
          </a:stretch>
        </p:blipFill>
        <p:spPr>
          <a:xfrm>
            <a:off x="222080" y="2036864"/>
            <a:ext cx="5241878" cy="3881281"/>
          </a:xfrm>
          <a:prstGeom prst="rect">
            <a:avLst/>
          </a:prstGeom>
        </p:spPr>
      </p:pic>
      <p:pic>
        <p:nvPicPr>
          <p:cNvPr id="5" name="Image 4">
            <a:extLst>
              <a:ext uri="{FF2B5EF4-FFF2-40B4-BE49-F238E27FC236}">
                <a16:creationId xmlns:a16="http://schemas.microsoft.com/office/drawing/2014/main" id="{83BB9810-27D5-43A0-8C29-0DB545AEC38B}"/>
              </a:ext>
            </a:extLst>
          </p:cNvPr>
          <p:cNvPicPr>
            <a:picLocks noChangeAspect="1"/>
          </p:cNvPicPr>
          <p:nvPr/>
        </p:nvPicPr>
        <p:blipFill>
          <a:blip r:embed="rId3"/>
          <a:stretch>
            <a:fillRect/>
          </a:stretch>
        </p:blipFill>
        <p:spPr>
          <a:xfrm>
            <a:off x="5463959" y="2372247"/>
            <a:ext cx="5111053" cy="3210515"/>
          </a:xfrm>
          <a:prstGeom prst="rect">
            <a:avLst/>
          </a:prstGeom>
        </p:spPr>
      </p:pic>
      <p:sp>
        <p:nvSpPr>
          <p:cNvPr id="3" name="Espace réservé de la date 2">
            <a:extLst>
              <a:ext uri="{FF2B5EF4-FFF2-40B4-BE49-F238E27FC236}">
                <a16:creationId xmlns:a16="http://schemas.microsoft.com/office/drawing/2014/main" id="{27D2DB75-3C06-4B78-BBB6-59C80B9A27A1}"/>
              </a:ext>
            </a:extLst>
          </p:cNvPr>
          <p:cNvSpPr>
            <a:spLocks noGrp="1"/>
          </p:cNvSpPr>
          <p:nvPr>
            <p:ph type="dt" sz="half" idx="6"/>
          </p:nvPr>
        </p:nvSpPr>
        <p:spPr/>
        <p:txBody>
          <a:bodyPr/>
          <a:lstStyle/>
          <a:p>
            <a:fld id="{1FF72DBC-99D2-40A5-BDEB-BB09E9383851}"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08191251-19CB-4362-A133-7CA345B6C08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165</a:t>
            </a:fld>
            <a:endParaRPr lang="fr-FR" spc="-10" dirty="0"/>
          </a:p>
        </p:txBody>
      </p:sp>
    </p:spTree>
    <p:extLst>
      <p:ext uri="{BB962C8B-B14F-4D97-AF65-F5344CB8AC3E}">
        <p14:creationId xmlns:p14="http://schemas.microsoft.com/office/powerpoint/2010/main" val="16394694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14A629-4F1B-4713-83F7-F81A73DCABE4}"/>
              </a:ext>
            </a:extLst>
          </p:cNvPr>
          <p:cNvSpPr>
            <a:spLocks noGrp="1"/>
          </p:cNvSpPr>
          <p:nvPr>
            <p:ph type="title"/>
          </p:nvPr>
        </p:nvSpPr>
        <p:spPr>
          <a:xfrm>
            <a:off x="735171" y="874235"/>
            <a:ext cx="9223058" cy="523220"/>
          </a:xfrm>
        </p:spPr>
        <p:txBody>
          <a:bodyPr/>
          <a:lstStyle/>
          <a:p>
            <a:pPr algn="just"/>
            <a:r>
              <a:rPr lang="fr-FR" dirty="0"/>
              <a:t>Différence entre </a:t>
            </a:r>
            <a:r>
              <a:rPr lang="fr-FR" b="1" dirty="0"/>
              <a:t>import_* </a:t>
            </a:r>
            <a:r>
              <a:rPr lang="fr-FR" dirty="0"/>
              <a:t>et </a:t>
            </a:r>
            <a:r>
              <a:rPr lang="fr-FR" b="1" dirty="0" err="1"/>
              <a:t>include</a:t>
            </a:r>
            <a:r>
              <a:rPr lang="fr-FR" b="1" dirty="0"/>
              <a:t>_* </a:t>
            </a:r>
          </a:p>
        </p:txBody>
      </p:sp>
      <p:sp>
        <p:nvSpPr>
          <p:cNvPr id="3" name="Espace réservé du contenu 2">
            <a:extLst>
              <a:ext uri="{FF2B5EF4-FFF2-40B4-BE49-F238E27FC236}">
                <a16:creationId xmlns:a16="http://schemas.microsoft.com/office/drawing/2014/main" id="{6475A1CB-2073-47CB-83CE-5F35B10C441D}"/>
              </a:ext>
            </a:extLst>
          </p:cNvPr>
          <p:cNvSpPr>
            <a:spLocks noGrp="1"/>
          </p:cNvSpPr>
          <p:nvPr>
            <p:ph idx="1"/>
          </p:nvPr>
        </p:nvSpPr>
        <p:spPr>
          <a:xfrm>
            <a:off x="367471" y="1683581"/>
            <a:ext cx="9799043" cy="5311454"/>
          </a:xfrm>
        </p:spPr>
        <p:txBody>
          <a:bodyPr/>
          <a:lstStyle/>
          <a:p>
            <a:pPr marL="342900" indent="-342900" algn="just">
              <a:lnSpc>
                <a:spcPct val="200000"/>
              </a:lnSpc>
              <a:buFont typeface="Arial" panose="020B0604020202020204" pitchFamily="34" charset="0"/>
              <a:buChar char="•"/>
            </a:pPr>
            <a:r>
              <a:rPr lang="fr-FR" sz="2200" dirty="0"/>
              <a:t>Toutes les instructions </a:t>
            </a:r>
            <a:r>
              <a:rPr lang="fr-FR" sz="2200" b="1" dirty="0"/>
              <a:t>import_*</a:t>
            </a:r>
            <a:r>
              <a:rPr lang="fr-FR" sz="2200" dirty="0"/>
              <a:t> sont </a:t>
            </a:r>
            <a:r>
              <a:rPr lang="fr-FR" sz="2200" dirty="0" err="1"/>
              <a:t>pré-traitées</a:t>
            </a:r>
            <a:r>
              <a:rPr lang="fr-FR" sz="2200" dirty="0"/>
              <a:t> au moment de l'analyse des </a:t>
            </a:r>
            <a:r>
              <a:rPr lang="fr-FR" sz="2200" dirty="0" err="1"/>
              <a:t>playbooks</a:t>
            </a:r>
            <a:r>
              <a:rPr lang="fr-FR" sz="2200" dirty="0"/>
              <a:t>. Toutes les instructions </a:t>
            </a:r>
            <a:r>
              <a:rPr lang="fr-FR" sz="2200" b="1" dirty="0" err="1"/>
              <a:t>include</a:t>
            </a:r>
            <a:r>
              <a:rPr lang="fr-FR" sz="2200" b="1" dirty="0"/>
              <a:t>_* </a:t>
            </a:r>
            <a:r>
              <a:rPr lang="fr-FR" sz="2200" dirty="0"/>
              <a:t>sont traitées au fur et à mesure lors de l'exécution du </a:t>
            </a:r>
            <a:r>
              <a:rPr lang="fr-FR" sz="2200" dirty="0" err="1"/>
              <a:t>playbook</a:t>
            </a:r>
            <a:r>
              <a:rPr lang="fr-FR" sz="2200" dirty="0"/>
              <a:t>.</a:t>
            </a:r>
          </a:p>
          <a:p>
            <a:pPr marL="342900" indent="-342900" algn="just">
              <a:lnSpc>
                <a:spcPct val="200000"/>
              </a:lnSpc>
              <a:buFont typeface="Arial" panose="020B0604020202020204" pitchFamily="34" charset="0"/>
              <a:buChar char="•"/>
            </a:pPr>
            <a:r>
              <a:rPr lang="fr-FR" sz="2200" b="1" dirty="0"/>
              <a:t>l'importation</a:t>
            </a:r>
            <a:r>
              <a:rPr lang="fr-FR" sz="2200" dirty="0"/>
              <a:t> est statique, </a:t>
            </a:r>
            <a:r>
              <a:rPr lang="fr-FR" sz="2200" b="1" dirty="0"/>
              <a:t>l'inclusion</a:t>
            </a:r>
            <a:r>
              <a:rPr lang="fr-FR" sz="2200" dirty="0"/>
              <a:t> est dynamique.</a:t>
            </a:r>
          </a:p>
          <a:p>
            <a:pPr marL="342900" indent="-342900" algn="just">
              <a:lnSpc>
                <a:spcPct val="200000"/>
              </a:lnSpc>
              <a:buFont typeface="Arial" panose="020B0604020202020204" pitchFamily="34" charset="0"/>
              <a:buChar char="•"/>
            </a:pPr>
            <a:r>
              <a:rPr lang="fr-FR" sz="2200" dirty="0"/>
              <a:t>En pratique, </a:t>
            </a:r>
            <a:r>
              <a:rPr lang="fr-FR" sz="2200" b="1" dirty="0"/>
              <a:t>import</a:t>
            </a:r>
            <a:r>
              <a:rPr lang="fr-FR" sz="2200" dirty="0"/>
              <a:t> est utilisée avec des "unités" logiques. </a:t>
            </a:r>
          </a:p>
          <a:p>
            <a:pPr marL="800100" lvl="1" indent="-342900" algn="just">
              <a:lnSpc>
                <a:spcPct val="200000"/>
              </a:lnSpc>
              <a:buFont typeface="Arial" panose="020B0604020202020204" pitchFamily="34" charset="0"/>
              <a:buChar char="•"/>
            </a:pPr>
            <a:r>
              <a:rPr lang="fr-FR" sz="2200" dirty="0"/>
              <a:t>Par exemple, une longue liste de tâches dans des fichiers de sous-tâches.</a:t>
            </a:r>
          </a:p>
          <a:p>
            <a:pPr marL="342900" indent="-342900" algn="just">
              <a:lnSpc>
                <a:spcPct val="200000"/>
              </a:lnSpc>
              <a:buFont typeface="Arial" panose="020B0604020202020204" pitchFamily="34" charset="0"/>
              <a:buChar char="•"/>
            </a:pPr>
            <a:r>
              <a:rPr lang="fr-FR" sz="2200" dirty="0"/>
              <a:t>on utilise </a:t>
            </a:r>
            <a:r>
              <a:rPr lang="fr-FR" sz="2200" b="1" dirty="0" err="1"/>
              <a:t>include</a:t>
            </a:r>
            <a:r>
              <a:rPr lang="fr-FR" sz="2200" dirty="0"/>
              <a:t> pour traiter différents flux de travail et prendre des décisions en fonction de "</a:t>
            </a:r>
            <a:r>
              <a:rPr lang="fr-FR" sz="2200" dirty="0" err="1"/>
              <a:t>gathered</a:t>
            </a:r>
            <a:r>
              <a:rPr lang="fr-FR" sz="2200" dirty="0"/>
              <a:t> </a:t>
            </a:r>
            <a:r>
              <a:rPr lang="fr-FR" sz="2200" dirty="0" err="1"/>
              <a:t>facts</a:t>
            </a:r>
            <a:r>
              <a:rPr lang="fr-FR" sz="2200" dirty="0"/>
              <a:t>" de manière dynamique.</a:t>
            </a:r>
            <a:endParaRPr lang="fr-FR" sz="2200" b="1" dirty="0"/>
          </a:p>
        </p:txBody>
      </p:sp>
      <p:sp>
        <p:nvSpPr>
          <p:cNvPr id="4" name="Espace réservé de la date 3">
            <a:extLst>
              <a:ext uri="{FF2B5EF4-FFF2-40B4-BE49-F238E27FC236}">
                <a16:creationId xmlns:a16="http://schemas.microsoft.com/office/drawing/2014/main" id="{D61E474B-7281-4DE0-BDE8-1259ACFAC113}"/>
              </a:ext>
            </a:extLst>
          </p:cNvPr>
          <p:cNvSpPr>
            <a:spLocks noGrp="1"/>
          </p:cNvSpPr>
          <p:nvPr>
            <p:ph type="dt" sz="half" idx="6"/>
          </p:nvPr>
        </p:nvSpPr>
        <p:spPr/>
        <p:txBody>
          <a:bodyPr/>
          <a:lstStyle/>
          <a:p>
            <a:fld id="{552224DE-E768-4CA1-878F-9D647D63B39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A4A99451-7600-461C-8619-0EF36DAF654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166</a:t>
            </a:fld>
            <a:endParaRPr lang="fr-FR" spc="-10" dirty="0"/>
          </a:p>
        </p:txBody>
      </p:sp>
    </p:spTree>
    <p:extLst>
      <p:ext uri="{BB962C8B-B14F-4D97-AF65-F5344CB8AC3E}">
        <p14:creationId xmlns:p14="http://schemas.microsoft.com/office/powerpoint/2010/main" val="5200972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E9E1ED-7843-4BF5-AA7F-5600AFE0DF3A}"/>
              </a:ext>
            </a:extLst>
          </p:cNvPr>
          <p:cNvSpPr>
            <a:spLocks noGrp="1"/>
          </p:cNvSpPr>
          <p:nvPr>
            <p:ph type="title"/>
          </p:nvPr>
        </p:nvSpPr>
        <p:spPr>
          <a:xfrm>
            <a:off x="1374025" y="1095247"/>
            <a:ext cx="8128634" cy="523220"/>
          </a:xfrm>
        </p:spPr>
        <p:txBody>
          <a:bodyPr/>
          <a:lstStyle/>
          <a:p>
            <a:r>
              <a:rPr lang="fr-FR" dirty="0"/>
              <a:t>Gestion des rôles</a:t>
            </a:r>
          </a:p>
        </p:txBody>
      </p:sp>
      <p:sp>
        <p:nvSpPr>
          <p:cNvPr id="4" name="Google Shape;197;p27">
            <a:extLst>
              <a:ext uri="{FF2B5EF4-FFF2-40B4-BE49-F238E27FC236}">
                <a16:creationId xmlns:a16="http://schemas.microsoft.com/office/drawing/2014/main" id="{CFE3B3C6-93AD-404B-9F89-6C378C9107E6}"/>
              </a:ext>
            </a:extLst>
          </p:cNvPr>
          <p:cNvSpPr txBox="1"/>
          <p:nvPr/>
        </p:nvSpPr>
        <p:spPr>
          <a:xfrm>
            <a:off x="1" y="2122288"/>
            <a:ext cx="10411483" cy="4014586"/>
          </a:xfrm>
          <a:prstGeom prst="rect">
            <a:avLst/>
          </a:prstGeom>
          <a:noFill/>
          <a:ln>
            <a:noFill/>
          </a:ln>
        </p:spPr>
        <p:txBody>
          <a:bodyPr spcFirstLastPara="1" wrap="square" lIns="80187" tIns="80187" rIns="80187" bIns="80187" anchor="t" anchorCtr="0">
            <a:noAutofit/>
          </a:bodyPr>
          <a:lstStyle/>
          <a:p>
            <a:pPr marL="401010" indent="-278479">
              <a:lnSpc>
                <a:spcPct val="150000"/>
              </a:lnSpc>
              <a:buSzPts val="1400"/>
              <a:buFont typeface="Roboto"/>
              <a:buChar char="●"/>
            </a:pPr>
            <a:r>
              <a:rPr lang="fr" sz="2280" dirty="0">
                <a:latin typeface="Roboto"/>
                <a:ea typeface="Roboto"/>
                <a:cs typeface="Roboto"/>
                <a:sym typeface="Roboto"/>
              </a:rPr>
              <a:t>Un playbook est un unique fichier qui permet à Ansible d’installer vos hosts.</a:t>
            </a:r>
            <a:endParaRPr sz="2280" dirty="0">
              <a:latin typeface="Roboto"/>
              <a:ea typeface="Roboto"/>
              <a:cs typeface="Roboto"/>
              <a:sym typeface="Roboto"/>
            </a:endParaRPr>
          </a:p>
          <a:p>
            <a:pPr marL="401010" indent="-278479">
              <a:lnSpc>
                <a:spcPct val="150000"/>
              </a:lnSpc>
              <a:buSzPts val="1400"/>
              <a:buFont typeface="Roboto"/>
              <a:buChar char="●"/>
            </a:pPr>
            <a:r>
              <a:rPr lang="fr" sz="2280" dirty="0">
                <a:latin typeface="Roboto"/>
                <a:ea typeface="Roboto"/>
                <a:cs typeface="Roboto"/>
                <a:sym typeface="Roboto"/>
              </a:rPr>
              <a:t>Un Rôle pour être vu comme un fichier playbook divis</a:t>
            </a:r>
            <a:r>
              <a:rPr lang="fr" sz="2280" dirty="0">
                <a:solidFill>
                  <a:schemeClr val="dk1"/>
                </a:solidFill>
                <a:latin typeface="Roboto"/>
                <a:ea typeface="Roboto"/>
                <a:cs typeface="Roboto"/>
                <a:sym typeface="Roboto"/>
              </a:rPr>
              <a:t>é</a:t>
            </a:r>
            <a:r>
              <a:rPr lang="fr" sz="2280" dirty="0">
                <a:latin typeface="Roboto"/>
                <a:ea typeface="Roboto"/>
                <a:cs typeface="Roboto"/>
                <a:sym typeface="Roboto"/>
              </a:rPr>
              <a:t> en plusieurs fichiers:</a:t>
            </a:r>
          </a:p>
          <a:p>
            <a:pPr marL="802020" lvl="1" indent="-278479">
              <a:lnSpc>
                <a:spcPct val="150000"/>
              </a:lnSpc>
              <a:buSzPts val="1400"/>
              <a:buFont typeface="Roboto"/>
              <a:buChar char="●"/>
            </a:pPr>
            <a:r>
              <a:rPr lang="fr" sz="2280" dirty="0">
                <a:latin typeface="Roboto"/>
                <a:ea typeface="Roboto"/>
                <a:cs typeface="Roboto"/>
                <a:sym typeface="Roboto"/>
              </a:rPr>
              <a:t>un pour les tasksun autre pour les variables, un autre pour les handlers et ainsi de suite.</a:t>
            </a:r>
            <a:endParaRPr sz="2280" dirty="0">
              <a:latin typeface="Roboto"/>
              <a:ea typeface="Roboto"/>
              <a:cs typeface="Roboto"/>
              <a:sym typeface="Roboto"/>
            </a:endParaRPr>
          </a:p>
          <a:p>
            <a:pPr marL="401010" indent="-278479">
              <a:lnSpc>
                <a:spcPct val="150000"/>
              </a:lnSpc>
              <a:buSzPts val="1400"/>
              <a:buFont typeface="Roboto"/>
              <a:buChar char="●"/>
            </a:pPr>
            <a:r>
              <a:rPr lang="fr" sz="2280" dirty="0">
                <a:latin typeface="Roboto"/>
                <a:ea typeface="Roboto"/>
                <a:cs typeface="Roboto"/>
                <a:sym typeface="Roboto"/>
              </a:rPr>
              <a:t>Les rôles ajoutent de la modularité dans vos playbooks, vous pouvez les réutiliser en faisant des includes de rôles dans vos playbooks.</a:t>
            </a:r>
            <a:endParaRPr sz="2280" dirty="0">
              <a:latin typeface="Roboto"/>
              <a:ea typeface="Roboto"/>
              <a:cs typeface="Roboto"/>
              <a:sym typeface="Roboto"/>
            </a:endParaRPr>
          </a:p>
          <a:p>
            <a:pPr marL="401010" indent="-278479">
              <a:lnSpc>
                <a:spcPct val="150000"/>
              </a:lnSpc>
              <a:buSzPts val="1400"/>
              <a:buFont typeface="Roboto"/>
              <a:buChar char="●"/>
            </a:pPr>
            <a:r>
              <a:rPr lang="fr" sz="2280" dirty="0">
                <a:latin typeface="Roboto"/>
                <a:ea typeface="Roboto"/>
                <a:cs typeface="Roboto"/>
                <a:sym typeface="Roboto"/>
              </a:rPr>
              <a:t>Ansible galaxy est un repository, dans le cloud, de rôles déjà définis par une communauté de développeurs.</a:t>
            </a:r>
            <a:endParaRPr sz="2280" dirty="0">
              <a:latin typeface="Roboto"/>
              <a:ea typeface="Roboto"/>
              <a:cs typeface="Roboto"/>
              <a:sym typeface="Roboto"/>
            </a:endParaRPr>
          </a:p>
          <a:p>
            <a:pPr>
              <a:lnSpc>
                <a:spcPct val="150000"/>
              </a:lnSpc>
            </a:pPr>
            <a:endParaRPr sz="2280" dirty="0">
              <a:latin typeface="Roboto"/>
              <a:ea typeface="Roboto"/>
              <a:cs typeface="Roboto"/>
              <a:sym typeface="Roboto"/>
            </a:endParaRPr>
          </a:p>
          <a:p>
            <a:pPr>
              <a:lnSpc>
                <a:spcPct val="150000"/>
              </a:lnSpc>
            </a:pPr>
            <a:endParaRPr sz="2280" dirty="0">
              <a:latin typeface="Roboto"/>
              <a:ea typeface="Roboto"/>
              <a:cs typeface="Roboto"/>
              <a:sym typeface="Roboto"/>
            </a:endParaRPr>
          </a:p>
          <a:p>
            <a:pPr>
              <a:lnSpc>
                <a:spcPct val="150000"/>
              </a:lnSpc>
            </a:pPr>
            <a:endParaRPr sz="2280" dirty="0">
              <a:latin typeface="Roboto"/>
              <a:ea typeface="Roboto"/>
              <a:cs typeface="Roboto"/>
              <a:sym typeface="Roboto"/>
            </a:endParaRPr>
          </a:p>
          <a:p>
            <a:pPr>
              <a:lnSpc>
                <a:spcPct val="150000"/>
              </a:lnSpc>
            </a:pPr>
            <a:endParaRPr sz="2280" dirty="0">
              <a:latin typeface="Roboto"/>
              <a:ea typeface="Roboto"/>
              <a:cs typeface="Roboto"/>
              <a:sym typeface="Roboto"/>
            </a:endParaRPr>
          </a:p>
        </p:txBody>
      </p:sp>
      <p:sp>
        <p:nvSpPr>
          <p:cNvPr id="3" name="Espace réservé de la date 2">
            <a:extLst>
              <a:ext uri="{FF2B5EF4-FFF2-40B4-BE49-F238E27FC236}">
                <a16:creationId xmlns:a16="http://schemas.microsoft.com/office/drawing/2014/main" id="{3D8662A7-0576-4980-A0C4-DB4DD4278A36}"/>
              </a:ext>
            </a:extLst>
          </p:cNvPr>
          <p:cNvSpPr>
            <a:spLocks noGrp="1"/>
          </p:cNvSpPr>
          <p:nvPr>
            <p:ph type="dt" sz="half" idx="6"/>
          </p:nvPr>
        </p:nvSpPr>
        <p:spPr/>
        <p:txBody>
          <a:bodyPr/>
          <a:lstStyle/>
          <a:p>
            <a:fld id="{359D2F2A-C435-4589-AD9E-B0749A5CD79C}"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EE89E366-07BD-457F-854D-3848A5A101F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167</a:t>
            </a:fld>
            <a:endParaRPr lang="fr-FR" spc="-10" dirty="0"/>
          </a:p>
        </p:txBody>
      </p:sp>
    </p:spTree>
    <p:extLst>
      <p:ext uri="{BB962C8B-B14F-4D97-AF65-F5344CB8AC3E}">
        <p14:creationId xmlns:p14="http://schemas.microsoft.com/office/powerpoint/2010/main" val="4729771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100" y="1077352"/>
            <a:ext cx="3697276" cy="534468"/>
          </a:xfrm>
          <a:prstGeom prst="rect">
            <a:avLst/>
          </a:prstGeom>
        </p:spPr>
        <p:txBody>
          <a:bodyPr vert="horz" wrap="square" lIns="0" tIns="11139" rIns="0" bIns="0" rtlCol="0" anchor="ctr">
            <a:spAutoFit/>
          </a:bodyPr>
          <a:lstStyle/>
          <a:p>
            <a:pPr marL="11139">
              <a:spcBef>
                <a:spcPts val="88"/>
              </a:spcBef>
            </a:pPr>
            <a:r>
              <a:rPr lang="fr-FR" dirty="0"/>
              <a:t>Gestion des rôles</a:t>
            </a:r>
            <a:endParaRPr spc="259" dirty="0"/>
          </a:p>
        </p:txBody>
      </p:sp>
      <p:sp>
        <p:nvSpPr>
          <p:cNvPr id="3" name="object 3"/>
          <p:cNvSpPr txBox="1"/>
          <p:nvPr/>
        </p:nvSpPr>
        <p:spPr>
          <a:xfrm>
            <a:off x="817233" y="2093540"/>
            <a:ext cx="2025620" cy="254263"/>
          </a:xfrm>
          <a:prstGeom prst="rect">
            <a:avLst/>
          </a:prstGeom>
        </p:spPr>
        <p:txBody>
          <a:bodyPr vert="horz" wrap="square" lIns="0" tIns="11139" rIns="0" bIns="0" rtlCol="0">
            <a:spAutoFit/>
          </a:bodyPr>
          <a:lstStyle/>
          <a:p>
            <a:pPr marL="11139">
              <a:spcBef>
                <a:spcPts val="88"/>
              </a:spcBef>
            </a:pPr>
            <a:r>
              <a:rPr sz="1579" spc="31" dirty="0">
                <a:solidFill>
                  <a:schemeClr val="accent6">
                    <a:lumMod val="50000"/>
                  </a:schemeClr>
                </a:solidFill>
                <a:latin typeface="Calibri"/>
                <a:cs typeface="Calibri"/>
              </a:rPr>
              <a:t>Structure </a:t>
            </a:r>
            <a:r>
              <a:rPr sz="1579" spc="88" dirty="0">
                <a:solidFill>
                  <a:schemeClr val="accent6">
                    <a:lumMod val="50000"/>
                  </a:schemeClr>
                </a:solidFill>
                <a:latin typeface="Calibri"/>
                <a:cs typeface="Calibri"/>
              </a:rPr>
              <a:t>d</a:t>
            </a:r>
            <a:r>
              <a:rPr lang="fr-FR" sz="1579" spc="88" dirty="0">
                <a:solidFill>
                  <a:schemeClr val="accent6">
                    <a:lumMod val="50000"/>
                  </a:schemeClr>
                </a:solidFill>
                <a:latin typeface="Calibri"/>
                <a:cs typeface="Calibri"/>
              </a:rPr>
              <a:t>u </a:t>
            </a:r>
            <a:r>
              <a:rPr sz="1579" spc="26" dirty="0" err="1">
                <a:solidFill>
                  <a:schemeClr val="accent6">
                    <a:lumMod val="50000"/>
                  </a:schemeClr>
                </a:solidFill>
                <a:latin typeface="Calibri"/>
                <a:cs typeface="Calibri"/>
              </a:rPr>
              <a:t>répertoire</a:t>
            </a:r>
            <a:endParaRPr sz="1579" dirty="0">
              <a:solidFill>
                <a:schemeClr val="accent6">
                  <a:lumMod val="50000"/>
                </a:schemeClr>
              </a:solidFill>
              <a:latin typeface="Calibri"/>
              <a:cs typeface="Calibri"/>
            </a:endParaRPr>
          </a:p>
        </p:txBody>
      </p:sp>
      <p:sp>
        <p:nvSpPr>
          <p:cNvPr id="4" name="object 4"/>
          <p:cNvSpPr txBox="1"/>
          <p:nvPr/>
        </p:nvSpPr>
        <p:spPr>
          <a:xfrm>
            <a:off x="817233" y="2356419"/>
            <a:ext cx="2828244" cy="3654938"/>
          </a:xfrm>
          <a:prstGeom prst="rect">
            <a:avLst/>
          </a:prstGeom>
        </p:spPr>
        <p:txBody>
          <a:bodyPr vert="horz" wrap="square" lIns="0" tIns="11139" rIns="0" bIns="0" rtlCol="0">
            <a:spAutoFit/>
          </a:bodyPr>
          <a:lstStyle/>
          <a:p>
            <a:pPr marL="11139">
              <a:spcBef>
                <a:spcPts val="88"/>
              </a:spcBef>
            </a:pPr>
            <a:r>
              <a:rPr sz="2631" b="1" spc="-44" dirty="0">
                <a:solidFill>
                  <a:schemeClr val="accent6">
                    <a:lumMod val="50000"/>
                  </a:schemeClr>
                </a:solidFill>
                <a:latin typeface="Malgun Gothic"/>
                <a:cs typeface="Malgun Gothic"/>
              </a:rPr>
              <a:t>rôles</a:t>
            </a:r>
            <a:endParaRPr sz="2631" dirty="0">
              <a:solidFill>
                <a:schemeClr val="accent6">
                  <a:lumMod val="50000"/>
                </a:schemeClr>
              </a:solidFill>
              <a:latin typeface="Malgun Gothic"/>
              <a:cs typeface="Malgun Gothic"/>
            </a:endParaRPr>
          </a:p>
          <a:p>
            <a:pPr marL="11139"/>
            <a:r>
              <a:rPr sz="2631" b="1" spc="-4" dirty="0">
                <a:solidFill>
                  <a:schemeClr val="accent6">
                    <a:lumMod val="50000"/>
                  </a:schemeClr>
                </a:solidFill>
                <a:latin typeface="Arial"/>
                <a:cs typeface="Arial"/>
              </a:rPr>
              <a:t>└──</a:t>
            </a:r>
            <a:r>
              <a:rPr sz="2631" b="1" spc="-66" dirty="0">
                <a:solidFill>
                  <a:schemeClr val="accent6">
                    <a:lumMod val="50000"/>
                  </a:schemeClr>
                </a:solidFill>
                <a:latin typeface="Arial"/>
                <a:cs typeface="Arial"/>
              </a:rPr>
              <a:t> </a:t>
            </a:r>
            <a:r>
              <a:rPr sz="2631" b="1" spc="-96" dirty="0">
                <a:solidFill>
                  <a:schemeClr val="accent6">
                    <a:lumMod val="50000"/>
                  </a:schemeClr>
                </a:solidFill>
                <a:latin typeface="Malgun Gothic"/>
                <a:cs typeface="Malgun Gothic"/>
              </a:rPr>
              <a:t>myapp</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75" dirty="0">
                <a:solidFill>
                  <a:schemeClr val="accent6">
                    <a:lumMod val="50000"/>
                  </a:schemeClr>
                </a:solidFill>
                <a:latin typeface="Arial"/>
                <a:cs typeface="Arial"/>
              </a:rPr>
              <a:t> </a:t>
            </a:r>
            <a:r>
              <a:rPr sz="2631" b="1" spc="-57" dirty="0">
                <a:solidFill>
                  <a:schemeClr val="accent6">
                    <a:lumMod val="50000"/>
                  </a:schemeClr>
                </a:solidFill>
                <a:latin typeface="Malgun Gothic"/>
                <a:cs typeface="Malgun Gothic"/>
              </a:rPr>
              <a:t>defaults</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66" dirty="0">
                <a:solidFill>
                  <a:schemeClr val="accent6">
                    <a:lumMod val="50000"/>
                  </a:schemeClr>
                </a:solidFill>
                <a:latin typeface="Arial"/>
                <a:cs typeface="Arial"/>
              </a:rPr>
              <a:t> </a:t>
            </a:r>
            <a:r>
              <a:rPr sz="2631" b="1" spc="-39" dirty="0">
                <a:solidFill>
                  <a:schemeClr val="accent6">
                    <a:lumMod val="50000"/>
                  </a:schemeClr>
                </a:solidFill>
                <a:latin typeface="Malgun Gothic"/>
                <a:cs typeface="Malgun Gothic"/>
              </a:rPr>
              <a:t>files</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83" dirty="0">
                <a:solidFill>
                  <a:schemeClr val="accent6">
                    <a:lumMod val="50000"/>
                  </a:schemeClr>
                </a:solidFill>
                <a:latin typeface="Arial"/>
                <a:cs typeface="Arial"/>
              </a:rPr>
              <a:t> </a:t>
            </a:r>
            <a:r>
              <a:rPr sz="2631" b="1" spc="-44" dirty="0">
                <a:solidFill>
                  <a:schemeClr val="accent6">
                    <a:lumMod val="50000"/>
                  </a:schemeClr>
                </a:solidFill>
                <a:latin typeface="Malgun Gothic"/>
                <a:cs typeface="Malgun Gothic"/>
              </a:rPr>
              <a:t>handlers</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66" dirty="0">
                <a:solidFill>
                  <a:schemeClr val="accent6">
                    <a:lumMod val="50000"/>
                  </a:schemeClr>
                </a:solidFill>
                <a:latin typeface="Arial"/>
                <a:cs typeface="Arial"/>
              </a:rPr>
              <a:t> </a:t>
            </a:r>
            <a:r>
              <a:rPr sz="2631" b="1" spc="-79" dirty="0">
                <a:solidFill>
                  <a:schemeClr val="accent6">
                    <a:lumMod val="50000"/>
                  </a:schemeClr>
                </a:solidFill>
                <a:latin typeface="Malgun Gothic"/>
                <a:cs typeface="Malgun Gothic"/>
              </a:rPr>
              <a:t>meta</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66" dirty="0">
                <a:solidFill>
                  <a:schemeClr val="accent6">
                    <a:lumMod val="50000"/>
                  </a:schemeClr>
                </a:solidFill>
                <a:latin typeface="Arial"/>
                <a:cs typeface="Arial"/>
              </a:rPr>
              <a:t> </a:t>
            </a:r>
            <a:r>
              <a:rPr sz="2631" b="1" spc="-22" dirty="0">
                <a:solidFill>
                  <a:schemeClr val="accent6">
                    <a:lumMod val="50000"/>
                  </a:schemeClr>
                </a:solidFill>
                <a:latin typeface="Malgun Gothic"/>
                <a:cs typeface="Malgun Gothic"/>
              </a:rPr>
              <a:t>tasks</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127" dirty="0">
                <a:solidFill>
                  <a:schemeClr val="accent6">
                    <a:lumMod val="50000"/>
                  </a:schemeClr>
                </a:solidFill>
                <a:latin typeface="Arial"/>
                <a:cs typeface="Arial"/>
              </a:rPr>
              <a:t> </a:t>
            </a:r>
            <a:r>
              <a:rPr sz="2631" b="1" spc="-61" dirty="0">
                <a:solidFill>
                  <a:schemeClr val="accent6">
                    <a:lumMod val="50000"/>
                  </a:schemeClr>
                </a:solidFill>
                <a:latin typeface="Malgun Gothic"/>
                <a:cs typeface="Malgun Gothic"/>
              </a:rPr>
              <a:t>templates</a:t>
            </a:r>
            <a:endParaRPr sz="2631" dirty="0">
              <a:solidFill>
                <a:schemeClr val="accent6">
                  <a:lumMod val="50000"/>
                </a:schemeClr>
              </a:solidFill>
              <a:latin typeface="Malgun Gothic"/>
              <a:cs typeface="Malgun Gothic"/>
            </a:endParaRPr>
          </a:p>
          <a:p>
            <a:pPr marL="353112"/>
            <a:r>
              <a:rPr sz="2631" b="1" spc="-4" dirty="0">
                <a:solidFill>
                  <a:schemeClr val="accent6">
                    <a:lumMod val="50000"/>
                  </a:schemeClr>
                </a:solidFill>
                <a:latin typeface="Arial"/>
                <a:cs typeface="Arial"/>
              </a:rPr>
              <a:t>└──</a:t>
            </a:r>
            <a:r>
              <a:rPr sz="2631" b="1" spc="-66" dirty="0">
                <a:solidFill>
                  <a:schemeClr val="accent6">
                    <a:lumMod val="50000"/>
                  </a:schemeClr>
                </a:solidFill>
                <a:latin typeface="Arial"/>
                <a:cs typeface="Arial"/>
              </a:rPr>
              <a:t> </a:t>
            </a:r>
            <a:r>
              <a:rPr sz="2631" b="1" spc="-31" dirty="0">
                <a:solidFill>
                  <a:schemeClr val="accent6">
                    <a:lumMod val="50000"/>
                  </a:schemeClr>
                </a:solidFill>
                <a:latin typeface="Malgun Gothic"/>
                <a:cs typeface="Malgun Gothic"/>
              </a:rPr>
              <a:t>vars</a:t>
            </a:r>
            <a:endParaRPr sz="2631" dirty="0">
              <a:solidFill>
                <a:schemeClr val="accent6">
                  <a:lumMod val="50000"/>
                </a:schemeClr>
              </a:solidFill>
              <a:latin typeface="Malgun Gothic"/>
              <a:cs typeface="Malgun Gothic"/>
            </a:endParaRPr>
          </a:p>
        </p:txBody>
      </p:sp>
      <p:sp>
        <p:nvSpPr>
          <p:cNvPr id="6" name="object 3">
            <a:extLst>
              <a:ext uri="{FF2B5EF4-FFF2-40B4-BE49-F238E27FC236}">
                <a16:creationId xmlns:a16="http://schemas.microsoft.com/office/drawing/2014/main" id="{54D5CE3D-F9A1-40AE-865E-13DABDAF6979}"/>
              </a:ext>
            </a:extLst>
          </p:cNvPr>
          <p:cNvSpPr txBox="1"/>
          <p:nvPr/>
        </p:nvSpPr>
        <p:spPr>
          <a:xfrm>
            <a:off x="4890484" y="3250855"/>
            <a:ext cx="5045340" cy="254263"/>
          </a:xfrm>
          <a:prstGeom prst="rect">
            <a:avLst/>
          </a:prstGeom>
        </p:spPr>
        <p:txBody>
          <a:bodyPr vert="horz" wrap="square" lIns="0" tIns="11139" rIns="0" bIns="0" rtlCol="0">
            <a:spAutoFit/>
          </a:bodyPr>
          <a:lstStyle/>
          <a:p>
            <a:pPr marL="11139">
              <a:spcBef>
                <a:spcPts val="88"/>
              </a:spcBef>
            </a:pPr>
            <a:r>
              <a:rPr sz="1579" spc="44" dirty="0">
                <a:solidFill>
                  <a:schemeClr val="accent6">
                    <a:lumMod val="50000"/>
                  </a:schemeClr>
                </a:solidFill>
                <a:latin typeface="Calibri"/>
                <a:cs typeface="Calibri"/>
              </a:rPr>
              <a:t>Pour </a:t>
            </a:r>
            <a:r>
              <a:rPr sz="1579" spc="48" dirty="0">
                <a:solidFill>
                  <a:schemeClr val="accent6">
                    <a:lumMod val="50000"/>
                  </a:schemeClr>
                </a:solidFill>
                <a:latin typeface="Calibri"/>
                <a:cs typeface="Calibri"/>
              </a:rPr>
              <a:t>créer </a:t>
            </a:r>
            <a:r>
              <a:rPr sz="1579" spc="26" dirty="0">
                <a:solidFill>
                  <a:schemeClr val="accent6">
                    <a:lumMod val="50000"/>
                  </a:schemeClr>
                </a:solidFill>
                <a:latin typeface="Calibri"/>
                <a:cs typeface="Calibri"/>
              </a:rPr>
              <a:t>automatiquement </a:t>
            </a:r>
            <a:r>
              <a:rPr sz="1579" spc="61" dirty="0">
                <a:solidFill>
                  <a:schemeClr val="accent6">
                    <a:lumMod val="50000"/>
                  </a:schemeClr>
                </a:solidFill>
                <a:latin typeface="Calibri"/>
                <a:cs typeface="Calibri"/>
              </a:rPr>
              <a:t>une </a:t>
            </a:r>
            <a:r>
              <a:rPr sz="1579" spc="22" dirty="0">
                <a:solidFill>
                  <a:schemeClr val="accent6">
                    <a:lumMod val="50000"/>
                  </a:schemeClr>
                </a:solidFill>
                <a:latin typeface="Calibri"/>
                <a:cs typeface="Calibri"/>
              </a:rPr>
              <a:t>structure </a:t>
            </a:r>
            <a:r>
              <a:rPr sz="1579" spc="88" dirty="0">
                <a:solidFill>
                  <a:schemeClr val="accent6">
                    <a:lumMod val="50000"/>
                  </a:schemeClr>
                </a:solidFill>
                <a:latin typeface="Calibri"/>
                <a:cs typeface="Calibri"/>
              </a:rPr>
              <a:t>de</a:t>
            </a:r>
            <a:r>
              <a:rPr sz="1579" spc="140" dirty="0">
                <a:solidFill>
                  <a:schemeClr val="accent6">
                    <a:lumMod val="50000"/>
                  </a:schemeClr>
                </a:solidFill>
                <a:latin typeface="Calibri"/>
                <a:cs typeface="Calibri"/>
              </a:rPr>
              <a:t> </a:t>
            </a:r>
            <a:r>
              <a:rPr sz="1579" spc="35" dirty="0">
                <a:solidFill>
                  <a:schemeClr val="accent6">
                    <a:lumMod val="50000"/>
                  </a:schemeClr>
                </a:solidFill>
                <a:latin typeface="Calibri"/>
                <a:cs typeface="Calibri"/>
              </a:rPr>
              <a:t>fichiers</a:t>
            </a:r>
            <a:endParaRPr sz="1579" dirty="0">
              <a:solidFill>
                <a:schemeClr val="accent6">
                  <a:lumMod val="50000"/>
                </a:schemeClr>
              </a:solidFill>
              <a:latin typeface="Calibri"/>
              <a:cs typeface="Calibri"/>
            </a:endParaRPr>
          </a:p>
        </p:txBody>
      </p:sp>
      <p:sp>
        <p:nvSpPr>
          <p:cNvPr id="7" name="object 4">
            <a:extLst>
              <a:ext uri="{FF2B5EF4-FFF2-40B4-BE49-F238E27FC236}">
                <a16:creationId xmlns:a16="http://schemas.microsoft.com/office/drawing/2014/main" id="{0FF24AD0-998F-4507-9854-C83F06B68416}"/>
              </a:ext>
            </a:extLst>
          </p:cNvPr>
          <p:cNvSpPr txBox="1"/>
          <p:nvPr/>
        </p:nvSpPr>
        <p:spPr>
          <a:xfrm>
            <a:off x="4633554" y="3778251"/>
            <a:ext cx="5559201" cy="243015"/>
          </a:xfrm>
          <a:prstGeom prst="rect">
            <a:avLst/>
          </a:prstGeom>
          <a:solidFill>
            <a:srgbClr val="DCDCDC"/>
          </a:solidFill>
        </p:spPr>
        <p:txBody>
          <a:bodyPr vert="horz" wrap="square" lIns="0" tIns="0" rIns="0" bIns="0" rtlCol="0">
            <a:spAutoFit/>
          </a:bodyPr>
          <a:lstStyle/>
          <a:p>
            <a:pPr marL="476200"/>
            <a:r>
              <a:rPr sz="1579" spc="-4" dirty="0">
                <a:latin typeface="Consolas"/>
                <a:cs typeface="Consolas"/>
              </a:rPr>
              <a:t>ansible-galaxy init</a:t>
            </a:r>
            <a:r>
              <a:rPr sz="1579" spc="-13" dirty="0">
                <a:latin typeface="Consolas"/>
                <a:cs typeface="Consolas"/>
              </a:rPr>
              <a:t> </a:t>
            </a:r>
            <a:r>
              <a:rPr sz="1579" spc="-4" dirty="0">
                <a:latin typeface="Consolas"/>
                <a:cs typeface="Consolas"/>
              </a:rPr>
              <a:t>&lt;role_name&gt;</a:t>
            </a:r>
            <a:endParaRPr sz="1579" dirty="0">
              <a:latin typeface="Consolas"/>
              <a:cs typeface="Consolas"/>
            </a:endParaRPr>
          </a:p>
        </p:txBody>
      </p:sp>
      <p:sp>
        <p:nvSpPr>
          <p:cNvPr id="8" name="Espace réservé de la date 7">
            <a:extLst>
              <a:ext uri="{FF2B5EF4-FFF2-40B4-BE49-F238E27FC236}">
                <a16:creationId xmlns:a16="http://schemas.microsoft.com/office/drawing/2014/main" id="{4AB3E97E-C0BE-4001-B008-A9F49ADC5ECC}"/>
              </a:ext>
            </a:extLst>
          </p:cNvPr>
          <p:cNvSpPr>
            <a:spLocks noGrp="1"/>
          </p:cNvSpPr>
          <p:nvPr>
            <p:ph type="dt" sz="half" idx="6"/>
          </p:nvPr>
        </p:nvSpPr>
        <p:spPr/>
        <p:txBody>
          <a:bodyPr/>
          <a:lstStyle/>
          <a:p>
            <a:fld id="{9CC2B61C-3741-4BC1-9388-9D47004CC919}" type="datetime1">
              <a:rPr lang="en-US" smtClean="0"/>
              <a:t>11/26/2020</a:t>
            </a:fld>
            <a:endParaRPr lang="en-US"/>
          </a:p>
        </p:txBody>
      </p:sp>
      <p:sp>
        <p:nvSpPr>
          <p:cNvPr id="9" name="Espace réservé du numéro de diapositive 8">
            <a:extLst>
              <a:ext uri="{FF2B5EF4-FFF2-40B4-BE49-F238E27FC236}">
                <a16:creationId xmlns:a16="http://schemas.microsoft.com/office/drawing/2014/main" id="{2BB9AC15-8B1D-443D-9D78-245E7CC146F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168</a:t>
            </a:fld>
            <a:endParaRPr lang="fr-FR" spc="-1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E9E1ED-7843-4BF5-AA7F-5600AFE0DF3A}"/>
              </a:ext>
            </a:extLst>
          </p:cNvPr>
          <p:cNvSpPr>
            <a:spLocks noGrp="1"/>
          </p:cNvSpPr>
          <p:nvPr>
            <p:ph type="title"/>
          </p:nvPr>
        </p:nvSpPr>
        <p:spPr>
          <a:xfrm>
            <a:off x="1374025" y="1095247"/>
            <a:ext cx="8128634" cy="523220"/>
          </a:xfrm>
        </p:spPr>
        <p:txBody>
          <a:bodyPr/>
          <a:lstStyle/>
          <a:p>
            <a:r>
              <a:rPr lang="fr-FR" dirty="0"/>
              <a:t>Gestion des rôles</a:t>
            </a:r>
          </a:p>
        </p:txBody>
      </p:sp>
      <p:sp>
        <p:nvSpPr>
          <p:cNvPr id="5" name="object 3">
            <a:extLst>
              <a:ext uri="{FF2B5EF4-FFF2-40B4-BE49-F238E27FC236}">
                <a16:creationId xmlns:a16="http://schemas.microsoft.com/office/drawing/2014/main" id="{D8B1A1CE-6EA2-419C-8E1D-BE83752754DB}"/>
              </a:ext>
            </a:extLst>
          </p:cNvPr>
          <p:cNvSpPr txBox="1"/>
          <p:nvPr/>
        </p:nvSpPr>
        <p:spPr>
          <a:xfrm>
            <a:off x="670566" y="2354178"/>
            <a:ext cx="5122250" cy="254263"/>
          </a:xfrm>
          <a:prstGeom prst="rect">
            <a:avLst/>
          </a:prstGeom>
        </p:spPr>
        <p:txBody>
          <a:bodyPr vert="horz" wrap="square" lIns="0" tIns="11139" rIns="0" bIns="0" rtlCol="0">
            <a:spAutoFit/>
          </a:bodyPr>
          <a:lstStyle/>
          <a:p>
            <a:pPr marL="33418">
              <a:spcBef>
                <a:spcPts val="88"/>
              </a:spcBef>
            </a:pPr>
            <a:r>
              <a:rPr sz="1579" spc="-4" dirty="0">
                <a:latin typeface="Calibri"/>
                <a:cs typeface="Calibri"/>
              </a:rPr>
              <a:t>Notre rôle est bien créé</a:t>
            </a:r>
            <a:r>
              <a:rPr sz="2368" spc="-6" baseline="10802" dirty="0">
                <a:latin typeface="Calibri"/>
                <a:cs typeface="Calibri"/>
              </a:rPr>
              <a:t>́ </a:t>
            </a:r>
            <a:r>
              <a:rPr sz="1579" dirty="0">
                <a:latin typeface="Calibri"/>
                <a:cs typeface="Calibri"/>
              </a:rPr>
              <a:t>et </a:t>
            </a:r>
            <a:r>
              <a:rPr sz="1579" spc="-4" dirty="0">
                <a:latin typeface="Calibri"/>
                <a:cs typeface="Calibri"/>
              </a:rPr>
              <a:t>il contient les répertoires suivants</a:t>
            </a:r>
            <a:r>
              <a:rPr sz="1579" spc="118" dirty="0">
                <a:latin typeface="Calibri"/>
                <a:cs typeface="Calibri"/>
              </a:rPr>
              <a:t> </a:t>
            </a:r>
            <a:r>
              <a:rPr sz="1579" dirty="0">
                <a:latin typeface="Calibri"/>
                <a:cs typeface="Calibri"/>
              </a:rPr>
              <a:t>:</a:t>
            </a:r>
            <a:endParaRPr sz="1579">
              <a:latin typeface="Calibri"/>
              <a:cs typeface="Calibri"/>
            </a:endParaRPr>
          </a:p>
        </p:txBody>
      </p:sp>
      <p:sp>
        <p:nvSpPr>
          <p:cNvPr id="6" name="object 4">
            <a:extLst>
              <a:ext uri="{FF2B5EF4-FFF2-40B4-BE49-F238E27FC236}">
                <a16:creationId xmlns:a16="http://schemas.microsoft.com/office/drawing/2014/main" id="{58A46C57-0223-4703-8B19-058F62723EE7}"/>
              </a:ext>
            </a:extLst>
          </p:cNvPr>
          <p:cNvSpPr/>
          <p:nvPr/>
        </p:nvSpPr>
        <p:spPr>
          <a:xfrm>
            <a:off x="943469" y="2717629"/>
            <a:ext cx="7411965" cy="2664631"/>
          </a:xfrm>
          <a:prstGeom prst="rect">
            <a:avLst/>
          </a:prstGeom>
          <a:blipFill>
            <a:blip r:embed="rId2" cstate="print"/>
            <a:stretch>
              <a:fillRect/>
            </a:stretch>
          </a:blipFill>
        </p:spPr>
        <p:txBody>
          <a:bodyPr wrap="square" lIns="0" tIns="0" rIns="0" bIns="0" rtlCol="0"/>
          <a:lstStyle/>
          <a:p>
            <a:endParaRPr sz="1579"/>
          </a:p>
        </p:txBody>
      </p:sp>
      <p:sp>
        <p:nvSpPr>
          <p:cNvPr id="7" name="object 5">
            <a:extLst>
              <a:ext uri="{FF2B5EF4-FFF2-40B4-BE49-F238E27FC236}">
                <a16:creationId xmlns:a16="http://schemas.microsoft.com/office/drawing/2014/main" id="{B0EB2787-D8EF-4640-B394-A39B73EC1660}"/>
              </a:ext>
            </a:extLst>
          </p:cNvPr>
          <p:cNvSpPr txBox="1"/>
          <p:nvPr/>
        </p:nvSpPr>
        <p:spPr>
          <a:xfrm>
            <a:off x="692843" y="5478055"/>
            <a:ext cx="9368674" cy="754242"/>
          </a:xfrm>
          <a:prstGeom prst="rect">
            <a:avLst/>
          </a:prstGeom>
        </p:spPr>
        <p:txBody>
          <a:bodyPr vert="horz" wrap="square" lIns="0" tIns="12253" rIns="0" bIns="0" rtlCol="0">
            <a:spAutoFit/>
          </a:bodyPr>
          <a:lstStyle/>
          <a:p>
            <a:pPr marL="261770" marR="4456" indent="-250631">
              <a:lnSpc>
                <a:spcPct val="99500"/>
              </a:lnSpc>
              <a:spcBef>
                <a:spcPts val="96"/>
              </a:spcBef>
              <a:buFont typeface="Arial" panose="020B0604020202020204" pitchFamily="34" charset="0"/>
              <a:buChar char="•"/>
            </a:pPr>
            <a:r>
              <a:rPr sz="1579" spc="-9" dirty="0">
                <a:latin typeface="Calibri"/>
                <a:cs typeface="Calibri"/>
              </a:rPr>
              <a:t>Grâce </a:t>
            </a:r>
            <a:r>
              <a:rPr sz="1579" dirty="0">
                <a:latin typeface="Calibri"/>
                <a:cs typeface="Calibri"/>
              </a:rPr>
              <a:t>à </a:t>
            </a:r>
            <a:r>
              <a:rPr sz="1579" spc="-13" dirty="0">
                <a:latin typeface="Calibri"/>
                <a:cs typeface="Calibri"/>
              </a:rPr>
              <a:t>cette </a:t>
            </a:r>
            <a:r>
              <a:rPr sz="1579" spc="-4" dirty="0">
                <a:latin typeface="Calibri"/>
                <a:cs typeface="Calibri"/>
              </a:rPr>
              <a:t>arborescence il </a:t>
            </a:r>
            <a:r>
              <a:rPr sz="1579" dirty="0">
                <a:latin typeface="Calibri"/>
                <a:cs typeface="Calibri"/>
              </a:rPr>
              <a:t>ne </a:t>
            </a:r>
            <a:r>
              <a:rPr sz="1579" spc="-13" dirty="0">
                <a:latin typeface="Calibri"/>
                <a:cs typeface="Calibri"/>
              </a:rPr>
              <a:t>sera </a:t>
            </a:r>
            <a:r>
              <a:rPr sz="1579" spc="-4" dirty="0">
                <a:latin typeface="Calibri"/>
                <a:cs typeface="Calibri"/>
              </a:rPr>
              <a:t>pas nécessaire </a:t>
            </a:r>
            <a:r>
              <a:rPr sz="1579" dirty="0">
                <a:latin typeface="Calibri"/>
                <a:cs typeface="Calibri"/>
              </a:rPr>
              <a:t>de </a:t>
            </a:r>
            <a:r>
              <a:rPr sz="1579" spc="-4" dirty="0">
                <a:latin typeface="Calibri"/>
                <a:cs typeface="Calibri"/>
              </a:rPr>
              <a:t>préciser les </a:t>
            </a:r>
            <a:r>
              <a:rPr sz="1579" spc="-9" dirty="0">
                <a:latin typeface="Calibri"/>
                <a:cs typeface="Calibri"/>
              </a:rPr>
              <a:t>directives </a:t>
            </a:r>
            <a:r>
              <a:rPr sz="1579" spc="-13" dirty="0">
                <a:latin typeface="Calibri"/>
                <a:cs typeface="Calibri"/>
              </a:rPr>
              <a:t>vars,  tasks </a:t>
            </a:r>
            <a:r>
              <a:rPr sz="1579" dirty="0">
                <a:latin typeface="Calibri"/>
                <a:cs typeface="Calibri"/>
              </a:rPr>
              <a:t>ou </a:t>
            </a:r>
            <a:r>
              <a:rPr sz="1579" spc="-9" dirty="0">
                <a:latin typeface="Calibri"/>
                <a:cs typeface="Calibri"/>
              </a:rPr>
              <a:t>handlers </a:t>
            </a:r>
            <a:r>
              <a:rPr sz="1579" spc="-4" dirty="0">
                <a:latin typeface="Calibri"/>
                <a:cs typeface="Calibri"/>
              </a:rPr>
              <a:t>dans les </a:t>
            </a:r>
            <a:r>
              <a:rPr sz="1579" spc="-9" dirty="0">
                <a:latin typeface="Calibri"/>
                <a:cs typeface="Calibri"/>
              </a:rPr>
              <a:t>fichiers </a:t>
            </a:r>
            <a:r>
              <a:rPr sz="1579" spc="-13" dirty="0">
                <a:latin typeface="Calibri"/>
                <a:cs typeface="Calibri"/>
              </a:rPr>
              <a:t>vars/main.yml, tasks/main.yml </a:t>
            </a:r>
            <a:r>
              <a:rPr sz="1579" spc="-4" dirty="0">
                <a:latin typeface="Calibri"/>
                <a:cs typeface="Calibri"/>
              </a:rPr>
              <a:t>et </a:t>
            </a:r>
            <a:r>
              <a:rPr sz="1579" spc="-13" dirty="0" err="1">
                <a:latin typeface="Calibri"/>
                <a:cs typeface="Calibri"/>
              </a:rPr>
              <a:t>handlers.yml</a:t>
            </a:r>
            <a:r>
              <a:rPr sz="1579" spc="-13" dirty="0">
                <a:latin typeface="Calibri"/>
                <a:cs typeface="Calibri"/>
              </a:rPr>
              <a:t>  </a:t>
            </a:r>
            <a:endParaRPr lang="fr-FR" sz="1579" spc="-13" dirty="0">
              <a:latin typeface="Calibri"/>
              <a:cs typeface="Calibri"/>
            </a:endParaRPr>
          </a:p>
          <a:p>
            <a:pPr marL="261770" marR="4456" indent="-250631">
              <a:lnSpc>
                <a:spcPct val="99500"/>
              </a:lnSpc>
              <a:spcBef>
                <a:spcPts val="96"/>
              </a:spcBef>
              <a:buFont typeface="Arial" panose="020B0604020202020204" pitchFamily="34" charset="0"/>
              <a:buChar char="•"/>
            </a:pPr>
            <a:r>
              <a:rPr sz="1579" spc="-13" dirty="0" err="1">
                <a:latin typeface="Calibri"/>
                <a:cs typeface="Calibri"/>
              </a:rPr>
              <a:t>cette</a:t>
            </a:r>
            <a:r>
              <a:rPr sz="1579" spc="-13" dirty="0">
                <a:latin typeface="Calibri"/>
                <a:cs typeface="Calibri"/>
              </a:rPr>
              <a:t> </a:t>
            </a:r>
            <a:r>
              <a:rPr sz="1579" spc="-9" dirty="0">
                <a:latin typeface="Calibri"/>
                <a:cs typeface="Calibri"/>
              </a:rPr>
              <a:t>information </a:t>
            </a:r>
            <a:r>
              <a:rPr sz="1579" spc="-13" dirty="0">
                <a:latin typeface="Calibri"/>
                <a:cs typeface="Calibri"/>
              </a:rPr>
              <a:t>sera </a:t>
            </a:r>
            <a:r>
              <a:rPr sz="1579" spc="-4" dirty="0" err="1">
                <a:latin typeface="Calibri"/>
                <a:cs typeface="Calibri"/>
              </a:rPr>
              <a:t>obtenu</a:t>
            </a:r>
            <a:r>
              <a:rPr lang="fr-FR" sz="1579" spc="-4" dirty="0">
                <a:latin typeface="Calibri"/>
                <a:cs typeface="Calibri"/>
              </a:rPr>
              <a:t>e</a:t>
            </a:r>
            <a:r>
              <a:rPr sz="1579" spc="-4" dirty="0">
                <a:latin typeface="Calibri"/>
                <a:cs typeface="Calibri"/>
              </a:rPr>
              <a:t> </a:t>
            </a:r>
            <a:r>
              <a:rPr sz="1579" dirty="0">
                <a:latin typeface="Calibri"/>
                <a:cs typeface="Calibri"/>
              </a:rPr>
              <a:t>à </a:t>
            </a:r>
            <a:r>
              <a:rPr sz="1579" spc="-4" dirty="0">
                <a:latin typeface="Calibri"/>
                <a:cs typeface="Calibri"/>
              </a:rPr>
              <a:t>partir </a:t>
            </a:r>
            <a:r>
              <a:rPr sz="1579" dirty="0">
                <a:latin typeface="Calibri"/>
                <a:cs typeface="Calibri"/>
              </a:rPr>
              <a:t>du nom du</a:t>
            </a:r>
            <a:r>
              <a:rPr sz="1579" spc="96" dirty="0">
                <a:latin typeface="Calibri"/>
                <a:cs typeface="Calibri"/>
              </a:rPr>
              <a:t> </a:t>
            </a:r>
            <a:r>
              <a:rPr sz="1579" spc="-9" dirty="0" err="1">
                <a:latin typeface="Calibri"/>
                <a:cs typeface="Calibri"/>
              </a:rPr>
              <a:t>répertoire</a:t>
            </a:r>
            <a:r>
              <a:rPr lang="fr-FR" sz="1579" spc="-9" dirty="0">
                <a:latin typeface="Calibri"/>
                <a:cs typeface="Calibri"/>
              </a:rPr>
              <a:t> du rôle.</a:t>
            </a:r>
            <a:endParaRPr sz="1579" dirty="0">
              <a:latin typeface="Calibri"/>
              <a:cs typeface="Calibri"/>
            </a:endParaRPr>
          </a:p>
        </p:txBody>
      </p:sp>
      <p:sp>
        <p:nvSpPr>
          <p:cNvPr id="3" name="Espace réservé de la date 2">
            <a:extLst>
              <a:ext uri="{FF2B5EF4-FFF2-40B4-BE49-F238E27FC236}">
                <a16:creationId xmlns:a16="http://schemas.microsoft.com/office/drawing/2014/main" id="{B3445F47-09DB-4194-B6CC-308D19537338}"/>
              </a:ext>
            </a:extLst>
          </p:cNvPr>
          <p:cNvSpPr>
            <a:spLocks noGrp="1"/>
          </p:cNvSpPr>
          <p:nvPr>
            <p:ph type="dt" sz="half" idx="6"/>
          </p:nvPr>
        </p:nvSpPr>
        <p:spPr/>
        <p:txBody>
          <a:bodyPr/>
          <a:lstStyle/>
          <a:p>
            <a:fld id="{BEBEB468-4ACE-4528-8EE6-5230CD987723}"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579F3072-3869-4025-9336-72C6A198632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169</a:t>
            </a:fld>
            <a:endParaRPr lang="fr-FR" spc="-10" dirty="0"/>
          </a:p>
        </p:txBody>
      </p:sp>
    </p:spTree>
    <p:extLst>
      <p:ext uri="{BB962C8B-B14F-4D97-AF65-F5344CB8AC3E}">
        <p14:creationId xmlns:p14="http://schemas.microsoft.com/office/powerpoint/2010/main" val="55437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991" y="1035633"/>
            <a:ext cx="4910048" cy="553310"/>
          </a:xfrm>
          <a:prstGeom prst="rect">
            <a:avLst/>
          </a:prstGeom>
        </p:spPr>
        <p:txBody>
          <a:bodyPr vert="horz" wrap="square" lIns="0" tIns="29799" rIns="0" bIns="0" rtlCol="0" anchor="ctr">
            <a:spAutoFit/>
          </a:bodyPr>
          <a:lstStyle/>
          <a:p>
            <a:pPr marL="22075">
              <a:spcBef>
                <a:spcPts val="235"/>
              </a:spcBef>
            </a:pPr>
            <a:r>
              <a:rPr u="none" spc="-122" dirty="0"/>
              <a:t>Exemple </a:t>
            </a:r>
            <a:r>
              <a:rPr u="none" spc="9" dirty="0"/>
              <a:t>ANSIBLE </a:t>
            </a:r>
            <a:r>
              <a:rPr u="none" spc="-96" dirty="0"/>
              <a:t>-</a:t>
            </a:r>
            <a:r>
              <a:rPr u="none" spc="113" dirty="0"/>
              <a:t> </a:t>
            </a:r>
            <a:r>
              <a:rPr u="none" spc="-147" dirty="0"/>
              <a:t>1</a:t>
            </a:r>
          </a:p>
        </p:txBody>
      </p:sp>
      <p:sp>
        <p:nvSpPr>
          <p:cNvPr id="3" name="object 3"/>
          <p:cNvSpPr txBox="1"/>
          <p:nvPr/>
        </p:nvSpPr>
        <p:spPr>
          <a:xfrm>
            <a:off x="958590" y="2505522"/>
            <a:ext cx="9104898" cy="2838549"/>
          </a:xfrm>
          <a:prstGeom prst="rect">
            <a:avLst/>
          </a:prstGeom>
        </p:spPr>
        <p:txBody>
          <a:bodyPr vert="horz" wrap="square" lIns="0" tIns="20970" rIns="0" bIns="0" rtlCol="0">
            <a:spAutoFit/>
          </a:bodyPr>
          <a:lstStyle/>
          <a:p>
            <a:pPr marL="66224" marR="52979">
              <a:spcBef>
                <a:spcPts val="165"/>
              </a:spcBef>
            </a:pPr>
            <a:r>
              <a:rPr sz="1738" spc="9" dirty="0">
                <a:latin typeface="Calibri"/>
                <a:cs typeface="Calibri"/>
              </a:rPr>
              <a:t>L’objectif </a:t>
            </a:r>
            <a:r>
              <a:rPr sz="1738" spc="-61" dirty="0">
                <a:latin typeface="Calibri"/>
                <a:cs typeface="Calibri"/>
              </a:rPr>
              <a:t>de </a:t>
            </a:r>
            <a:r>
              <a:rPr sz="1738" spc="-35" dirty="0">
                <a:latin typeface="Calibri"/>
                <a:cs typeface="Calibri"/>
              </a:rPr>
              <a:t>ce </a:t>
            </a:r>
            <a:r>
              <a:rPr sz="1738" spc="-9" dirty="0">
                <a:latin typeface="Calibri"/>
                <a:cs typeface="Calibri"/>
              </a:rPr>
              <a:t>logiciel </a:t>
            </a:r>
            <a:r>
              <a:rPr sz="1738" spc="-26" dirty="0">
                <a:latin typeface="Calibri"/>
                <a:cs typeface="Calibri"/>
              </a:rPr>
              <a:t>est </a:t>
            </a:r>
            <a:r>
              <a:rPr sz="1738" spc="-69" dirty="0">
                <a:latin typeface="Calibri"/>
                <a:cs typeface="Calibri"/>
              </a:rPr>
              <a:t>de </a:t>
            </a:r>
            <a:r>
              <a:rPr sz="1738" spc="-18" dirty="0">
                <a:latin typeface="Calibri"/>
                <a:cs typeface="Calibri"/>
              </a:rPr>
              <a:t>maintenir </a:t>
            </a:r>
            <a:r>
              <a:rPr sz="1738" spc="-52" dirty="0">
                <a:latin typeface="Calibri"/>
                <a:cs typeface="Calibri"/>
              </a:rPr>
              <a:t>une </a:t>
            </a:r>
            <a:r>
              <a:rPr sz="1738" spc="-9" dirty="0">
                <a:latin typeface="Calibri"/>
                <a:cs typeface="Calibri"/>
              </a:rPr>
              <a:t>configuration </a:t>
            </a:r>
            <a:r>
              <a:rPr sz="1738" spc="-26" dirty="0">
                <a:latin typeface="Calibri"/>
                <a:cs typeface="Calibri"/>
              </a:rPr>
              <a:t>identique </a:t>
            </a:r>
            <a:r>
              <a:rPr sz="1738" spc="-18" dirty="0">
                <a:latin typeface="Calibri"/>
                <a:cs typeface="Calibri"/>
              </a:rPr>
              <a:t>sur  </a:t>
            </a:r>
            <a:r>
              <a:rPr sz="1738" spc="-35" dirty="0">
                <a:latin typeface="Calibri"/>
                <a:cs typeface="Calibri"/>
              </a:rPr>
              <a:t>différents </a:t>
            </a:r>
            <a:r>
              <a:rPr sz="1738" spc="-18" dirty="0">
                <a:latin typeface="Calibri"/>
                <a:cs typeface="Calibri"/>
              </a:rPr>
              <a:t>serveurs/machines </a:t>
            </a:r>
            <a:r>
              <a:rPr sz="1738" spc="-9" dirty="0">
                <a:latin typeface="Calibri"/>
                <a:cs typeface="Calibri"/>
              </a:rPr>
              <a:t>virtuelles. </a:t>
            </a:r>
            <a:endParaRPr lang="fr-FR" sz="1738" spc="-9" dirty="0">
              <a:latin typeface="Calibri"/>
              <a:cs typeface="Calibri"/>
            </a:endParaRPr>
          </a:p>
          <a:p>
            <a:pPr marL="66224" marR="52979">
              <a:spcBef>
                <a:spcPts val="165"/>
              </a:spcBef>
            </a:pPr>
            <a:r>
              <a:rPr sz="1738" spc="-18" dirty="0" err="1">
                <a:latin typeface="Calibri"/>
                <a:cs typeface="Calibri"/>
              </a:rPr>
              <a:t>Concrètement</a:t>
            </a:r>
            <a:r>
              <a:rPr sz="1738" spc="-18" dirty="0">
                <a:latin typeface="Calibri"/>
                <a:cs typeface="Calibri"/>
              </a:rPr>
              <a:t>, </a:t>
            </a:r>
            <a:r>
              <a:rPr sz="1738" spc="-9" dirty="0">
                <a:latin typeface="Calibri"/>
                <a:cs typeface="Calibri"/>
              </a:rPr>
              <a:t>Ansible</a:t>
            </a:r>
            <a:r>
              <a:rPr sz="1738" spc="156" dirty="0">
                <a:latin typeface="Calibri"/>
                <a:cs typeface="Calibri"/>
              </a:rPr>
              <a:t> </a:t>
            </a:r>
            <a:r>
              <a:rPr sz="1738" spc="-26" dirty="0">
                <a:latin typeface="Calibri"/>
                <a:cs typeface="Calibri"/>
              </a:rPr>
              <a:t>permet </a:t>
            </a:r>
            <a:r>
              <a:rPr sz="1738" spc="9" dirty="0">
                <a:latin typeface="Calibri"/>
                <a:cs typeface="Calibri"/>
              </a:rPr>
              <a:t>:</a:t>
            </a:r>
            <a:endParaRPr sz="1738" dirty="0">
              <a:latin typeface="Calibri"/>
              <a:cs typeface="Calibri"/>
            </a:endParaRPr>
          </a:p>
          <a:p>
            <a:pPr marL="505506" indent="-248338">
              <a:spcBef>
                <a:spcPts val="504"/>
              </a:spcBef>
              <a:buClr>
                <a:srgbClr val="3333B2"/>
              </a:buClr>
              <a:buSzPct val="70000"/>
              <a:buFont typeface="Arial"/>
              <a:buChar char="►"/>
              <a:tabLst>
                <a:tab pos="506609" algn="l"/>
              </a:tabLst>
            </a:pPr>
            <a:r>
              <a:rPr sz="1738" spc="-9" dirty="0">
                <a:latin typeface="Calibri"/>
                <a:cs typeface="Calibri"/>
              </a:rPr>
              <a:t>Installation </a:t>
            </a:r>
            <a:r>
              <a:rPr sz="1738" spc="-52" dirty="0">
                <a:latin typeface="Calibri"/>
                <a:cs typeface="Calibri"/>
              </a:rPr>
              <a:t>des</a:t>
            </a:r>
            <a:r>
              <a:rPr sz="1738" spc="-18" dirty="0">
                <a:latin typeface="Calibri"/>
                <a:cs typeface="Calibri"/>
              </a:rPr>
              <a:t> </a:t>
            </a:r>
            <a:r>
              <a:rPr sz="1738" spc="-26" dirty="0">
                <a:latin typeface="Calibri"/>
                <a:cs typeface="Calibri"/>
              </a:rPr>
              <a:t>paquets.</a:t>
            </a:r>
            <a:endParaRPr sz="1738" dirty="0">
              <a:latin typeface="Calibri"/>
              <a:cs typeface="Calibri"/>
            </a:endParaRPr>
          </a:p>
          <a:p>
            <a:pPr marL="505506" indent="-248338">
              <a:spcBef>
                <a:spcPts val="513"/>
              </a:spcBef>
              <a:buClr>
                <a:srgbClr val="3333B2"/>
              </a:buClr>
              <a:buSzPct val="70000"/>
              <a:buFont typeface="Arial"/>
              <a:buChar char="►"/>
              <a:tabLst>
                <a:tab pos="506609" algn="l"/>
              </a:tabLst>
            </a:pPr>
            <a:r>
              <a:rPr sz="1738" spc="-9" dirty="0">
                <a:latin typeface="Calibri"/>
                <a:cs typeface="Calibri"/>
              </a:rPr>
              <a:t>Installation </a:t>
            </a:r>
            <a:r>
              <a:rPr sz="1738" spc="-52" dirty="0">
                <a:latin typeface="Calibri"/>
                <a:cs typeface="Calibri"/>
              </a:rPr>
              <a:t>des </a:t>
            </a:r>
            <a:r>
              <a:rPr sz="1738" spc="-18" dirty="0">
                <a:latin typeface="Calibri"/>
                <a:cs typeface="Calibri"/>
              </a:rPr>
              <a:t>fichiers </a:t>
            </a:r>
            <a:r>
              <a:rPr sz="1738" spc="-69" dirty="0">
                <a:latin typeface="Calibri"/>
                <a:cs typeface="Calibri"/>
              </a:rPr>
              <a:t>de</a:t>
            </a:r>
            <a:r>
              <a:rPr sz="1738" spc="87" dirty="0">
                <a:latin typeface="Calibri"/>
                <a:cs typeface="Calibri"/>
              </a:rPr>
              <a:t> </a:t>
            </a:r>
            <a:r>
              <a:rPr sz="1738" dirty="0">
                <a:latin typeface="Calibri"/>
                <a:cs typeface="Calibri"/>
              </a:rPr>
              <a:t>configuration.</a:t>
            </a:r>
          </a:p>
          <a:p>
            <a:pPr marL="505506" indent="-248338">
              <a:spcBef>
                <a:spcPts val="513"/>
              </a:spcBef>
              <a:buClr>
                <a:srgbClr val="3333B2"/>
              </a:buClr>
              <a:buSzPct val="70000"/>
              <a:buFont typeface="Arial"/>
              <a:buChar char="►"/>
              <a:tabLst>
                <a:tab pos="506609" algn="l"/>
              </a:tabLst>
            </a:pPr>
            <a:r>
              <a:rPr sz="1738" dirty="0">
                <a:latin typeface="Calibri"/>
                <a:cs typeface="Calibri"/>
              </a:rPr>
              <a:t>Configuration </a:t>
            </a:r>
            <a:r>
              <a:rPr sz="1738" spc="-52" dirty="0">
                <a:latin typeface="Calibri"/>
                <a:cs typeface="Calibri"/>
              </a:rPr>
              <a:t>des</a:t>
            </a:r>
            <a:r>
              <a:rPr sz="1738" spc="-35" dirty="0">
                <a:latin typeface="Calibri"/>
                <a:cs typeface="Calibri"/>
              </a:rPr>
              <a:t> </a:t>
            </a:r>
            <a:r>
              <a:rPr sz="1738" spc="-18" dirty="0">
                <a:latin typeface="Calibri"/>
                <a:cs typeface="Calibri"/>
              </a:rPr>
              <a:t>services.</a:t>
            </a:r>
            <a:endParaRPr sz="1738" dirty="0">
              <a:latin typeface="Calibri"/>
              <a:cs typeface="Calibri"/>
            </a:endParaRPr>
          </a:p>
          <a:p>
            <a:pPr marL="505506" indent="-248338">
              <a:spcBef>
                <a:spcPts val="513"/>
              </a:spcBef>
              <a:buClr>
                <a:srgbClr val="3333B2"/>
              </a:buClr>
              <a:buSzPct val="70000"/>
              <a:buFont typeface="Arial"/>
              <a:buChar char="►"/>
              <a:tabLst>
                <a:tab pos="506609" algn="l"/>
              </a:tabLst>
            </a:pPr>
            <a:r>
              <a:rPr sz="1738" spc="-9" dirty="0">
                <a:latin typeface="Calibri"/>
                <a:cs typeface="Calibri"/>
              </a:rPr>
              <a:t>Réalisation </a:t>
            </a:r>
            <a:r>
              <a:rPr sz="1738" spc="-69" dirty="0">
                <a:latin typeface="Calibri"/>
                <a:cs typeface="Calibri"/>
              </a:rPr>
              <a:t>de </a:t>
            </a:r>
            <a:r>
              <a:rPr sz="1738" spc="-18" dirty="0">
                <a:latin typeface="Calibri"/>
                <a:cs typeface="Calibri"/>
              </a:rPr>
              <a:t>toutes </a:t>
            </a:r>
            <a:r>
              <a:rPr sz="1738" spc="-44" dirty="0">
                <a:latin typeface="Calibri"/>
                <a:cs typeface="Calibri"/>
              </a:rPr>
              <a:t>les </a:t>
            </a:r>
            <a:r>
              <a:rPr sz="1738" spc="-18" dirty="0">
                <a:latin typeface="Calibri"/>
                <a:cs typeface="Calibri"/>
              </a:rPr>
              <a:t>tâches </a:t>
            </a:r>
            <a:r>
              <a:rPr sz="1738" spc="-9" dirty="0">
                <a:latin typeface="Calibri"/>
                <a:cs typeface="Calibri"/>
              </a:rPr>
              <a:t>d’administration </a:t>
            </a:r>
            <a:r>
              <a:rPr sz="1738" spc="-26" dirty="0">
                <a:latin typeface="Calibri"/>
                <a:cs typeface="Calibri"/>
              </a:rPr>
              <a:t>possible </a:t>
            </a:r>
            <a:r>
              <a:rPr sz="1738" spc="-35" dirty="0">
                <a:latin typeface="Calibri"/>
                <a:cs typeface="Calibri"/>
              </a:rPr>
              <a:t>par</a:t>
            </a:r>
            <a:r>
              <a:rPr sz="1738" spc="304" dirty="0">
                <a:latin typeface="Calibri"/>
                <a:cs typeface="Calibri"/>
              </a:rPr>
              <a:t> </a:t>
            </a:r>
            <a:r>
              <a:rPr sz="1738" spc="-9" dirty="0">
                <a:latin typeface="Calibri"/>
                <a:cs typeface="Calibri"/>
              </a:rPr>
              <a:t>ssh.</a:t>
            </a:r>
            <a:endParaRPr sz="1738" dirty="0">
              <a:latin typeface="Calibri"/>
              <a:cs typeface="Calibri"/>
            </a:endParaRPr>
          </a:p>
          <a:p>
            <a:pPr marL="505506" marR="144588" indent="-248338">
              <a:spcBef>
                <a:spcPts val="504"/>
              </a:spcBef>
              <a:buClr>
                <a:srgbClr val="3333B2"/>
              </a:buClr>
              <a:buSzPct val="70000"/>
              <a:buFont typeface="Arial"/>
              <a:buChar char="►"/>
              <a:tabLst>
                <a:tab pos="506609" algn="l"/>
              </a:tabLst>
            </a:pPr>
            <a:r>
              <a:rPr sz="1738" spc="-9" dirty="0">
                <a:latin typeface="Calibri"/>
                <a:cs typeface="Calibri"/>
              </a:rPr>
              <a:t>Couplage </a:t>
            </a:r>
            <a:r>
              <a:rPr sz="1738" spc="-18" dirty="0">
                <a:latin typeface="Calibri"/>
                <a:cs typeface="Calibri"/>
              </a:rPr>
              <a:t>avec </a:t>
            </a:r>
            <a:r>
              <a:rPr sz="1738" spc="-26" dirty="0">
                <a:latin typeface="Calibri"/>
                <a:cs typeface="Calibri"/>
              </a:rPr>
              <a:t>un </a:t>
            </a:r>
            <a:r>
              <a:rPr sz="1738" spc="-9" dirty="0">
                <a:latin typeface="Calibri"/>
                <a:cs typeface="Calibri"/>
              </a:rPr>
              <a:t>outil </a:t>
            </a:r>
            <a:r>
              <a:rPr sz="1738" spc="-61" dirty="0">
                <a:latin typeface="Calibri"/>
                <a:cs typeface="Calibri"/>
              </a:rPr>
              <a:t>de </a:t>
            </a:r>
            <a:r>
              <a:rPr sz="1738" spc="-18" dirty="0">
                <a:latin typeface="Calibri"/>
                <a:cs typeface="Calibri"/>
              </a:rPr>
              <a:t>versioning </a:t>
            </a:r>
            <a:r>
              <a:rPr sz="1738" spc="-9" dirty="0">
                <a:latin typeface="Calibri"/>
                <a:cs typeface="Calibri"/>
              </a:rPr>
              <a:t>pour, </a:t>
            </a:r>
            <a:r>
              <a:rPr sz="1738" spc="-35" dirty="0">
                <a:latin typeface="Calibri"/>
                <a:cs typeface="Calibri"/>
              </a:rPr>
              <a:t>par exemple, </a:t>
            </a:r>
            <a:r>
              <a:rPr sz="1738" spc="-26" dirty="0">
                <a:latin typeface="Calibri"/>
                <a:cs typeface="Calibri"/>
              </a:rPr>
              <a:t>suivre </a:t>
            </a:r>
            <a:r>
              <a:rPr sz="1738" spc="-44" dirty="0">
                <a:latin typeface="Calibri"/>
                <a:cs typeface="Calibri"/>
              </a:rPr>
              <a:t>les  </a:t>
            </a:r>
            <a:r>
              <a:rPr sz="1738" spc="-18" dirty="0">
                <a:latin typeface="Calibri"/>
                <a:cs typeface="Calibri"/>
              </a:rPr>
              <a:t>évolutions </a:t>
            </a:r>
            <a:r>
              <a:rPr sz="1738" spc="-26" dirty="0">
                <a:latin typeface="Calibri"/>
                <a:cs typeface="Calibri"/>
              </a:rPr>
              <a:t>du</a:t>
            </a:r>
            <a:r>
              <a:rPr sz="1738" dirty="0">
                <a:latin typeface="Calibri"/>
                <a:cs typeface="Calibri"/>
              </a:rPr>
              <a:t> </a:t>
            </a:r>
            <a:r>
              <a:rPr sz="1738" spc="-9" dirty="0">
                <a:latin typeface="Calibri"/>
                <a:cs typeface="Calibri"/>
              </a:rPr>
              <a:t>cluster.</a:t>
            </a:r>
            <a:endParaRPr sz="1738" dirty="0">
              <a:latin typeface="Calibri"/>
              <a:cs typeface="Calibri"/>
            </a:endParaRPr>
          </a:p>
          <a:p>
            <a:pPr marL="505506" marR="267102" indent="-248338">
              <a:spcBef>
                <a:spcPts val="504"/>
              </a:spcBef>
              <a:buClr>
                <a:srgbClr val="3333B2"/>
              </a:buClr>
              <a:buSzPct val="70000"/>
              <a:buFont typeface="Arial"/>
              <a:buChar char="►"/>
              <a:tabLst>
                <a:tab pos="506609" algn="l"/>
              </a:tabLst>
            </a:pPr>
            <a:r>
              <a:rPr sz="1738" dirty="0">
                <a:latin typeface="Calibri"/>
                <a:cs typeface="Calibri"/>
              </a:rPr>
              <a:t>Notion </a:t>
            </a:r>
            <a:r>
              <a:rPr sz="1738" spc="-69" dirty="0">
                <a:latin typeface="Calibri"/>
                <a:cs typeface="Calibri"/>
              </a:rPr>
              <a:t>de </a:t>
            </a:r>
            <a:r>
              <a:rPr sz="1738" spc="-9" dirty="0">
                <a:latin typeface="Calibri"/>
                <a:cs typeface="Calibri"/>
              </a:rPr>
              <a:t>playbooks </a:t>
            </a:r>
            <a:r>
              <a:rPr sz="1738" spc="-18" dirty="0">
                <a:latin typeface="Calibri"/>
                <a:cs typeface="Calibri"/>
              </a:rPr>
              <a:t>qui </a:t>
            </a:r>
            <a:r>
              <a:rPr sz="1738" spc="-26" dirty="0">
                <a:latin typeface="Calibri"/>
                <a:cs typeface="Calibri"/>
              </a:rPr>
              <a:t>définit </a:t>
            </a:r>
            <a:r>
              <a:rPr sz="1738" spc="-52" dirty="0">
                <a:latin typeface="Calibri"/>
                <a:cs typeface="Calibri"/>
              </a:rPr>
              <a:t>une </a:t>
            </a:r>
            <a:r>
              <a:rPr sz="1738" spc="-44" dirty="0">
                <a:latin typeface="Calibri"/>
                <a:cs typeface="Calibri"/>
              </a:rPr>
              <a:t>ensemble </a:t>
            </a:r>
            <a:r>
              <a:rPr sz="1738" spc="-69" dirty="0">
                <a:latin typeface="Calibri"/>
                <a:cs typeface="Calibri"/>
              </a:rPr>
              <a:t>de </a:t>
            </a:r>
            <a:r>
              <a:rPr sz="1738" spc="-9" dirty="0">
                <a:latin typeface="Calibri"/>
                <a:cs typeface="Calibri"/>
              </a:rPr>
              <a:t>règles/scripts à  appliquer/valider.</a:t>
            </a:r>
            <a:endParaRPr sz="1738" dirty="0">
              <a:latin typeface="Calibri"/>
              <a:cs typeface="Calibri"/>
            </a:endParaRPr>
          </a:p>
        </p:txBody>
      </p:sp>
      <p:sp>
        <p:nvSpPr>
          <p:cNvPr id="4" name="Espace réservé de la date 3">
            <a:extLst>
              <a:ext uri="{FF2B5EF4-FFF2-40B4-BE49-F238E27FC236}">
                <a16:creationId xmlns:a16="http://schemas.microsoft.com/office/drawing/2014/main" id="{4040FF28-7198-4702-80F2-AABACCC08780}"/>
              </a:ext>
            </a:extLst>
          </p:cNvPr>
          <p:cNvSpPr>
            <a:spLocks noGrp="1"/>
          </p:cNvSpPr>
          <p:nvPr>
            <p:ph type="dt" sz="half" idx="6"/>
          </p:nvPr>
        </p:nvSpPr>
        <p:spPr/>
        <p:txBody>
          <a:bodyPr/>
          <a:lstStyle/>
          <a:p>
            <a:fld id="{8AA14CFC-966B-4CF7-A57D-E4BD73924072}"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1C694A7B-DE74-40B0-BA05-4A374956E41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a:t>
            </a:fld>
            <a:endParaRPr lang="fr-FR" spc="-10" dirty="0"/>
          </a:p>
        </p:txBody>
      </p:sp>
    </p:spTree>
  </p:cSld>
  <p:clrMapOvr>
    <a:masterClrMapping/>
  </p:clrMapOvr>
  <p:transition>
    <p:cu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41E3C-65DC-485C-B149-33EFBBEF226A}"/>
              </a:ext>
            </a:extLst>
          </p:cNvPr>
          <p:cNvSpPr>
            <a:spLocks noGrp="1"/>
          </p:cNvSpPr>
          <p:nvPr>
            <p:ph type="title"/>
          </p:nvPr>
        </p:nvSpPr>
        <p:spPr>
          <a:xfrm>
            <a:off x="1374025" y="1095247"/>
            <a:ext cx="8128634" cy="523220"/>
          </a:xfrm>
        </p:spPr>
        <p:txBody>
          <a:bodyPr/>
          <a:lstStyle/>
          <a:p>
            <a:r>
              <a:rPr lang="fr-FR" dirty="0"/>
              <a:t>Gestion des rôles </a:t>
            </a:r>
          </a:p>
        </p:txBody>
      </p:sp>
      <p:sp>
        <p:nvSpPr>
          <p:cNvPr id="4" name="object 3">
            <a:extLst>
              <a:ext uri="{FF2B5EF4-FFF2-40B4-BE49-F238E27FC236}">
                <a16:creationId xmlns:a16="http://schemas.microsoft.com/office/drawing/2014/main" id="{6297C6DD-B701-465D-AE84-7487EB77ECBD}"/>
              </a:ext>
            </a:extLst>
          </p:cNvPr>
          <p:cNvSpPr txBox="1">
            <a:spLocks noGrp="1"/>
          </p:cNvSpPr>
          <p:nvPr>
            <p:ph idx="1"/>
          </p:nvPr>
        </p:nvSpPr>
        <p:spPr>
          <a:xfrm>
            <a:off x="735171" y="2371957"/>
            <a:ext cx="9223058" cy="4199574"/>
          </a:xfrm>
          <a:prstGeom prst="rect">
            <a:avLst/>
          </a:prstGeom>
        </p:spPr>
        <p:txBody>
          <a:bodyPr vert="horz" wrap="square" lIns="0" tIns="11139" rIns="0" bIns="0" rtlCol="0">
            <a:spAutoFit/>
          </a:bodyPr>
          <a:lstStyle/>
          <a:p>
            <a:pPr marL="11139">
              <a:spcBef>
                <a:spcPts val="88"/>
              </a:spcBef>
            </a:pPr>
            <a:r>
              <a:rPr spc="-13" dirty="0">
                <a:latin typeface="Calibri"/>
                <a:cs typeface="Calibri"/>
              </a:rPr>
              <a:t>Par exemple </a:t>
            </a:r>
            <a:r>
              <a:rPr dirty="0">
                <a:latin typeface="Calibri"/>
                <a:cs typeface="Calibri"/>
              </a:rPr>
              <a:t>un </a:t>
            </a:r>
            <a:r>
              <a:rPr spc="-4" dirty="0">
                <a:latin typeface="Calibri"/>
                <a:cs typeface="Calibri"/>
              </a:rPr>
              <a:t>fichier </a:t>
            </a:r>
            <a:r>
              <a:rPr i="1" spc="-9" dirty="0">
                <a:latin typeface="Calibri"/>
                <a:cs typeface="Calibri"/>
              </a:rPr>
              <a:t>tasks/main.yml </a:t>
            </a:r>
            <a:r>
              <a:rPr dirty="0">
                <a:latin typeface="Calibri"/>
                <a:cs typeface="Calibri"/>
              </a:rPr>
              <a:t>ne </a:t>
            </a:r>
            <a:r>
              <a:rPr spc="-9" dirty="0">
                <a:latin typeface="Calibri"/>
                <a:cs typeface="Calibri"/>
              </a:rPr>
              <a:t>contiendra qu’une </a:t>
            </a:r>
            <a:r>
              <a:rPr spc="-13" dirty="0">
                <a:latin typeface="Calibri"/>
                <a:cs typeface="Calibri"/>
              </a:rPr>
              <a:t>liste </a:t>
            </a:r>
            <a:r>
              <a:rPr dirty="0">
                <a:latin typeface="Calibri"/>
                <a:cs typeface="Calibri"/>
              </a:rPr>
              <a:t>de </a:t>
            </a:r>
            <a:r>
              <a:rPr spc="-4" dirty="0">
                <a:latin typeface="Calibri"/>
                <a:cs typeface="Calibri"/>
              </a:rPr>
              <a:t>tâches</a:t>
            </a:r>
            <a:r>
              <a:rPr spc="96" dirty="0">
                <a:latin typeface="Calibri"/>
                <a:cs typeface="Calibri"/>
              </a:rPr>
              <a:t> </a:t>
            </a:r>
            <a:r>
              <a:rPr dirty="0">
                <a:latin typeface="Calibri"/>
                <a:cs typeface="Calibri"/>
              </a:rPr>
              <a:t>:</a:t>
            </a:r>
          </a:p>
          <a:p>
            <a:pPr>
              <a:lnSpc>
                <a:spcPct val="100000"/>
              </a:lnSpc>
            </a:pPr>
            <a:endParaRPr dirty="0">
              <a:latin typeface="Calibri"/>
              <a:cs typeface="Calibri"/>
            </a:endParaRPr>
          </a:p>
          <a:p>
            <a:pPr marL="11139" marR="4456"/>
            <a:r>
              <a:rPr dirty="0">
                <a:latin typeface="Calibri"/>
                <a:cs typeface="Calibri"/>
              </a:rPr>
              <a:t>De </a:t>
            </a:r>
            <a:r>
              <a:rPr spc="-4" dirty="0">
                <a:latin typeface="Calibri"/>
                <a:cs typeface="Calibri"/>
              </a:rPr>
              <a:t>la même </a:t>
            </a:r>
            <a:r>
              <a:rPr spc="-9" dirty="0">
                <a:latin typeface="Calibri"/>
                <a:cs typeface="Calibri"/>
              </a:rPr>
              <a:t>façon, </a:t>
            </a:r>
            <a:r>
              <a:rPr spc="-4" dirty="0">
                <a:latin typeface="Calibri"/>
                <a:cs typeface="Calibri"/>
              </a:rPr>
              <a:t>les modules </a:t>
            </a:r>
            <a:r>
              <a:rPr i="1" spc="-9" dirty="0">
                <a:latin typeface="Calibri"/>
                <a:cs typeface="Calibri"/>
              </a:rPr>
              <a:t>copy </a:t>
            </a:r>
            <a:r>
              <a:rPr spc="-4" dirty="0">
                <a:latin typeface="Calibri"/>
                <a:cs typeface="Calibri"/>
              </a:rPr>
              <a:t>et </a:t>
            </a:r>
            <a:r>
              <a:rPr i="1" spc="-9" dirty="0">
                <a:latin typeface="Calibri"/>
                <a:cs typeface="Calibri"/>
              </a:rPr>
              <a:t>template </a:t>
            </a:r>
            <a:r>
              <a:rPr spc="-13" dirty="0">
                <a:latin typeface="Calibri"/>
                <a:cs typeface="Calibri"/>
              </a:rPr>
              <a:t>iront </a:t>
            </a:r>
            <a:r>
              <a:rPr spc="-4" dirty="0">
                <a:latin typeface="Calibri"/>
                <a:cs typeface="Calibri"/>
              </a:rPr>
              <a:t>chercher les fichiers sources  </a:t>
            </a:r>
            <a:r>
              <a:rPr spc="-9" dirty="0">
                <a:latin typeface="Calibri"/>
                <a:cs typeface="Calibri"/>
              </a:rPr>
              <a:t>directement </a:t>
            </a:r>
            <a:r>
              <a:rPr spc="-4" dirty="0">
                <a:latin typeface="Calibri"/>
                <a:cs typeface="Calibri"/>
              </a:rPr>
              <a:t>dans les </a:t>
            </a:r>
            <a:r>
              <a:rPr spc="-9" dirty="0">
                <a:latin typeface="Calibri"/>
                <a:cs typeface="Calibri"/>
              </a:rPr>
              <a:t>répertoires </a:t>
            </a:r>
            <a:r>
              <a:rPr i="1" dirty="0">
                <a:latin typeface="Calibri"/>
                <a:cs typeface="Calibri"/>
              </a:rPr>
              <a:t>files </a:t>
            </a:r>
            <a:r>
              <a:rPr spc="-4" dirty="0">
                <a:latin typeface="Calibri"/>
                <a:cs typeface="Calibri"/>
              </a:rPr>
              <a:t>et </a:t>
            </a:r>
            <a:r>
              <a:rPr i="1" spc="-9" dirty="0">
                <a:latin typeface="Calibri"/>
                <a:cs typeface="Calibri"/>
              </a:rPr>
              <a:t>templates</a:t>
            </a:r>
            <a:r>
              <a:rPr spc="-9" dirty="0">
                <a:latin typeface="Calibri"/>
                <a:cs typeface="Calibri"/>
              </a:rPr>
              <a:t>, </a:t>
            </a:r>
            <a:r>
              <a:rPr spc="-4" dirty="0">
                <a:latin typeface="Calibri"/>
                <a:cs typeface="Calibri"/>
              </a:rPr>
              <a:t>sans besoin </a:t>
            </a:r>
            <a:r>
              <a:rPr dirty="0">
                <a:latin typeface="Calibri"/>
                <a:cs typeface="Calibri"/>
              </a:rPr>
              <a:t>de </a:t>
            </a:r>
            <a:r>
              <a:rPr spc="-4" dirty="0">
                <a:latin typeface="Calibri"/>
                <a:cs typeface="Calibri"/>
              </a:rPr>
              <a:t>les préciser  dans le</a:t>
            </a:r>
            <a:r>
              <a:rPr spc="9" dirty="0">
                <a:latin typeface="Calibri"/>
                <a:cs typeface="Calibri"/>
              </a:rPr>
              <a:t> </a:t>
            </a:r>
            <a:r>
              <a:rPr spc="-4" dirty="0">
                <a:latin typeface="Calibri"/>
                <a:cs typeface="Calibri"/>
              </a:rPr>
              <a:t>path.</a:t>
            </a:r>
            <a:endParaRPr dirty="0">
              <a:latin typeface="Calibri"/>
              <a:cs typeface="Calibri"/>
            </a:endParaRPr>
          </a:p>
          <a:p>
            <a:pPr>
              <a:lnSpc>
                <a:spcPct val="100000"/>
              </a:lnSpc>
            </a:pPr>
            <a:endParaRPr dirty="0">
              <a:latin typeface="Calibri"/>
              <a:cs typeface="Calibri"/>
            </a:endParaRPr>
          </a:p>
          <a:p>
            <a:pPr>
              <a:spcBef>
                <a:spcPts val="31"/>
              </a:spcBef>
            </a:pPr>
            <a:endParaRPr dirty="0">
              <a:latin typeface="Calibri"/>
              <a:cs typeface="Calibri"/>
            </a:endParaRPr>
          </a:p>
          <a:p>
            <a:pPr marL="205518">
              <a:spcBef>
                <a:spcPts val="4"/>
              </a:spcBef>
            </a:pPr>
            <a:r>
              <a:rPr u="sng" spc="-4" dirty="0">
                <a:solidFill>
                  <a:srgbClr val="FF0000"/>
                </a:solidFill>
                <a:uFill>
                  <a:solidFill>
                    <a:srgbClr val="FF0000"/>
                  </a:solidFill>
                </a:uFill>
                <a:latin typeface="Calibri"/>
                <a:cs typeface="Calibri"/>
              </a:rPr>
              <a:t>Exemple</a:t>
            </a:r>
            <a:r>
              <a:rPr spc="-4" dirty="0">
                <a:solidFill>
                  <a:srgbClr val="FF0000"/>
                </a:solidFill>
                <a:latin typeface="Calibri"/>
                <a:cs typeface="Calibri"/>
              </a:rPr>
              <a:t> </a:t>
            </a:r>
            <a:r>
              <a:rPr dirty="0">
                <a:latin typeface="Calibri"/>
                <a:cs typeface="Calibri"/>
              </a:rPr>
              <a:t>: un </a:t>
            </a:r>
            <a:r>
              <a:rPr spc="-4" dirty="0">
                <a:latin typeface="Calibri"/>
                <a:cs typeface="Calibri"/>
              </a:rPr>
              <a:t>fichier </a:t>
            </a:r>
            <a:r>
              <a:rPr i="1" spc="-4" dirty="0">
                <a:solidFill>
                  <a:srgbClr val="FF0000"/>
                </a:solidFill>
                <a:latin typeface="Calibri"/>
                <a:cs typeface="Calibri"/>
              </a:rPr>
              <a:t>tasks/main.yml </a:t>
            </a:r>
            <a:r>
              <a:rPr dirty="0">
                <a:latin typeface="Calibri"/>
                <a:cs typeface="Calibri"/>
              </a:rPr>
              <a:t>ne </a:t>
            </a:r>
            <a:r>
              <a:rPr spc="-4" dirty="0">
                <a:latin typeface="Calibri"/>
                <a:cs typeface="Calibri"/>
              </a:rPr>
              <a:t>contiendra </a:t>
            </a:r>
            <a:r>
              <a:rPr dirty="0">
                <a:latin typeface="Calibri"/>
                <a:cs typeface="Calibri"/>
              </a:rPr>
              <a:t>qu’une </a:t>
            </a:r>
            <a:r>
              <a:rPr spc="-4" dirty="0">
                <a:latin typeface="Calibri"/>
                <a:cs typeface="Calibri"/>
              </a:rPr>
              <a:t>liste </a:t>
            </a:r>
            <a:r>
              <a:rPr dirty="0">
                <a:latin typeface="Calibri"/>
                <a:cs typeface="Calibri"/>
              </a:rPr>
              <a:t>de</a:t>
            </a:r>
            <a:r>
              <a:rPr spc="96" dirty="0">
                <a:latin typeface="Calibri"/>
                <a:cs typeface="Calibri"/>
              </a:rPr>
              <a:t> </a:t>
            </a:r>
            <a:r>
              <a:rPr spc="-4" dirty="0">
                <a:latin typeface="Calibri"/>
                <a:cs typeface="Calibri"/>
              </a:rPr>
              <a:t>tâches</a:t>
            </a:r>
            <a:endParaRPr dirty="0">
              <a:latin typeface="Calibri"/>
              <a:cs typeface="Calibri"/>
            </a:endParaRPr>
          </a:p>
          <a:p>
            <a:pPr marL="407694" indent="-117518">
              <a:spcBef>
                <a:spcPts val="1250"/>
              </a:spcBef>
              <a:buChar char="-"/>
              <a:tabLst>
                <a:tab pos="408251" algn="l"/>
              </a:tabLst>
            </a:pPr>
            <a:r>
              <a:rPr spc="-4" dirty="0">
                <a:latin typeface="Times New Roman"/>
                <a:cs typeface="Times New Roman"/>
              </a:rPr>
              <a:t>name: Install</a:t>
            </a:r>
            <a:r>
              <a:rPr spc="-92" dirty="0">
                <a:latin typeface="Times New Roman"/>
                <a:cs typeface="Times New Roman"/>
              </a:rPr>
              <a:t> </a:t>
            </a:r>
            <a:r>
              <a:rPr dirty="0">
                <a:latin typeface="Times New Roman"/>
                <a:cs typeface="Times New Roman"/>
              </a:rPr>
              <a:t>Apache</a:t>
            </a:r>
          </a:p>
          <a:p>
            <a:pPr marL="190480">
              <a:spcBef>
                <a:spcPts val="9"/>
              </a:spcBef>
            </a:pPr>
            <a:r>
              <a:rPr lang="fr-FR" dirty="0">
                <a:latin typeface="Times New Roman"/>
                <a:cs typeface="Times New Roman"/>
              </a:rPr>
              <a:t>     </a:t>
            </a:r>
            <a:r>
              <a:rPr dirty="0">
                <a:latin typeface="Times New Roman"/>
                <a:cs typeface="Times New Roman"/>
              </a:rPr>
              <a:t>apt: </a:t>
            </a:r>
            <a:endParaRPr lang="fr-FR" dirty="0">
              <a:latin typeface="Times New Roman"/>
              <a:cs typeface="Times New Roman"/>
            </a:endParaRPr>
          </a:p>
          <a:p>
            <a:pPr marL="190480">
              <a:spcBef>
                <a:spcPts val="9"/>
              </a:spcBef>
            </a:pPr>
            <a:r>
              <a:rPr lang="fr-FR" spc="-4" dirty="0">
                <a:latin typeface="Times New Roman"/>
                <a:cs typeface="Times New Roman"/>
              </a:rPr>
              <a:t>       </a:t>
            </a:r>
            <a:r>
              <a:rPr spc="-4" dirty="0">
                <a:latin typeface="Times New Roman"/>
                <a:cs typeface="Times New Roman"/>
              </a:rPr>
              <a:t>name=apache2 </a:t>
            </a:r>
            <a:endParaRPr lang="fr-FR" spc="-4" dirty="0">
              <a:latin typeface="Times New Roman"/>
              <a:cs typeface="Times New Roman"/>
            </a:endParaRPr>
          </a:p>
          <a:p>
            <a:pPr marL="190480">
              <a:spcBef>
                <a:spcPts val="9"/>
              </a:spcBef>
            </a:pPr>
            <a:r>
              <a:rPr lang="fr-FR" spc="-4" dirty="0">
                <a:latin typeface="Times New Roman"/>
                <a:cs typeface="Times New Roman"/>
              </a:rPr>
              <a:t>       </a:t>
            </a:r>
            <a:r>
              <a:rPr spc="-4" dirty="0">
                <a:latin typeface="Times New Roman"/>
                <a:cs typeface="Times New Roman"/>
              </a:rPr>
              <a:t>state=present</a:t>
            </a:r>
            <a:endParaRPr dirty="0">
              <a:latin typeface="Times New Roman"/>
              <a:cs typeface="Times New Roman"/>
            </a:endParaRPr>
          </a:p>
          <a:p>
            <a:pPr marL="410478" marR="1895330" indent="-111392">
              <a:lnSpc>
                <a:spcPts val="1842"/>
              </a:lnSpc>
              <a:spcBef>
                <a:spcPts val="110"/>
              </a:spcBef>
              <a:buChar char="-"/>
              <a:tabLst>
                <a:tab pos="416605" algn="l"/>
                <a:tab pos="2914007" algn="l"/>
              </a:tabLst>
            </a:pPr>
            <a:r>
              <a:rPr spc="-4" dirty="0">
                <a:latin typeface="Times New Roman"/>
                <a:cs typeface="Times New Roman"/>
              </a:rPr>
              <a:t>name: Ensure service is registered </a:t>
            </a:r>
            <a:r>
              <a:rPr dirty="0">
                <a:latin typeface="Times New Roman"/>
                <a:cs typeface="Times New Roman"/>
              </a:rPr>
              <a:t>and </a:t>
            </a:r>
            <a:r>
              <a:rPr spc="-4" dirty="0">
                <a:latin typeface="Times New Roman"/>
                <a:cs typeface="Times New Roman"/>
              </a:rPr>
              <a:t>running service:  </a:t>
            </a:r>
            <a:endParaRPr lang="fr-FR" spc="-4" dirty="0">
              <a:latin typeface="Times New Roman"/>
              <a:cs typeface="Times New Roman"/>
            </a:endParaRPr>
          </a:p>
          <a:p>
            <a:pPr marL="299087" marR="1895330">
              <a:lnSpc>
                <a:spcPts val="1842"/>
              </a:lnSpc>
              <a:spcBef>
                <a:spcPts val="110"/>
              </a:spcBef>
              <a:tabLst>
                <a:tab pos="416605" algn="l"/>
                <a:tab pos="2914007" algn="l"/>
              </a:tabLst>
            </a:pPr>
            <a:r>
              <a:rPr lang="fr-FR" spc="-4" dirty="0">
                <a:latin typeface="Times New Roman"/>
                <a:cs typeface="Times New Roman"/>
              </a:rPr>
              <a:t>  </a:t>
            </a:r>
            <a:r>
              <a:rPr spc="-4" dirty="0">
                <a:latin typeface="Times New Roman"/>
                <a:cs typeface="Times New Roman"/>
              </a:rPr>
              <a:t>name=apache2 </a:t>
            </a:r>
            <a:r>
              <a:rPr spc="39" dirty="0">
                <a:latin typeface="Times New Roman"/>
                <a:cs typeface="Times New Roman"/>
              </a:rPr>
              <a:t> </a:t>
            </a:r>
            <a:endParaRPr lang="fr-FR" spc="39" dirty="0">
              <a:latin typeface="Times New Roman"/>
              <a:cs typeface="Times New Roman"/>
            </a:endParaRPr>
          </a:p>
          <a:p>
            <a:pPr marL="299087" marR="1895330">
              <a:lnSpc>
                <a:spcPts val="1842"/>
              </a:lnSpc>
              <a:spcBef>
                <a:spcPts val="110"/>
              </a:spcBef>
              <a:tabLst>
                <a:tab pos="416605" algn="l"/>
                <a:tab pos="2914007" algn="l"/>
              </a:tabLst>
            </a:pPr>
            <a:r>
              <a:rPr lang="fr-FR" spc="39" dirty="0">
                <a:latin typeface="Times New Roman"/>
                <a:cs typeface="Times New Roman"/>
              </a:rPr>
              <a:t>  e</a:t>
            </a:r>
            <a:r>
              <a:rPr spc="-4" dirty="0" err="1">
                <a:latin typeface="Times New Roman"/>
                <a:cs typeface="Times New Roman"/>
              </a:rPr>
              <a:t>nabled</a:t>
            </a:r>
            <a:r>
              <a:rPr spc="-4" dirty="0">
                <a:latin typeface="Times New Roman"/>
                <a:cs typeface="Times New Roman"/>
              </a:rPr>
              <a:t>=true	</a:t>
            </a:r>
            <a:endParaRPr lang="fr-FR" spc="-4" dirty="0">
              <a:latin typeface="Times New Roman"/>
              <a:cs typeface="Times New Roman"/>
            </a:endParaRPr>
          </a:p>
          <a:p>
            <a:pPr marL="299087" marR="1895330">
              <a:lnSpc>
                <a:spcPts val="1842"/>
              </a:lnSpc>
              <a:spcBef>
                <a:spcPts val="110"/>
              </a:spcBef>
              <a:tabLst>
                <a:tab pos="416605" algn="l"/>
                <a:tab pos="2914007" algn="l"/>
              </a:tabLst>
            </a:pPr>
            <a:r>
              <a:rPr lang="fr-FR" spc="-4" dirty="0">
                <a:latin typeface="Times New Roman"/>
                <a:cs typeface="Times New Roman"/>
              </a:rPr>
              <a:t>  </a:t>
            </a:r>
            <a:r>
              <a:rPr spc="-4" dirty="0">
                <a:latin typeface="Times New Roman"/>
                <a:cs typeface="Times New Roman"/>
              </a:rPr>
              <a:t>state=started</a:t>
            </a:r>
            <a:endParaRPr dirty="0">
              <a:latin typeface="Times New Roman"/>
              <a:cs typeface="Times New Roman"/>
            </a:endParaRPr>
          </a:p>
        </p:txBody>
      </p:sp>
      <p:sp>
        <p:nvSpPr>
          <p:cNvPr id="3" name="Espace réservé de la date 2">
            <a:extLst>
              <a:ext uri="{FF2B5EF4-FFF2-40B4-BE49-F238E27FC236}">
                <a16:creationId xmlns:a16="http://schemas.microsoft.com/office/drawing/2014/main" id="{2A2B2242-F099-4E3F-8EBE-8729F731585F}"/>
              </a:ext>
            </a:extLst>
          </p:cNvPr>
          <p:cNvSpPr>
            <a:spLocks noGrp="1"/>
          </p:cNvSpPr>
          <p:nvPr>
            <p:ph type="dt" sz="half" idx="6"/>
          </p:nvPr>
        </p:nvSpPr>
        <p:spPr/>
        <p:txBody>
          <a:bodyPr/>
          <a:lstStyle/>
          <a:p>
            <a:fld id="{B98F00B6-9E01-4C47-AC88-58FE88E8AEEE}"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C58E8840-D8BA-4EEE-B841-21453441191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170</a:t>
            </a:fld>
            <a:endParaRPr lang="fr-FR" spc="-10" dirty="0"/>
          </a:p>
        </p:txBody>
      </p:sp>
    </p:spTree>
    <p:extLst>
      <p:ext uri="{BB962C8B-B14F-4D97-AF65-F5344CB8AC3E}">
        <p14:creationId xmlns:p14="http://schemas.microsoft.com/office/powerpoint/2010/main" val="12145600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100" y="1111250"/>
            <a:ext cx="5050661" cy="534468"/>
          </a:xfrm>
          <a:prstGeom prst="rect">
            <a:avLst/>
          </a:prstGeom>
        </p:spPr>
        <p:txBody>
          <a:bodyPr vert="horz" wrap="square" lIns="0" tIns="11139" rIns="0" bIns="0" rtlCol="0" anchor="ctr">
            <a:spAutoFit/>
          </a:bodyPr>
          <a:lstStyle/>
          <a:p>
            <a:pPr marL="11139">
              <a:spcBef>
                <a:spcPts val="88"/>
              </a:spcBef>
            </a:pPr>
            <a:r>
              <a:rPr lang="fr-FR" dirty="0"/>
              <a:t>Gestion des rôles</a:t>
            </a:r>
            <a:endParaRPr spc="259" dirty="0"/>
          </a:p>
        </p:txBody>
      </p:sp>
      <p:sp>
        <p:nvSpPr>
          <p:cNvPr id="3" name="object 3"/>
          <p:cNvSpPr txBox="1"/>
          <p:nvPr/>
        </p:nvSpPr>
        <p:spPr>
          <a:xfrm>
            <a:off x="1661781" y="2714757"/>
            <a:ext cx="2017822" cy="254263"/>
          </a:xfrm>
          <a:prstGeom prst="rect">
            <a:avLst/>
          </a:prstGeom>
        </p:spPr>
        <p:txBody>
          <a:bodyPr vert="horz" wrap="square" lIns="0" tIns="11139" rIns="0" bIns="0" rtlCol="0">
            <a:spAutoFit/>
          </a:bodyPr>
          <a:lstStyle/>
          <a:p>
            <a:pPr marL="11139">
              <a:spcBef>
                <a:spcPts val="88"/>
              </a:spcBef>
            </a:pPr>
            <a:r>
              <a:rPr sz="1579" spc="75" dirty="0">
                <a:latin typeface="Calibri"/>
                <a:cs typeface="Calibri"/>
              </a:rPr>
              <a:t>Exemples </a:t>
            </a:r>
            <a:r>
              <a:rPr sz="1579" spc="88" dirty="0">
                <a:latin typeface="Calibri"/>
                <a:cs typeface="Calibri"/>
              </a:rPr>
              <a:t>de</a:t>
            </a:r>
            <a:r>
              <a:rPr sz="1579" spc="-18" dirty="0">
                <a:latin typeface="Calibri"/>
                <a:cs typeface="Calibri"/>
              </a:rPr>
              <a:t> </a:t>
            </a:r>
            <a:r>
              <a:rPr sz="1579" spc="61" dirty="0">
                <a:latin typeface="Calibri"/>
                <a:cs typeface="Calibri"/>
              </a:rPr>
              <a:t>playbook</a:t>
            </a:r>
            <a:endParaRPr sz="1579" dirty="0">
              <a:latin typeface="Calibri"/>
              <a:cs typeface="Calibri"/>
            </a:endParaRPr>
          </a:p>
        </p:txBody>
      </p:sp>
      <p:sp>
        <p:nvSpPr>
          <p:cNvPr id="4" name="object 4"/>
          <p:cNvSpPr txBox="1"/>
          <p:nvPr/>
        </p:nvSpPr>
        <p:spPr>
          <a:xfrm>
            <a:off x="1612900" y="3288620"/>
            <a:ext cx="7386800" cy="1498878"/>
          </a:xfrm>
          <a:prstGeom prst="rect">
            <a:avLst/>
          </a:prstGeom>
          <a:solidFill>
            <a:srgbClr val="DCDCDC"/>
          </a:solidFill>
        </p:spPr>
        <p:txBody>
          <a:bodyPr vert="horz" wrap="square" lIns="0" tIns="2228" rIns="0" bIns="0" rtlCol="0">
            <a:spAutoFit/>
          </a:bodyPr>
          <a:lstStyle/>
          <a:p>
            <a:pPr>
              <a:spcBef>
                <a:spcPts val="18"/>
              </a:spcBef>
            </a:pPr>
            <a:endParaRPr sz="1798" dirty="0">
              <a:latin typeface="Times New Roman"/>
              <a:cs typeface="Times New Roman"/>
            </a:endParaRPr>
          </a:p>
          <a:p>
            <a:pPr marL="476200"/>
            <a:r>
              <a:rPr sz="1579" spc="-4" dirty="0">
                <a:latin typeface="Consolas"/>
                <a:cs typeface="Consolas"/>
              </a:rPr>
              <a:t>---</a:t>
            </a:r>
            <a:endParaRPr sz="1579" dirty="0">
              <a:latin typeface="Consolas"/>
              <a:cs typeface="Consolas"/>
            </a:endParaRPr>
          </a:p>
          <a:p>
            <a:pPr marL="696198" marR="4813235" indent="-220556">
              <a:lnSpc>
                <a:spcPct val="100699"/>
              </a:lnSpc>
              <a:buChar char="-"/>
              <a:tabLst>
                <a:tab pos="696198" algn="l"/>
              </a:tabLst>
            </a:pPr>
            <a:r>
              <a:rPr sz="1579" spc="-4" dirty="0">
                <a:latin typeface="Consolas"/>
                <a:cs typeface="Consolas"/>
              </a:rPr>
              <a:t>hosts:</a:t>
            </a:r>
            <a:r>
              <a:rPr sz="1579" spc="-83" dirty="0">
                <a:latin typeface="Consolas"/>
                <a:cs typeface="Consolas"/>
              </a:rPr>
              <a:t> </a:t>
            </a:r>
            <a:r>
              <a:rPr sz="1579" spc="-4" dirty="0">
                <a:latin typeface="Consolas"/>
                <a:cs typeface="Consolas"/>
              </a:rPr>
              <a:t>webservers  roles:</a:t>
            </a:r>
            <a:endParaRPr sz="1579" dirty="0">
              <a:latin typeface="Consolas"/>
              <a:cs typeface="Consolas"/>
            </a:endParaRPr>
          </a:p>
          <a:p>
            <a:pPr marL="1246473" lvl="1" indent="-220556">
              <a:spcBef>
                <a:spcPts val="13"/>
              </a:spcBef>
              <a:buChar char="-"/>
              <a:tabLst>
                <a:tab pos="1247030" algn="l"/>
              </a:tabLst>
            </a:pPr>
            <a:r>
              <a:rPr sz="1579" spc="-4" dirty="0">
                <a:latin typeface="Consolas"/>
                <a:cs typeface="Consolas"/>
              </a:rPr>
              <a:t>common</a:t>
            </a:r>
            <a:endParaRPr sz="1579" dirty="0">
              <a:latin typeface="Consolas"/>
              <a:cs typeface="Consolas"/>
            </a:endParaRPr>
          </a:p>
          <a:p>
            <a:pPr marL="1246473" lvl="1" indent="-220556">
              <a:spcBef>
                <a:spcPts val="13"/>
              </a:spcBef>
              <a:buChar char="-"/>
              <a:tabLst>
                <a:tab pos="1247030" algn="l"/>
              </a:tabLst>
            </a:pPr>
            <a:r>
              <a:rPr sz="1579" spc="-4" dirty="0">
                <a:latin typeface="Consolas"/>
                <a:cs typeface="Consolas"/>
              </a:rPr>
              <a:t>webservers</a:t>
            </a:r>
            <a:endParaRPr sz="1579" dirty="0">
              <a:latin typeface="Consolas"/>
              <a:cs typeface="Consolas"/>
            </a:endParaRPr>
          </a:p>
        </p:txBody>
      </p:sp>
      <p:sp>
        <p:nvSpPr>
          <p:cNvPr id="5" name="Espace réservé de la date 4">
            <a:extLst>
              <a:ext uri="{FF2B5EF4-FFF2-40B4-BE49-F238E27FC236}">
                <a16:creationId xmlns:a16="http://schemas.microsoft.com/office/drawing/2014/main" id="{641B627F-8CDF-4BD1-92D1-5BFC1F1073C5}"/>
              </a:ext>
            </a:extLst>
          </p:cNvPr>
          <p:cNvSpPr>
            <a:spLocks noGrp="1"/>
          </p:cNvSpPr>
          <p:nvPr>
            <p:ph type="dt" sz="half" idx="6"/>
          </p:nvPr>
        </p:nvSpPr>
        <p:spPr/>
        <p:txBody>
          <a:bodyPr/>
          <a:lstStyle/>
          <a:p>
            <a:fld id="{1E5AD1A1-FE56-4555-91E5-A3161FFFC3F1}"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952593E3-FADE-4F26-B04F-33368FC1D8A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171</a:t>
            </a:fld>
            <a:endParaRPr lang="fr-FR" spc="-1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9007" y="1059734"/>
            <a:ext cx="3872563" cy="534468"/>
          </a:xfrm>
          <a:prstGeom prst="rect">
            <a:avLst/>
          </a:prstGeom>
        </p:spPr>
        <p:txBody>
          <a:bodyPr vert="horz" wrap="square" lIns="0" tIns="11139" rIns="0" bIns="0" rtlCol="0" anchor="ctr">
            <a:spAutoFit/>
          </a:bodyPr>
          <a:lstStyle/>
          <a:p>
            <a:pPr marL="11139">
              <a:spcBef>
                <a:spcPts val="88"/>
              </a:spcBef>
            </a:pPr>
            <a:r>
              <a:rPr lang="fr-FR" dirty="0"/>
              <a:t>Gestion des rôles</a:t>
            </a:r>
            <a:endParaRPr spc="259" dirty="0"/>
          </a:p>
        </p:txBody>
      </p:sp>
      <p:sp>
        <p:nvSpPr>
          <p:cNvPr id="3" name="object 3"/>
          <p:cNvSpPr txBox="1"/>
          <p:nvPr/>
        </p:nvSpPr>
        <p:spPr>
          <a:xfrm>
            <a:off x="1958682" y="2698083"/>
            <a:ext cx="2017822" cy="254263"/>
          </a:xfrm>
          <a:prstGeom prst="rect">
            <a:avLst/>
          </a:prstGeom>
        </p:spPr>
        <p:txBody>
          <a:bodyPr vert="horz" wrap="square" lIns="0" tIns="11139" rIns="0" bIns="0" rtlCol="0">
            <a:spAutoFit/>
          </a:bodyPr>
          <a:lstStyle/>
          <a:p>
            <a:pPr marL="11139">
              <a:spcBef>
                <a:spcPts val="88"/>
              </a:spcBef>
            </a:pPr>
            <a:r>
              <a:rPr sz="1579" spc="75" dirty="0">
                <a:latin typeface="Calibri"/>
                <a:cs typeface="Calibri"/>
              </a:rPr>
              <a:t>Exemples </a:t>
            </a:r>
            <a:r>
              <a:rPr sz="1579" spc="88" dirty="0">
                <a:latin typeface="Calibri"/>
                <a:cs typeface="Calibri"/>
              </a:rPr>
              <a:t>de</a:t>
            </a:r>
            <a:r>
              <a:rPr sz="1579" spc="-18" dirty="0">
                <a:latin typeface="Calibri"/>
                <a:cs typeface="Calibri"/>
              </a:rPr>
              <a:t> </a:t>
            </a:r>
            <a:r>
              <a:rPr sz="1579" spc="61" dirty="0">
                <a:latin typeface="Calibri"/>
                <a:cs typeface="Calibri"/>
              </a:rPr>
              <a:t>playbook</a:t>
            </a:r>
            <a:endParaRPr sz="1579" dirty="0">
              <a:latin typeface="Calibri"/>
              <a:cs typeface="Calibri"/>
            </a:endParaRPr>
          </a:p>
        </p:txBody>
      </p:sp>
      <p:sp>
        <p:nvSpPr>
          <p:cNvPr id="4" name="object 4"/>
          <p:cNvSpPr/>
          <p:nvPr/>
        </p:nvSpPr>
        <p:spPr>
          <a:xfrm>
            <a:off x="1621179" y="3026372"/>
            <a:ext cx="7386800" cy="2113617"/>
          </a:xfrm>
          <a:custGeom>
            <a:avLst/>
            <a:gdLst/>
            <a:ahLst/>
            <a:cxnLst/>
            <a:rect l="l" t="t" r="r" b="b"/>
            <a:pathLst>
              <a:path w="8422005" h="2409825">
                <a:moveTo>
                  <a:pt x="0" y="0"/>
                </a:moveTo>
                <a:lnTo>
                  <a:pt x="8421899" y="0"/>
                </a:lnTo>
                <a:lnTo>
                  <a:pt x="8421899" y="2409599"/>
                </a:lnTo>
                <a:lnTo>
                  <a:pt x="0" y="2409599"/>
                </a:lnTo>
                <a:lnTo>
                  <a:pt x="0" y="0"/>
                </a:lnTo>
                <a:close/>
              </a:path>
            </a:pathLst>
          </a:custGeom>
          <a:solidFill>
            <a:srgbClr val="DCDCDC"/>
          </a:solidFill>
        </p:spPr>
        <p:txBody>
          <a:bodyPr wrap="square" lIns="0" tIns="0" rIns="0" bIns="0" rtlCol="0"/>
          <a:lstStyle/>
          <a:p>
            <a:endParaRPr sz="1579"/>
          </a:p>
        </p:txBody>
      </p:sp>
      <p:sp>
        <p:nvSpPr>
          <p:cNvPr id="5" name="object 5"/>
          <p:cNvSpPr txBox="1"/>
          <p:nvPr/>
        </p:nvSpPr>
        <p:spPr>
          <a:xfrm>
            <a:off x="2086231" y="3337105"/>
            <a:ext cx="2113060" cy="735933"/>
          </a:xfrm>
          <a:prstGeom prst="rect">
            <a:avLst/>
          </a:prstGeom>
        </p:spPr>
        <p:txBody>
          <a:bodyPr vert="horz" wrap="square" lIns="0" tIns="11139" rIns="0" bIns="0" rtlCol="0">
            <a:spAutoFit/>
          </a:bodyPr>
          <a:lstStyle/>
          <a:p>
            <a:pPr marL="11139">
              <a:spcBef>
                <a:spcPts val="88"/>
              </a:spcBef>
            </a:pPr>
            <a:r>
              <a:rPr sz="1579" spc="-4" dirty="0">
                <a:latin typeface="Consolas"/>
                <a:cs typeface="Consolas"/>
              </a:rPr>
              <a:t>---</a:t>
            </a:r>
            <a:endParaRPr sz="1579">
              <a:latin typeface="Consolas"/>
              <a:cs typeface="Consolas"/>
            </a:endParaRPr>
          </a:p>
          <a:p>
            <a:pPr marL="231138" marR="5013" indent="-220556">
              <a:lnSpc>
                <a:spcPct val="100699"/>
              </a:lnSpc>
            </a:pPr>
            <a:r>
              <a:rPr sz="1579" dirty="0">
                <a:latin typeface="Consolas"/>
                <a:cs typeface="Consolas"/>
              </a:rPr>
              <a:t>- </a:t>
            </a:r>
            <a:r>
              <a:rPr sz="1579" spc="-4" dirty="0">
                <a:latin typeface="Consolas"/>
                <a:cs typeface="Consolas"/>
              </a:rPr>
              <a:t>hosts:</a:t>
            </a:r>
            <a:r>
              <a:rPr sz="1579" spc="-92" dirty="0">
                <a:latin typeface="Consolas"/>
                <a:cs typeface="Consolas"/>
              </a:rPr>
              <a:t> </a:t>
            </a:r>
            <a:r>
              <a:rPr sz="1579" spc="-4" dirty="0">
                <a:latin typeface="Consolas"/>
                <a:cs typeface="Consolas"/>
              </a:rPr>
              <a:t>webservers  roles:</a:t>
            </a:r>
            <a:endParaRPr sz="1579">
              <a:latin typeface="Consolas"/>
              <a:cs typeface="Consolas"/>
            </a:endParaRPr>
          </a:p>
        </p:txBody>
      </p:sp>
      <p:graphicFrame>
        <p:nvGraphicFramePr>
          <p:cNvPr id="6" name="object 6"/>
          <p:cNvGraphicFramePr>
            <a:graphicFrameLocks noGrp="1"/>
          </p:cNvGraphicFramePr>
          <p:nvPr/>
        </p:nvGraphicFramePr>
        <p:xfrm>
          <a:off x="2509824" y="4126655"/>
          <a:ext cx="5002506" cy="704958"/>
        </p:xfrm>
        <a:graphic>
          <a:graphicData uri="http://schemas.openxmlformats.org/drawingml/2006/table">
            <a:tbl>
              <a:tblPr firstRow="1" bandRow="1">
                <a:tableStyleId>{2D5ABB26-0587-4C30-8999-92F81FD0307C}</a:tableStyleId>
              </a:tblPr>
              <a:tblGrid>
                <a:gridCol w="1841827">
                  <a:extLst>
                    <a:ext uri="{9D8B030D-6E8A-4147-A177-3AD203B41FA5}">
                      <a16:colId xmlns:a16="http://schemas.microsoft.com/office/drawing/2014/main" val="20000"/>
                    </a:ext>
                  </a:extLst>
                </a:gridCol>
                <a:gridCol w="1703703">
                  <a:extLst>
                    <a:ext uri="{9D8B030D-6E8A-4147-A177-3AD203B41FA5}">
                      <a16:colId xmlns:a16="http://schemas.microsoft.com/office/drawing/2014/main" val="20001"/>
                    </a:ext>
                  </a:extLst>
                </a:gridCol>
                <a:gridCol w="1456976">
                  <a:extLst>
                    <a:ext uri="{9D8B030D-6E8A-4147-A177-3AD203B41FA5}">
                      <a16:colId xmlns:a16="http://schemas.microsoft.com/office/drawing/2014/main" val="20002"/>
                    </a:ext>
                  </a:extLst>
                </a:gridCol>
              </a:tblGrid>
              <a:tr h="221386">
                <a:tc>
                  <a:txBody>
                    <a:bodyPr/>
                    <a:lstStyle/>
                    <a:p>
                      <a:pPr marL="31750">
                        <a:lnSpc>
                          <a:spcPts val="1695"/>
                        </a:lnSpc>
                      </a:pPr>
                      <a:r>
                        <a:rPr sz="1600" dirty="0">
                          <a:latin typeface="Consolas"/>
                          <a:cs typeface="Consolas"/>
                        </a:rPr>
                        <a:t>-</a:t>
                      </a:r>
                      <a:r>
                        <a:rPr sz="1600" spc="-20" dirty="0">
                          <a:latin typeface="Consolas"/>
                          <a:cs typeface="Consolas"/>
                        </a:rPr>
                        <a:t> </a:t>
                      </a:r>
                      <a:r>
                        <a:rPr sz="1600" spc="-5" dirty="0">
                          <a:latin typeface="Consolas"/>
                          <a:cs typeface="Consolas"/>
                        </a:rPr>
                        <a:t>common</a:t>
                      </a:r>
                      <a:endParaRPr sz="1600">
                        <a:latin typeface="Consolas"/>
                        <a:cs typeface="Consolas"/>
                      </a:endParaRPr>
                    </a:p>
                  </a:txBody>
                  <a:tcPr marL="0" marR="0" marT="0" marB="0">
                    <a:solidFill>
                      <a:srgbClr val="DCDCDC"/>
                    </a:solidFill>
                  </a:tcPr>
                </a:tc>
                <a:tc gridSpan="2">
                  <a:txBody>
                    <a:bodyPr/>
                    <a:lstStyle/>
                    <a:p>
                      <a:pPr>
                        <a:lnSpc>
                          <a:spcPct val="100000"/>
                        </a:lnSpc>
                      </a:pPr>
                      <a:endParaRPr sz="1300">
                        <a:latin typeface="Times New Roman"/>
                        <a:cs typeface="Times New Roman"/>
                      </a:endParaRPr>
                    </a:p>
                  </a:txBody>
                  <a:tcPr marL="0" marR="0" marT="0" marB="0">
                    <a:solidFill>
                      <a:srgbClr val="DCDCDC"/>
                    </a:solidFill>
                  </a:tcPr>
                </a:tc>
                <a:tc hMerge="1">
                  <a:txBody>
                    <a:bodyPr/>
                    <a:lstStyle/>
                    <a:p>
                      <a:endParaRPr/>
                    </a:p>
                  </a:txBody>
                  <a:tcPr marL="0" marR="0" marT="0" marB="0"/>
                </a:tc>
                <a:extLst>
                  <a:ext uri="{0D108BD9-81ED-4DB2-BD59-A6C34878D82A}">
                    <a16:rowId xmlns:a16="http://schemas.microsoft.com/office/drawing/2014/main" val="10000"/>
                  </a:ext>
                </a:extLst>
              </a:tr>
              <a:tr h="242272">
                <a:tc>
                  <a:txBody>
                    <a:bodyPr/>
                    <a:lstStyle/>
                    <a:p>
                      <a:pPr marL="31750">
                        <a:lnSpc>
                          <a:spcPts val="1885"/>
                        </a:lnSpc>
                      </a:pPr>
                      <a:r>
                        <a:rPr sz="1600" dirty="0">
                          <a:latin typeface="Consolas"/>
                          <a:cs typeface="Consolas"/>
                        </a:rPr>
                        <a:t>- { </a:t>
                      </a:r>
                      <a:r>
                        <a:rPr sz="1600" spc="-5" dirty="0">
                          <a:latin typeface="Consolas"/>
                          <a:cs typeface="Consolas"/>
                        </a:rPr>
                        <a:t>role:</a:t>
                      </a:r>
                      <a:r>
                        <a:rPr sz="1600" spc="-100" dirty="0">
                          <a:latin typeface="Consolas"/>
                          <a:cs typeface="Consolas"/>
                        </a:rPr>
                        <a:t> </a:t>
                      </a:r>
                      <a:r>
                        <a:rPr sz="1600" spc="-5" dirty="0">
                          <a:latin typeface="Consolas"/>
                          <a:cs typeface="Consolas"/>
                        </a:rPr>
                        <a:t>myapp,</a:t>
                      </a:r>
                      <a:endParaRPr sz="1600">
                        <a:latin typeface="Consolas"/>
                        <a:cs typeface="Consolas"/>
                      </a:endParaRPr>
                    </a:p>
                  </a:txBody>
                  <a:tcPr marL="0" marR="0" marT="0" marB="0">
                    <a:solidFill>
                      <a:srgbClr val="DCDCDC"/>
                    </a:solidFill>
                  </a:tcPr>
                </a:tc>
                <a:tc>
                  <a:txBody>
                    <a:bodyPr/>
                    <a:lstStyle/>
                    <a:p>
                      <a:pPr marL="62230">
                        <a:lnSpc>
                          <a:spcPts val="1885"/>
                        </a:lnSpc>
                      </a:pPr>
                      <a:r>
                        <a:rPr sz="1600" spc="-5" dirty="0">
                          <a:latin typeface="Consolas"/>
                          <a:cs typeface="Consolas"/>
                        </a:rPr>
                        <a:t>dir:</a:t>
                      </a:r>
                      <a:r>
                        <a:rPr sz="1600" spc="-55" dirty="0">
                          <a:latin typeface="Consolas"/>
                          <a:cs typeface="Consolas"/>
                        </a:rPr>
                        <a:t> </a:t>
                      </a:r>
                      <a:r>
                        <a:rPr sz="1600" spc="-5" dirty="0">
                          <a:latin typeface="Consolas"/>
                          <a:cs typeface="Consolas"/>
                        </a:rPr>
                        <a:t>'/opt/a',</a:t>
                      </a:r>
                      <a:endParaRPr sz="1600">
                        <a:latin typeface="Consolas"/>
                        <a:cs typeface="Consolas"/>
                      </a:endParaRPr>
                    </a:p>
                  </a:txBody>
                  <a:tcPr marL="0" marR="0" marT="0" marB="0">
                    <a:solidFill>
                      <a:srgbClr val="DCDCDC"/>
                    </a:solidFill>
                  </a:tcPr>
                </a:tc>
                <a:tc>
                  <a:txBody>
                    <a:bodyPr/>
                    <a:lstStyle/>
                    <a:p>
                      <a:pPr marR="24130" algn="r">
                        <a:lnSpc>
                          <a:spcPts val="1885"/>
                        </a:lnSpc>
                      </a:pPr>
                      <a:r>
                        <a:rPr sz="1600" spc="-5" dirty="0">
                          <a:latin typeface="Consolas"/>
                          <a:cs typeface="Consolas"/>
                        </a:rPr>
                        <a:t>port: 5000</a:t>
                      </a:r>
                      <a:r>
                        <a:rPr sz="1600" spc="-95" dirty="0">
                          <a:latin typeface="Consolas"/>
                          <a:cs typeface="Consolas"/>
                        </a:rPr>
                        <a:t> </a:t>
                      </a:r>
                      <a:r>
                        <a:rPr sz="1600" dirty="0">
                          <a:latin typeface="Consolas"/>
                          <a:cs typeface="Consolas"/>
                        </a:rPr>
                        <a:t>}</a:t>
                      </a:r>
                      <a:endParaRPr sz="1600">
                        <a:latin typeface="Consolas"/>
                        <a:cs typeface="Consolas"/>
                      </a:endParaRPr>
                    </a:p>
                  </a:txBody>
                  <a:tcPr marL="0" marR="0" marT="0" marB="0">
                    <a:solidFill>
                      <a:srgbClr val="DCDCDC"/>
                    </a:solidFill>
                  </a:tcPr>
                </a:tc>
                <a:extLst>
                  <a:ext uri="{0D108BD9-81ED-4DB2-BD59-A6C34878D82A}">
                    <a16:rowId xmlns:a16="http://schemas.microsoft.com/office/drawing/2014/main" val="10001"/>
                  </a:ext>
                </a:extLst>
              </a:tr>
              <a:tr h="221386">
                <a:tc>
                  <a:txBody>
                    <a:bodyPr/>
                    <a:lstStyle/>
                    <a:p>
                      <a:pPr marL="31750">
                        <a:lnSpc>
                          <a:spcPts val="1885"/>
                        </a:lnSpc>
                      </a:pPr>
                      <a:r>
                        <a:rPr sz="1600" dirty="0">
                          <a:latin typeface="Consolas"/>
                          <a:cs typeface="Consolas"/>
                        </a:rPr>
                        <a:t>- { </a:t>
                      </a:r>
                      <a:r>
                        <a:rPr sz="1600" spc="-5" dirty="0">
                          <a:latin typeface="Consolas"/>
                          <a:cs typeface="Consolas"/>
                        </a:rPr>
                        <a:t>role:</a:t>
                      </a:r>
                      <a:r>
                        <a:rPr sz="1600" spc="-100" dirty="0">
                          <a:latin typeface="Consolas"/>
                          <a:cs typeface="Consolas"/>
                        </a:rPr>
                        <a:t> </a:t>
                      </a:r>
                      <a:r>
                        <a:rPr sz="1600" spc="-5" dirty="0">
                          <a:latin typeface="Consolas"/>
                          <a:cs typeface="Consolas"/>
                        </a:rPr>
                        <a:t>myapp,</a:t>
                      </a:r>
                      <a:endParaRPr sz="1600">
                        <a:latin typeface="Consolas"/>
                        <a:cs typeface="Consolas"/>
                      </a:endParaRPr>
                    </a:p>
                  </a:txBody>
                  <a:tcPr marL="0" marR="0" marT="0" marB="0">
                    <a:solidFill>
                      <a:srgbClr val="DCDCDC"/>
                    </a:solidFill>
                  </a:tcPr>
                </a:tc>
                <a:tc>
                  <a:txBody>
                    <a:bodyPr/>
                    <a:lstStyle/>
                    <a:p>
                      <a:pPr marL="62230">
                        <a:lnSpc>
                          <a:spcPts val="1885"/>
                        </a:lnSpc>
                      </a:pPr>
                      <a:r>
                        <a:rPr sz="1600" spc="-5" dirty="0">
                          <a:latin typeface="Consolas"/>
                          <a:cs typeface="Consolas"/>
                        </a:rPr>
                        <a:t>dir:</a:t>
                      </a:r>
                      <a:r>
                        <a:rPr sz="1600" spc="-55" dirty="0">
                          <a:latin typeface="Consolas"/>
                          <a:cs typeface="Consolas"/>
                        </a:rPr>
                        <a:t> </a:t>
                      </a:r>
                      <a:r>
                        <a:rPr sz="1600" spc="-5" dirty="0">
                          <a:latin typeface="Consolas"/>
                          <a:cs typeface="Consolas"/>
                        </a:rPr>
                        <a:t>'/opt/b',</a:t>
                      </a:r>
                      <a:endParaRPr sz="1600">
                        <a:latin typeface="Consolas"/>
                        <a:cs typeface="Consolas"/>
                      </a:endParaRPr>
                    </a:p>
                  </a:txBody>
                  <a:tcPr marL="0" marR="0" marT="0" marB="0">
                    <a:solidFill>
                      <a:srgbClr val="DCDCDC"/>
                    </a:solidFill>
                  </a:tcPr>
                </a:tc>
                <a:tc>
                  <a:txBody>
                    <a:bodyPr/>
                    <a:lstStyle/>
                    <a:p>
                      <a:pPr marR="24130" algn="r">
                        <a:lnSpc>
                          <a:spcPts val="1885"/>
                        </a:lnSpc>
                      </a:pPr>
                      <a:r>
                        <a:rPr sz="1600" spc="-5" dirty="0">
                          <a:latin typeface="Consolas"/>
                          <a:cs typeface="Consolas"/>
                        </a:rPr>
                        <a:t>port: 5001</a:t>
                      </a:r>
                      <a:r>
                        <a:rPr sz="1600" spc="-95" dirty="0">
                          <a:latin typeface="Consolas"/>
                          <a:cs typeface="Consolas"/>
                        </a:rPr>
                        <a:t> </a:t>
                      </a:r>
                      <a:r>
                        <a:rPr sz="1600" dirty="0">
                          <a:latin typeface="Consolas"/>
                          <a:cs typeface="Consolas"/>
                        </a:rPr>
                        <a:t>}</a:t>
                      </a:r>
                      <a:endParaRPr sz="1600">
                        <a:latin typeface="Consolas"/>
                        <a:cs typeface="Consolas"/>
                      </a:endParaRPr>
                    </a:p>
                  </a:txBody>
                  <a:tcPr marL="0" marR="0" marT="0" marB="0">
                    <a:solidFill>
                      <a:srgbClr val="DCDCDC"/>
                    </a:solidFill>
                  </a:tcPr>
                </a:tc>
                <a:extLst>
                  <a:ext uri="{0D108BD9-81ED-4DB2-BD59-A6C34878D82A}">
                    <a16:rowId xmlns:a16="http://schemas.microsoft.com/office/drawing/2014/main" val="10002"/>
                  </a:ext>
                </a:extLst>
              </a:tr>
            </a:tbl>
          </a:graphicData>
        </a:graphic>
      </p:graphicFrame>
      <p:sp>
        <p:nvSpPr>
          <p:cNvPr id="7" name="Espace réservé de la date 6">
            <a:extLst>
              <a:ext uri="{FF2B5EF4-FFF2-40B4-BE49-F238E27FC236}">
                <a16:creationId xmlns:a16="http://schemas.microsoft.com/office/drawing/2014/main" id="{80690C42-AFAC-4FA9-8862-D882F7C78A84}"/>
              </a:ext>
            </a:extLst>
          </p:cNvPr>
          <p:cNvSpPr>
            <a:spLocks noGrp="1"/>
          </p:cNvSpPr>
          <p:nvPr>
            <p:ph type="dt" sz="half" idx="6"/>
          </p:nvPr>
        </p:nvSpPr>
        <p:spPr/>
        <p:txBody>
          <a:bodyPr/>
          <a:lstStyle/>
          <a:p>
            <a:fld id="{35626779-92C6-4534-A8C9-B9AAAFD1C061}" type="datetime1">
              <a:rPr lang="en-US" smtClean="0"/>
              <a:t>11/26/2020</a:t>
            </a:fld>
            <a:endParaRPr lang="en-US"/>
          </a:p>
        </p:txBody>
      </p:sp>
      <p:sp>
        <p:nvSpPr>
          <p:cNvPr id="8" name="Espace réservé du numéro de diapositive 7">
            <a:extLst>
              <a:ext uri="{FF2B5EF4-FFF2-40B4-BE49-F238E27FC236}">
                <a16:creationId xmlns:a16="http://schemas.microsoft.com/office/drawing/2014/main" id="{BF1E93C6-1542-410D-93FE-D3F451ACE1A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172</a:t>
            </a:fld>
            <a:endParaRPr lang="fr-FR" spc="-1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100" y="1122282"/>
            <a:ext cx="3591854" cy="534468"/>
          </a:xfrm>
          <a:prstGeom prst="rect">
            <a:avLst/>
          </a:prstGeom>
        </p:spPr>
        <p:txBody>
          <a:bodyPr vert="horz" wrap="square" lIns="0" tIns="11139" rIns="0" bIns="0" rtlCol="0" anchor="ctr">
            <a:spAutoFit/>
          </a:bodyPr>
          <a:lstStyle/>
          <a:p>
            <a:pPr marL="11139">
              <a:spcBef>
                <a:spcPts val="88"/>
              </a:spcBef>
            </a:pPr>
            <a:r>
              <a:rPr lang="fr-FR" dirty="0"/>
              <a:t>Gestion des rôles</a:t>
            </a:r>
            <a:endParaRPr spc="259" dirty="0"/>
          </a:p>
        </p:txBody>
      </p:sp>
      <p:sp>
        <p:nvSpPr>
          <p:cNvPr id="3" name="object 3"/>
          <p:cNvSpPr txBox="1"/>
          <p:nvPr/>
        </p:nvSpPr>
        <p:spPr>
          <a:xfrm>
            <a:off x="1817221" y="2604695"/>
            <a:ext cx="2017822" cy="254263"/>
          </a:xfrm>
          <a:prstGeom prst="rect">
            <a:avLst/>
          </a:prstGeom>
        </p:spPr>
        <p:txBody>
          <a:bodyPr vert="horz" wrap="square" lIns="0" tIns="11139" rIns="0" bIns="0" rtlCol="0">
            <a:spAutoFit/>
          </a:bodyPr>
          <a:lstStyle/>
          <a:p>
            <a:pPr marL="11139">
              <a:spcBef>
                <a:spcPts val="88"/>
              </a:spcBef>
            </a:pPr>
            <a:r>
              <a:rPr sz="1579" spc="75" dirty="0">
                <a:latin typeface="Calibri"/>
                <a:cs typeface="Calibri"/>
              </a:rPr>
              <a:t>Exemples </a:t>
            </a:r>
            <a:r>
              <a:rPr sz="1579" spc="88" dirty="0">
                <a:latin typeface="Calibri"/>
                <a:cs typeface="Calibri"/>
              </a:rPr>
              <a:t>de</a:t>
            </a:r>
            <a:r>
              <a:rPr sz="1579" spc="-18" dirty="0">
                <a:latin typeface="Calibri"/>
                <a:cs typeface="Calibri"/>
              </a:rPr>
              <a:t> </a:t>
            </a:r>
            <a:r>
              <a:rPr sz="1579" spc="61" dirty="0">
                <a:latin typeface="Calibri"/>
                <a:cs typeface="Calibri"/>
              </a:rPr>
              <a:t>playbook</a:t>
            </a:r>
            <a:endParaRPr sz="1579">
              <a:latin typeface="Calibri"/>
              <a:cs typeface="Calibri"/>
            </a:endParaRPr>
          </a:p>
        </p:txBody>
      </p:sp>
      <p:sp>
        <p:nvSpPr>
          <p:cNvPr id="4" name="object 4"/>
          <p:cNvSpPr txBox="1"/>
          <p:nvPr/>
        </p:nvSpPr>
        <p:spPr>
          <a:xfrm>
            <a:off x="1621179" y="3026371"/>
            <a:ext cx="7386800" cy="1570815"/>
          </a:xfrm>
          <a:prstGeom prst="rect">
            <a:avLst/>
          </a:prstGeom>
          <a:solidFill>
            <a:srgbClr val="DCDCDC"/>
          </a:solidFill>
        </p:spPr>
        <p:txBody>
          <a:bodyPr vert="horz" wrap="square" lIns="0" tIns="0" rIns="0" bIns="0" rtlCol="0">
            <a:spAutoFit/>
          </a:bodyPr>
          <a:lstStyle/>
          <a:p>
            <a:pPr>
              <a:lnSpc>
                <a:spcPct val="100000"/>
              </a:lnSpc>
            </a:pPr>
            <a:endParaRPr sz="1579">
              <a:latin typeface="Times New Roman"/>
              <a:cs typeface="Times New Roman"/>
            </a:endParaRPr>
          </a:p>
          <a:p>
            <a:pPr>
              <a:spcBef>
                <a:spcPts val="4"/>
              </a:spcBef>
            </a:pPr>
            <a:endParaRPr sz="2280">
              <a:latin typeface="Times New Roman"/>
              <a:cs typeface="Times New Roman"/>
            </a:endParaRPr>
          </a:p>
          <a:p>
            <a:pPr marL="476200"/>
            <a:r>
              <a:rPr sz="1579" spc="-4" dirty="0">
                <a:latin typeface="Consolas"/>
                <a:cs typeface="Consolas"/>
              </a:rPr>
              <a:t>---</a:t>
            </a:r>
            <a:endParaRPr sz="1579">
              <a:latin typeface="Consolas"/>
              <a:cs typeface="Consolas"/>
            </a:endParaRPr>
          </a:p>
          <a:p>
            <a:pPr marL="696198" marR="4813235" indent="-220556">
              <a:lnSpc>
                <a:spcPct val="100699"/>
              </a:lnSpc>
            </a:pPr>
            <a:r>
              <a:rPr sz="1579" dirty="0">
                <a:latin typeface="Consolas"/>
                <a:cs typeface="Consolas"/>
              </a:rPr>
              <a:t>- </a:t>
            </a:r>
            <a:r>
              <a:rPr sz="1579" spc="-4" dirty="0">
                <a:latin typeface="Consolas"/>
                <a:cs typeface="Consolas"/>
              </a:rPr>
              <a:t>hosts:</a:t>
            </a:r>
            <a:r>
              <a:rPr sz="1579" spc="-92" dirty="0">
                <a:latin typeface="Consolas"/>
                <a:cs typeface="Consolas"/>
              </a:rPr>
              <a:t> </a:t>
            </a:r>
            <a:r>
              <a:rPr sz="1579" spc="-4" dirty="0">
                <a:latin typeface="Consolas"/>
                <a:cs typeface="Consolas"/>
              </a:rPr>
              <a:t>webservers  roles:</a:t>
            </a:r>
            <a:endParaRPr sz="1579">
              <a:latin typeface="Consolas"/>
              <a:cs typeface="Consolas"/>
            </a:endParaRPr>
          </a:p>
          <a:p>
            <a:pPr marL="916197">
              <a:spcBef>
                <a:spcPts val="13"/>
              </a:spcBef>
            </a:pPr>
            <a:r>
              <a:rPr sz="1579" dirty="0">
                <a:latin typeface="Consolas"/>
                <a:cs typeface="Consolas"/>
              </a:rPr>
              <a:t>- { </a:t>
            </a:r>
            <a:r>
              <a:rPr sz="1579" spc="-4" dirty="0">
                <a:latin typeface="Consolas"/>
                <a:cs typeface="Consolas"/>
              </a:rPr>
              <a:t>role: foo, when: "ansible_os_family == 'RedHat'"</a:t>
            </a:r>
            <a:r>
              <a:rPr sz="1579" spc="-53" dirty="0">
                <a:latin typeface="Consolas"/>
                <a:cs typeface="Consolas"/>
              </a:rPr>
              <a:t> </a:t>
            </a:r>
            <a:r>
              <a:rPr sz="1579" dirty="0">
                <a:latin typeface="Consolas"/>
                <a:cs typeface="Consolas"/>
              </a:rPr>
              <a:t>}</a:t>
            </a:r>
            <a:endParaRPr sz="1579">
              <a:latin typeface="Consolas"/>
              <a:cs typeface="Consolas"/>
            </a:endParaRPr>
          </a:p>
        </p:txBody>
      </p:sp>
      <p:sp>
        <p:nvSpPr>
          <p:cNvPr id="5" name="Espace réservé de la date 4">
            <a:extLst>
              <a:ext uri="{FF2B5EF4-FFF2-40B4-BE49-F238E27FC236}">
                <a16:creationId xmlns:a16="http://schemas.microsoft.com/office/drawing/2014/main" id="{9CCD493B-3C89-4D8A-A40C-1910B619DF1C}"/>
              </a:ext>
            </a:extLst>
          </p:cNvPr>
          <p:cNvSpPr>
            <a:spLocks noGrp="1"/>
          </p:cNvSpPr>
          <p:nvPr>
            <p:ph type="dt" sz="half" idx="6"/>
          </p:nvPr>
        </p:nvSpPr>
        <p:spPr/>
        <p:txBody>
          <a:bodyPr/>
          <a:lstStyle/>
          <a:p>
            <a:fld id="{391E0BFA-B0BD-4C42-87FD-8186FCB42CBD}"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62E8A67D-EBBD-4F7E-B18A-12CEECC6B05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173</a:t>
            </a:fld>
            <a:endParaRPr lang="fr-FR" spc="-1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8727" y="1162718"/>
            <a:ext cx="3490849" cy="534468"/>
          </a:xfrm>
          <a:prstGeom prst="rect">
            <a:avLst/>
          </a:prstGeom>
        </p:spPr>
        <p:txBody>
          <a:bodyPr vert="horz" wrap="square" lIns="0" tIns="11139" rIns="0" bIns="0" rtlCol="0" anchor="ctr">
            <a:spAutoFit/>
          </a:bodyPr>
          <a:lstStyle/>
          <a:p>
            <a:pPr marL="11139">
              <a:spcBef>
                <a:spcPts val="88"/>
              </a:spcBef>
            </a:pPr>
            <a:r>
              <a:rPr lang="fr-FR" dirty="0"/>
              <a:t>Gestion des rôles</a:t>
            </a:r>
            <a:endParaRPr spc="259" dirty="0"/>
          </a:p>
        </p:txBody>
      </p:sp>
      <p:sp>
        <p:nvSpPr>
          <p:cNvPr id="4" name="object 4"/>
          <p:cNvSpPr/>
          <p:nvPr/>
        </p:nvSpPr>
        <p:spPr>
          <a:xfrm>
            <a:off x="1621179" y="2376100"/>
            <a:ext cx="7386800" cy="3848510"/>
          </a:xfrm>
          <a:custGeom>
            <a:avLst/>
            <a:gdLst/>
            <a:ahLst/>
            <a:cxnLst/>
            <a:rect l="l" t="t" r="r" b="b"/>
            <a:pathLst>
              <a:path w="8422005" h="4387850">
                <a:moveTo>
                  <a:pt x="0" y="0"/>
                </a:moveTo>
                <a:lnTo>
                  <a:pt x="8421899" y="0"/>
                </a:lnTo>
                <a:lnTo>
                  <a:pt x="8421899" y="4387499"/>
                </a:lnTo>
                <a:lnTo>
                  <a:pt x="0" y="4387499"/>
                </a:lnTo>
                <a:lnTo>
                  <a:pt x="0" y="0"/>
                </a:lnTo>
                <a:close/>
              </a:path>
            </a:pathLst>
          </a:custGeom>
          <a:solidFill>
            <a:srgbClr val="DCDCDC"/>
          </a:solidFill>
        </p:spPr>
        <p:txBody>
          <a:bodyPr wrap="square" lIns="0" tIns="0" rIns="0" bIns="0" rtlCol="0"/>
          <a:lstStyle/>
          <a:p>
            <a:endParaRPr sz="1579"/>
          </a:p>
        </p:txBody>
      </p:sp>
      <p:sp>
        <p:nvSpPr>
          <p:cNvPr id="5" name="object 5"/>
          <p:cNvSpPr txBox="1"/>
          <p:nvPr/>
        </p:nvSpPr>
        <p:spPr>
          <a:xfrm>
            <a:off x="2086230" y="2003191"/>
            <a:ext cx="5408872" cy="3986567"/>
          </a:xfrm>
          <a:prstGeom prst="rect">
            <a:avLst/>
          </a:prstGeom>
        </p:spPr>
        <p:txBody>
          <a:bodyPr vert="horz" wrap="square" lIns="0" tIns="11139" rIns="0" bIns="0" rtlCol="0">
            <a:spAutoFit/>
          </a:bodyPr>
          <a:lstStyle/>
          <a:p>
            <a:pPr marL="50126">
              <a:spcBef>
                <a:spcPts val="88"/>
              </a:spcBef>
            </a:pPr>
            <a:r>
              <a:rPr sz="1579" spc="61" dirty="0">
                <a:latin typeface="Calibri"/>
                <a:cs typeface="Calibri"/>
              </a:rPr>
              <a:t>Pré </a:t>
            </a:r>
            <a:r>
              <a:rPr sz="1579" spc="18" dirty="0">
                <a:latin typeface="Calibri"/>
                <a:cs typeface="Calibri"/>
              </a:rPr>
              <a:t>et </a:t>
            </a:r>
            <a:r>
              <a:rPr sz="1579" spc="48" dirty="0">
                <a:latin typeface="Calibri"/>
                <a:cs typeface="Calibri"/>
              </a:rPr>
              <a:t>post </a:t>
            </a:r>
            <a:r>
              <a:rPr sz="1579" spc="-13" dirty="0">
                <a:latin typeface="Calibri"/>
                <a:cs typeface="Calibri"/>
              </a:rPr>
              <a:t>- </a:t>
            </a:r>
            <a:r>
              <a:rPr sz="1579" spc="66" dirty="0">
                <a:latin typeface="Calibri"/>
                <a:cs typeface="Calibri"/>
              </a:rPr>
              <a:t>exemple </a:t>
            </a:r>
            <a:r>
              <a:rPr sz="1579" spc="22" dirty="0">
                <a:latin typeface="Calibri"/>
                <a:cs typeface="Calibri"/>
              </a:rPr>
              <a:t>“rolling</a:t>
            </a:r>
            <a:r>
              <a:rPr sz="1579" spc="92" dirty="0">
                <a:latin typeface="Calibri"/>
                <a:cs typeface="Calibri"/>
              </a:rPr>
              <a:t> </a:t>
            </a:r>
            <a:r>
              <a:rPr sz="1579" spc="57" dirty="0">
                <a:latin typeface="Calibri"/>
                <a:cs typeface="Calibri"/>
              </a:rPr>
              <a:t>upgrade”</a:t>
            </a:r>
            <a:endParaRPr sz="1579" dirty="0">
              <a:latin typeface="Calibri"/>
              <a:cs typeface="Calibri"/>
            </a:endParaRPr>
          </a:p>
          <a:p>
            <a:pPr marL="11139">
              <a:lnSpc>
                <a:spcPts val="1459"/>
              </a:lnSpc>
              <a:spcBef>
                <a:spcPts val="1583"/>
              </a:spcBef>
            </a:pPr>
            <a:r>
              <a:rPr sz="1228" spc="-4" dirty="0">
                <a:latin typeface="Consolas"/>
                <a:cs typeface="Consolas"/>
              </a:rPr>
              <a:t>---</a:t>
            </a:r>
            <a:endParaRPr sz="1228" dirty="0">
              <a:latin typeface="Consolas"/>
              <a:cs typeface="Consolas"/>
            </a:endParaRPr>
          </a:p>
          <a:p>
            <a:pPr marL="182125" marR="2654464" indent="-171543">
              <a:lnSpc>
                <a:spcPts val="1447"/>
              </a:lnSpc>
              <a:spcBef>
                <a:spcPts val="57"/>
              </a:spcBef>
              <a:buChar char="-"/>
              <a:tabLst>
                <a:tab pos="182682" algn="l"/>
              </a:tabLst>
            </a:pPr>
            <a:r>
              <a:rPr sz="1228" spc="-4" dirty="0">
                <a:latin typeface="Consolas"/>
                <a:cs typeface="Consolas"/>
              </a:rPr>
              <a:t>hosts:</a:t>
            </a:r>
            <a:r>
              <a:rPr sz="1228" spc="-83" dirty="0">
                <a:latin typeface="Consolas"/>
                <a:cs typeface="Consolas"/>
              </a:rPr>
              <a:t> </a:t>
            </a:r>
            <a:r>
              <a:rPr sz="1228" spc="-4" dirty="0">
                <a:latin typeface="Consolas"/>
                <a:cs typeface="Consolas"/>
              </a:rPr>
              <a:t>webservers  serial:</a:t>
            </a:r>
            <a:r>
              <a:rPr sz="1228" spc="-18" dirty="0">
                <a:latin typeface="Consolas"/>
                <a:cs typeface="Consolas"/>
              </a:rPr>
              <a:t> </a:t>
            </a:r>
            <a:r>
              <a:rPr sz="1228" dirty="0">
                <a:latin typeface="Consolas"/>
                <a:cs typeface="Consolas"/>
              </a:rPr>
              <a:t>1</a:t>
            </a:r>
          </a:p>
          <a:p>
            <a:pPr>
              <a:spcBef>
                <a:spcPts val="39"/>
              </a:spcBef>
              <a:buFont typeface="Consolas"/>
              <a:buChar char="-"/>
            </a:pPr>
            <a:endParaRPr sz="1140" dirty="0">
              <a:latin typeface="Consolas"/>
              <a:cs typeface="Consolas"/>
            </a:endParaRPr>
          </a:p>
          <a:p>
            <a:pPr marL="182125">
              <a:lnSpc>
                <a:spcPts val="1459"/>
              </a:lnSpc>
            </a:pPr>
            <a:r>
              <a:rPr sz="1228" spc="-4" dirty="0">
                <a:latin typeface="Consolas"/>
                <a:cs typeface="Consolas"/>
              </a:rPr>
              <a:t>pre_tasks:</a:t>
            </a:r>
            <a:endParaRPr sz="1228" dirty="0">
              <a:latin typeface="Consolas"/>
              <a:cs typeface="Consolas"/>
            </a:endParaRPr>
          </a:p>
          <a:p>
            <a:pPr marL="524655" marR="260657" indent="-171543">
              <a:lnSpc>
                <a:spcPts val="1447"/>
              </a:lnSpc>
              <a:spcBef>
                <a:spcPts val="57"/>
              </a:spcBef>
            </a:pPr>
            <a:r>
              <a:rPr sz="1228" dirty="0">
                <a:latin typeface="Consolas"/>
                <a:cs typeface="Consolas"/>
              </a:rPr>
              <a:t>- </a:t>
            </a:r>
            <a:r>
              <a:rPr sz="1228" spc="-4" dirty="0">
                <a:latin typeface="Consolas"/>
                <a:cs typeface="Consolas"/>
              </a:rPr>
              <a:t>command:lb_rm.sh {{ inventory_hostname }}  delegate_to:</a:t>
            </a:r>
            <a:r>
              <a:rPr sz="1228" spc="-9" dirty="0">
                <a:latin typeface="Consolas"/>
                <a:cs typeface="Consolas"/>
              </a:rPr>
              <a:t> </a:t>
            </a:r>
            <a:r>
              <a:rPr sz="1228" spc="-4" dirty="0">
                <a:latin typeface="Consolas"/>
                <a:cs typeface="Consolas"/>
              </a:rPr>
              <a:t>lb</a:t>
            </a:r>
            <a:endParaRPr sz="1228" dirty="0">
              <a:latin typeface="Consolas"/>
              <a:cs typeface="Consolas"/>
            </a:endParaRPr>
          </a:p>
          <a:p>
            <a:pPr>
              <a:spcBef>
                <a:spcPts val="9"/>
              </a:spcBef>
            </a:pPr>
            <a:endParaRPr sz="1228" dirty="0">
              <a:latin typeface="Consolas"/>
              <a:cs typeface="Consolas"/>
            </a:endParaRPr>
          </a:p>
          <a:p>
            <a:pPr marL="524655" marR="175442" lvl="1" indent="-257315">
              <a:lnSpc>
                <a:spcPts val="1447"/>
              </a:lnSpc>
              <a:buChar char="-"/>
              <a:tabLst>
                <a:tab pos="439440" algn="l"/>
              </a:tabLst>
            </a:pPr>
            <a:r>
              <a:rPr sz="1228" spc="-4" dirty="0">
                <a:latin typeface="Consolas"/>
                <a:cs typeface="Consolas"/>
              </a:rPr>
              <a:t>command: mon_rm.sh {{ inventory_hostname }}  delegate_to:</a:t>
            </a:r>
            <a:r>
              <a:rPr sz="1228" spc="-9" dirty="0">
                <a:latin typeface="Consolas"/>
                <a:cs typeface="Consolas"/>
              </a:rPr>
              <a:t> </a:t>
            </a:r>
            <a:r>
              <a:rPr sz="1228" spc="-4" dirty="0">
                <a:latin typeface="Consolas"/>
                <a:cs typeface="Consolas"/>
              </a:rPr>
              <a:t>nagios</a:t>
            </a:r>
            <a:endParaRPr sz="1228" dirty="0">
              <a:latin typeface="Consolas"/>
              <a:cs typeface="Consolas"/>
            </a:endParaRPr>
          </a:p>
          <a:p>
            <a:pPr lvl="1">
              <a:spcBef>
                <a:spcPts val="44"/>
              </a:spcBef>
              <a:buFont typeface="Consolas"/>
              <a:buChar char="-"/>
            </a:pPr>
            <a:endParaRPr sz="1140" dirty="0">
              <a:latin typeface="Consolas"/>
              <a:cs typeface="Consolas"/>
            </a:endParaRPr>
          </a:p>
          <a:p>
            <a:pPr marL="182125">
              <a:lnSpc>
                <a:spcPts val="1459"/>
              </a:lnSpc>
            </a:pPr>
            <a:r>
              <a:rPr sz="1228" spc="-4" dirty="0">
                <a:latin typeface="Consolas"/>
                <a:cs typeface="Consolas"/>
              </a:rPr>
              <a:t>roles:</a:t>
            </a:r>
            <a:endParaRPr sz="1228" dirty="0">
              <a:latin typeface="Consolas"/>
              <a:cs typeface="Consolas"/>
            </a:endParaRPr>
          </a:p>
          <a:p>
            <a:pPr marL="524655" lvl="2" indent="-172100">
              <a:lnSpc>
                <a:spcPts val="1459"/>
              </a:lnSpc>
              <a:buChar char="-"/>
              <a:tabLst>
                <a:tab pos="525212" algn="l"/>
              </a:tabLst>
            </a:pPr>
            <a:r>
              <a:rPr sz="1228" spc="-4" dirty="0">
                <a:latin typeface="Consolas"/>
                <a:cs typeface="Consolas"/>
              </a:rPr>
              <a:t>myapp</a:t>
            </a:r>
            <a:endParaRPr sz="1228" dirty="0">
              <a:latin typeface="Consolas"/>
              <a:cs typeface="Consolas"/>
            </a:endParaRPr>
          </a:p>
          <a:p>
            <a:pPr lvl="2">
              <a:spcBef>
                <a:spcPts val="35"/>
              </a:spcBef>
              <a:buFont typeface="Consolas"/>
              <a:buChar char="-"/>
            </a:pPr>
            <a:endParaRPr sz="1184" dirty="0">
              <a:latin typeface="Consolas"/>
              <a:cs typeface="Consolas"/>
            </a:endParaRPr>
          </a:p>
          <a:p>
            <a:pPr marL="182125">
              <a:lnSpc>
                <a:spcPts val="1459"/>
              </a:lnSpc>
            </a:pPr>
            <a:r>
              <a:rPr sz="1228" spc="-4" dirty="0">
                <a:latin typeface="Consolas"/>
                <a:cs typeface="Consolas"/>
              </a:rPr>
              <a:t>post_tasks:</a:t>
            </a:r>
            <a:endParaRPr sz="1228" dirty="0">
              <a:latin typeface="Consolas"/>
              <a:cs typeface="Consolas"/>
            </a:endParaRPr>
          </a:p>
          <a:p>
            <a:pPr marL="524655" marR="4456" lvl="2" indent="-171543">
              <a:lnSpc>
                <a:spcPts val="1447"/>
              </a:lnSpc>
              <a:spcBef>
                <a:spcPts val="57"/>
              </a:spcBef>
              <a:buChar char="-"/>
              <a:tabLst>
                <a:tab pos="525212" algn="l"/>
              </a:tabLst>
            </a:pPr>
            <a:r>
              <a:rPr sz="1228" spc="-4" dirty="0">
                <a:latin typeface="Consolas"/>
                <a:cs typeface="Consolas"/>
              </a:rPr>
              <a:t>command: mon_add.sh {{ inventory_hostname }}  delegate_to:</a:t>
            </a:r>
            <a:r>
              <a:rPr sz="1228" spc="-9" dirty="0">
                <a:latin typeface="Consolas"/>
                <a:cs typeface="Consolas"/>
              </a:rPr>
              <a:t> </a:t>
            </a:r>
            <a:r>
              <a:rPr sz="1228" spc="-4" dirty="0">
                <a:latin typeface="Consolas"/>
                <a:cs typeface="Consolas"/>
              </a:rPr>
              <a:t>nagios</a:t>
            </a:r>
            <a:endParaRPr sz="1228" dirty="0">
              <a:latin typeface="Consolas"/>
              <a:cs typeface="Consolas"/>
            </a:endParaRPr>
          </a:p>
          <a:p>
            <a:pPr>
              <a:spcBef>
                <a:spcPts val="9"/>
              </a:spcBef>
            </a:pPr>
            <a:endParaRPr sz="1228" dirty="0">
              <a:latin typeface="Consolas"/>
              <a:cs typeface="Consolas"/>
            </a:endParaRPr>
          </a:p>
          <a:p>
            <a:pPr marL="610427" marR="4456" indent="-171543">
              <a:lnSpc>
                <a:spcPts val="1447"/>
              </a:lnSpc>
            </a:pPr>
            <a:r>
              <a:rPr sz="1228" dirty="0">
                <a:latin typeface="Consolas"/>
                <a:cs typeface="Consolas"/>
              </a:rPr>
              <a:t>- </a:t>
            </a:r>
            <a:r>
              <a:rPr sz="1228" spc="-4" dirty="0">
                <a:latin typeface="Consolas"/>
                <a:cs typeface="Consolas"/>
              </a:rPr>
              <a:t>command: lb_add.sh {{ inventory_hostname }}  delegate_to:</a:t>
            </a:r>
            <a:r>
              <a:rPr sz="1228" spc="-9" dirty="0">
                <a:latin typeface="Consolas"/>
                <a:cs typeface="Consolas"/>
              </a:rPr>
              <a:t> </a:t>
            </a:r>
            <a:r>
              <a:rPr sz="1228" spc="-4" dirty="0">
                <a:latin typeface="Consolas"/>
                <a:cs typeface="Consolas"/>
              </a:rPr>
              <a:t>lb</a:t>
            </a:r>
            <a:endParaRPr sz="1228" dirty="0">
              <a:latin typeface="Consolas"/>
              <a:cs typeface="Consolas"/>
            </a:endParaRPr>
          </a:p>
        </p:txBody>
      </p:sp>
      <p:sp>
        <p:nvSpPr>
          <p:cNvPr id="3" name="Espace réservé de la date 2">
            <a:extLst>
              <a:ext uri="{FF2B5EF4-FFF2-40B4-BE49-F238E27FC236}">
                <a16:creationId xmlns:a16="http://schemas.microsoft.com/office/drawing/2014/main" id="{C4FF517C-B80D-446C-9903-5FE2C4962AF5}"/>
              </a:ext>
            </a:extLst>
          </p:cNvPr>
          <p:cNvSpPr>
            <a:spLocks noGrp="1"/>
          </p:cNvSpPr>
          <p:nvPr>
            <p:ph type="dt" sz="half" idx="6"/>
          </p:nvPr>
        </p:nvSpPr>
        <p:spPr/>
        <p:txBody>
          <a:bodyPr/>
          <a:lstStyle/>
          <a:p>
            <a:fld id="{5B92345D-A358-402B-9F90-639A1CC94E61}"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B3CF193E-2982-4266-A6CA-6ABE6C1F670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174</a:t>
            </a:fld>
            <a:endParaRPr lang="fr-FR" spc="-1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9C46F9-2D2F-4CB0-ADC5-BD776D2942FD}"/>
              </a:ext>
            </a:extLst>
          </p:cNvPr>
          <p:cNvSpPr/>
          <p:nvPr/>
        </p:nvSpPr>
        <p:spPr>
          <a:xfrm>
            <a:off x="1102757" y="3510915"/>
            <a:ext cx="5497076" cy="15873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201" tIns="40100" rIns="80201" bIns="40100" numCol="1" spcCol="0" rtlCol="0" fromWordArt="0" anchor="ctr" anchorCtr="0" forceAA="0" compatLnSpc="1">
            <a:prstTxWarp prst="textNoShape">
              <a:avLst/>
            </a:prstTxWarp>
            <a:noAutofit/>
          </a:bodyPr>
          <a:lstStyle/>
          <a:p>
            <a:pPr algn="ctr"/>
            <a:endParaRPr lang="fr-FR" sz="1579"/>
          </a:p>
        </p:txBody>
      </p:sp>
      <p:sp>
        <p:nvSpPr>
          <p:cNvPr id="2" name="Titre 1">
            <a:extLst>
              <a:ext uri="{FF2B5EF4-FFF2-40B4-BE49-F238E27FC236}">
                <a16:creationId xmlns:a16="http://schemas.microsoft.com/office/drawing/2014/main" id="{E64F5D1E-164A-40CD-AE78-714E12E973C2}"/>
              </a:ext>
            </a:extLst>
          </p:cNvPr>
          <p:cNvSpPr>
            <a:spLocks noGrp="1"/>
          </p:cNvSpPr>
          <p:nvPr>
            <p:ph type="title"/>
          </p:nvPr>
        </p:nvSpPr>
        <p:spPr>
          <a:xfrm>
            <a:off x="1374025" y="1095247"/>
            <a:ext cx="8128634" cy="523220"/>
          </a:xfrm>
        </p:spPr>
        <p:txBody>
          <a:bodyPr/>
          <a:lstStyle/>
          <a:p>
            <a:r>
              <a:rPr lang="fr-FR" dirty="0" err="1"/>
              <a:t>Include_role</a:t>
            </a:r>
            <a:endParaRPr lang="fr-FR" dirty="0"/>
          </a:p>
        </p:txBody>
      </p:sp>
      <p:sp>
        <p:nvSpPr>
          <p:cNvPr id="3" name="Espace réservé du contenu 2">
            <a:extLst>
              <a:ext uri="{FF2B5EF4-FFF2-40B4-BE49-F238E27FC236}">
                <a16:creationId xmlns:a16="http://schemas.microsoft.com/office/drawing/2014/main" id="{DBD2C9CF-685B-4F55-A8F3-73893C23E43A}"/>
              </a:ext>
            </a:extLst>
          </p:cNvPr>
          <p:cNvSpPr>
            <a:spLocks noGrp="1"/>
          </p:cNvSpPr>
          <p:nvPr>
            <p:ph idx="1"/>
          </p:nvPr>
        </p:nvSpPr>
        <p:spPr>
          <a:xfrm>
            <a:off x="1120373" y="2808754"/>
            <a:ext cx="6823521" cy="1938992"/>
          </a:xfrm>
        </p:spPr>
        <p:txBody>
          <a:bodyPr/>
          <a:lstStyle/>
          <a:p>
            <a:r>
              <a:rPr lang="fr-FR" dirty="0"/>
              <a:t>Le module </a:t>
            </a:r>
            <a:r>
              <a:rPr lang="fr-FR" dirty="0" err="1"/>
              <a:t>include_role</a:t>
            </a:r>
            <a:r>
              <a:rPr lang="fr-FR" dirty="0"/>
              <a:t> permet de charger un rôle comme une tâche dynamique.</a:t>
            </a:r>
          </a:p>
          <a:p>
            <a:endParaRPr lang="fr-FR" dirty="0"/>
          </a:p>
          <a:p>
            <a:pPr marL="401010" lvl="1"/>
            <a:r>
              <a:rPr lang="en-US" dirty="0"/>
              <a:t>- name: Run tasks/</a:t>
            </a:r>
            <a:r>
              <a:rPr lang="en-US" dirty="0" err="1"/>
              <a:t>other.yaml</a:t>
            </a:r>
            <a:r>
              <a:rPr lang="en-US" dirty="0"/>
              <a:t> instead of 'main’</a:t>
            </a:r>
          </a:p>
          <a:p>
            <a:pPr marL="401010" lvl="1"/>
            <a:r>
              <a:rPr lang="fr-FR" dirty="0"/>
              <a:t>   </a:t>
            </a:r>
            <a:r>
              <a:rPr lang="fr-FR" dirty="0" err="1"/>
              <a:t>include_role</a:t>
            </a:r>
            <a:r>
              <a:rPr lang="fr-FR" dirty="0"/>
              <a:t>:</a:t>
            </a:r>
          </a:p>
          <a:p>
            <a:pPr marL="401010" lvl="1"/>
            <a:r>
              <a:rPr lang="fr-FR" dirty="0"/>
              <a:t>     </a:t>
            </a:r>
            <a:r>
              <a:rPr lang="fr-FR" dirty="0" err="1"/>
              <a:t>name</a:t>
            </a:r>
            <a:r>
              <a:rPr lang="fr-FR" dirty="0"/>
              <a:t>: </a:t>
            </a:r>
            <a:r>
              <a:rPr lang="fr-FR" dirty="0" err="1"/>
              <a:t>myrole</a:t>
            </a:r>
            <a:endParaRPr lang="fr-FR" dirty="0"/>
          </a:p>
          <a:p>
            <a:pPr marL="401010" lvl="1"/>
            <a:r>
              <a:rPr lang="fr-FR" dirty="0"/>
              <a:t>     </a:t>
            </a:r>
            <a:r>
              <a:rPr lang="fr-FR" dirty="0" err="1"/>
              <a:t>tasks_from</a:t>
            </a:r>
            <a:r>
              <a:rPr lang="fr-FR" dirty="0"/>
              <a:t>: </a:t>
            </a:r>
            <a:r>
              <a:rPr lang="fr-FR" dirty="0" err="1"/>
              <a:t>other</a:t>
            </a:r>
            <a:endParaRPr lang="fr-FR" dirty="0"/>
          </a:p>
        </p:txBody>
      </p:sp>
      <p:sp>
        <p:nvSpPr>
          <p:cNvPr id="5" name="Espace réservé de la date 4">
            <a:extLst>
              <a:ext uri="{FF2B5EF4-FFF2-40B4-BE49-F238E27FC236}">
                <a16:creationId xmlns:a16="http://schemas.microsoft.com/office/drawing/2014/main" id="{0BC7EB1B-AA1A-41BD-BB1E-B64919EA911B}"/>
              </a:ext>
            </a:extLst>
          </p:cNvPr>
          <p:cNvSpPr>
            <a:spLocks noGrp="1"/>
          </p:cNvSpPr>
          <p:nvPr>
            <p:ph type="dt" sz="half" idx="6"/>
          </p:nvPr>
        </p:nvSpPr>
        <p:spPr/>
        <p:txBody>
          <a:bodyPr/>
          <a:lstStyle/>
          <a:p>
            <a:fld id="{2F461A44-E1AF-4BC4-B8CF-2A8205850DCA}"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237B1165-C278-460B-9C51-42FE83E9A00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175</a:t>
            </a:fld>
            <a:endParaRPr lang="fr-FR" spc="-10" dirty="0"/>
          </a:p>
        </p:txBody>
      </p:sp>
    </p:spTree>
    <p:extLst>
      <p:ext uri="{BB962C8B-B14F-4D97-AF65-F5344CB8AC3E}">
        <p14:creationId xmlns:p14="http://schemas.microsoft.com/office/powerpoint/2010/main" val="15329077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163545DB-D1DC-4AB0-9A68-F7098C2D5837}"/>
              </a:ext>
            </a:extLst>
          </p:cNvPr>
          <p:cNvGrpSpPr/>
          <p:nvPr/>
        </p:nvGrpSpPr>
        <p:grpSpPr>
          <a:xfrm>
            <a:off x="1764411" y="2025650"/>
            <a:ext cx="7188663" cy="4812073"/>
            <a:chOff x="2022775" y="685775"/>
            <a:chExt cx="8196100" cy="5486449"/>
          </a:xfrm>
        </p:grpSpPr>
        <p:sp>
          <p:nvSpPr>
            <p:cNvPr id="10" name="object 5">
              <a:extLst>
                <a:ext uri="{FF2B5EF4-FFF2-40B4-BE49-F238E27FC236}">
                  <a16:creationId xmlns:a16="http://schemas.microsoft.com/office/drawing/2014/main" id="{4CA087B3-832D-4F45-8DD5-9E9A21B011E5}"/>
                </a:ext>
              </a:extLst>
            </p:cNvPr>
            <p:cNvSpPr/>
            <p:nvPr/>
          </p:nvSpPr>
          <p:spPr>
            <a:xfrm>
              <a:off x="2022775" y="685775"/>
              <a:ext cx="8196100" cy="5486449"/>
            </a:xfrm>
            <a:custGeom>
              <a:avLst/>
              <a:gdLst/>
              <a:ahLst/>
              <a:cxnLst/>
              <a:rect l="l" t="t" r="r" b="b"/>
              <a:pathLst>
                <a:path w="9132570" h="6858000">
                  <a:moveTo>
                    <a:pt x="0" y="0"/>
                  </a:moveTo>
                  <a:lnTo>
                    <a:pt x="9132424" y="0"/>
                  </a:lnTo>
                  <a:lnTo>
                    <a:pt x="9132424" y="6857949"/>
                  </a:lnTo>
                  <a:lnTo>
                    <a:pt x="0" y="6857949"/>
                  </a:lnTo>
                  <a:lnTo>
                    <a:pt x="0" y="0"/>
                  </a:lnTo>
                  <a:close/>
                </a:path>
              </a:pathLst>
            </a:custGeom>
            <a:solidFill>
              <a:srgbClr val="000000"/>
            </a:solidFill>
          </p:spPr>
          <p:txBody>
            <a:bodyPr wrap="square" lIns="0" tIns="0" rIns="0" bIns="0" rtlCol="0"/>
            <a:lstStyle/>
            <a:p>
              <a:endParaRPr sz="1579"/>
            </a:p>
          </p:txBody>
        </p:sp>
        <p:sp>
          <p:nvSpPr>
            <p:cNvPr id="12" name="object 7">
              <a:extLst>
                <a:ext uri="{FF2B5EF4-FFF2-40B4-BE49-F238E27FC236}">
                  <a16:creationId xmlns:a16="http://schemas.microsoft.com/office/drawing/2014/main" id="{4C5E47F0-9B82-4E85-BA90-813296DA13DF}"/>
                </a:ext>
              </a:extLst>
            </p:cNvPr>
            <p:cNvSpPr/>
            <p:nvPr/>
          </p:nvSpPr>
          <p:spPr>
            <a:xfrm>
              <a:off x="2181226" y="2314576"/>
              <a:ext cx="7829549" cy="1771649"/>
            </a:xfrm>
            <a:prstGeom prst="rect">
              <a:avLst/>
            </a:prstGeom>
            <a:blipFill>
              <a:blip r:embed="rId2" cstate="print"/>
              <a:stretch>
                <a:fillRect/>
              </a:stretch>
            </a:blipFill>
          </p:spPr>
          <p:txBody>
            <a:bodyPr wrap="square" lIns="0" tIns="0" rIns="0" bIns="0" rtlCol="0"/>
            <a:lstStyle/>
            <a:p>
              <a:endParaRPr sz="1579"/>
            </a:p>
          </p:txBody>
        </p:sp>
        <p:sp>
          <p:nvSpPr>
            <p:cNvPr id="13" name="object 8">
              <a:extLst>
                <a:ext uri="{FF2B5EF4-FFF2-40B4-BE49-F238E27FC236}">
                  <a16:creationId xmlns:a16="http://schemas.microsoft.com/office/drawing/2014/main" id="{9AED9030-CB0F-4F9F-9F03-7CC3DDC0C56E}"/>
                </a:ext>
              </a:extLst>
            </p:cNvPr>
            <p:cNvSpPr txBox="1"/>
            <p:nvPr/>
          </p:nvSpPr>
          <p:spPr>
            <a:xfrm>
              <a:off x="4762202" y="4939131"/>
              <a:ext cx="2752090" cy="289896"/>
            </a:xfrm>
            <a:prstGeom prst="rect">
              <a:avLst/>
            </a:prstGeom>
          </p:spPr>
          <p:txBody>
            <a:bodyPr vert="horz" wrap="square" lIns="0" tIns="11139" rIns="0" bIns="0" rtlCol="0">
              <a:spAutoFit/>
            </a:bodyPr>
            <a:lstStyle/>
            <a:p>
              <a:pPr marL="11139">
                <a:spcBef>
                  <a:spcPts val="88"/>
                </a:spcBef>
              </a:pPr>
              <a:r>
                <a:rPr sz="1579" b="1" u="heavy" spc="-4" dirty="0">
                  <a:solidFill>
                    <a:srgbClr val="00FFFF"/>
                  </a:solidFill>
                  <a:uFill>
                    <a:solidFill>
                      <a:srgbClr val="00FFFF"/>
                    </a:solidFill>
                  </a:uFill>
                  <a:latin typeface="Arial"/>
                  <a:cs typeface="Arial"/>
                  <a:hlinkClick r:id="rId3"/>
                </a:rPr>
                <a:t>http://galaxy.ansible.com</a:t>
              </a:r>
              <a:endParaRPr sz="1579">
                <a:latin typeface="Arial"/>
                <a:cs typeface="Arial"/>
              </a:endParaRPr>
            </a:p>
          </p:txBody>
        </p:sp>
      </p:grpSp>
      <p:sp>
        <p:nvSpPr>
          <p:cNvPr id="2" name="Espace réservé de la date 1">
            <a:extLst>
              <a:ext uri="{FF2B5EF4-FFF2-40B4-BE49-F238E27FC236}">
                <a16:creationId xmlns:a16="http://schemas.microsoft.com/office/drawing/2014/main" id="{10529275-23A4-425D-A338-994D9F08C5D3}"/>
              </a:ext>
            </a:extLst>
          </p:cNvPr>
          <p:cNvSpPr>
            <a:spLocks noGrp="1"/>
          </p:cNvSpPr>
          <p:nvPr>
            <p:ph type="dt" sz="half" idx="6"/>
          </p:nvPr>
        </p:nvSpPr>
        <p:spPr/>
        <p:txBody>
          <a:bodyPr/>
          <a:lstStyle/>
          <a:p>
            <a:fld id="{7A6A111A-0DA0-4CBD-821B-6103022216F7}"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3D67560D-48C1-4FC6-9411-B57855B036B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176</a:t>
            </a:fld>
            <a:endParaRPr lang="fr-FR" spc="-10" dirty="0"/>
          </a:p>
        </p:txBody>
      </p:sp>
      <p:sp>
        <p:nvSpPr>
          <p:cNvPr id="8" name="Titre 1">
            <a:extLst>
              <a:ext uri="{FF2B5EF4-FFF2-40B4-BE49-F238E27FC236}">
                <a16:creationId xmlns:a16="http://schemas.microsoft.com/office/drawing/2014/main" id="{0F4CD777-8D87-491A-8A94-83434E47FD7D}"/>
              </a:ext>
            </a:extLst>
          </p:cNvPr>
          <p:cNvSpPr txBox="1">
            <a:spLocks/>
          </p:cNvSpPr>
          <p:nvPr/>
        </p:nvSpPr>
        <p:spPr>
          <a:xfrm>
            <a:off x="1374025" y="1095247"/>
            <a:ext cx="8128634" cy="523220"/>
          </a:xfrm>
          <a:prstGeom prst="rect">
            <a:avLst/>
          </a:prstGeom>
        </p:spPr>
        <p:txBody>
          <a:bodyPr/>
          <a:lstStyle>
            <a:lvl1pPr>
              <a:defRPr>
                <a:latin typeface="+mj-lt"/>
                <a:ea typeface="+mj-ea"/>
                <a:cs typeface="+mj-cs"/>
              </a:defRPr>
            </a:lvl1pPr>
          </a:lstStyle>
          <a:p>
            <a:r>
              <a:rPr lang="fr-FR" sz="3400" dirty="0">
                <a:latin typeface="Segoe UI Symbol"/>
              </a:rPr>
              <a:t>Ansible Galaxy</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438017" y="1018461"/>
            <a:ext cx="4022940" cy="534468"/>
          </a:xfrm>
          <a:prstGeom prst="rect">
            <a:avLst/>
          </a:prstGeom>
        </p:spPr>
        <p:txBody>
          <a:bodyPr vert="horz" wrap="square" lIns="0" tIns="11139" rIns="0" bIns="0" rtlCol="0" anchor="ctr">
            <a:spAutoFit/>
          </a:bodyPr>
          <a:lstStyle/>
          <a:p>
            <a:pPr algn="l" rtl="0">
              <a:spcBef>
                <a:spcPts val="88"/>
              </a:spcBef>
            </a:pPr>
            <a:r>
              <a:rPr u="none" kern="1200" dirty="0">
                <a:cs typeface="+mj-cs"/>
              </a:rPr>
              <a:t>ANSIBLE GALAXY</a:t>
            </a:r>
          </a:p>
        </p:txBody>
      </p:sp>
      <p:sp>
        <p:nvSpPr>
          <p:cNvPr id="6" name="object 6"/>
          <p:cNvSpPr/>
          <p:nvPr/>
        </p:nvSpPr>
        <p:spPr>
          <a:xfrm>
            <a:off x="1581897" y="1943742"/>
            <a:ext cx="7758120" cy="4372836"/>
          </a:xfrm>
          <a:prstGeom prst="rect">
            <a:avLst/>
          </a:prstGeom>
          <a:blipFill>
            <a:blip r:embed="rId2" cstate="print"/>
            <a:stretch>
              <a:fillRect/>
            </a:stretch>
          </a:blipFill>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D8D5F3C0-2E5F-4322-B39A-323EF04F6D2D}"/>
              </a:ext>
            </a:extLst>
          </p:cNvPr>
          <p:cNvSpPr>
            <a:spLocks noGrp="1"/>
          </p:cNvSpPr>
          <p:nvPr>
            <p:ph type="dt" sz="half" idx="6"/>
          </p:nvPr>
        </p:nvSpPr>
        <p:spPr/>
        <p:txBody>
          <a:bodyPr/>
          <a:lstStyle/>
          <a:p>
            <a:fld id="{C19427DD-5F95-4BC9-A19C-A5DF8D52321F}"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2A1137A4-B5CE-4287-8026-34B88C1F56B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177</a:t>
            </a:fld>
            <a:endParaRPr lang="fr-FR" spc="-1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085639"/>
            <a:ext cx="4246530" cy="534468"/>
          </a:xfrm>
          <a:prstGeom prst="rect">
            <a:avLst/>
          </a:prstGeom>
        </p:spPr>
        <p:txBody>
          <a:bodyPr vert="horz" wrap="square" lIns="0" tIns="11139" rIns="0" bIns="0" rtlCol="0" anchor="ctr">
            <a:spAutoFit/>
          </a:bodyPr>
          <a:lstStyle/>
          <a:p>
            <a:pPr marL="11139">
              <a:spcBef>
                <a:spcPts val="88"/>
              </a:spcBef>
            </a:pPr>
            <a:r>
              <a:rPr spc="201" dirty="0"/>
              <a:t>ANSIBLE</a:t>
            </a:r>
            <a:r>
              <a:rPr spc="31" dirty="0"/>
              <a:t> </a:t>
            </a:r>
            <a:r>
              <a:rPr spc="281" dirty="0"/>
              <a:t>GALAXY</a:t>
            </a:r>
          </a:p>
        </p:txBody>
      </p:sp>
      <p:sp>
        <p:nvSpPr>
          <p:cNvPr id="3" name="object 3"/>
          <p:cNvSpPr/>
          <p:nvPr/>
        </p:nvSpPr>
        <p:spPr>
          <a:xfrm>
            <a:off x="1621179" y="2376100"/>
            <a:ext cx="7386800" cy="3848510"/>
          </a:xfrm>
          <a:custGeom>
            <a:avLst/>
            <a:gdLst/>
            <a:ahLst/>
            <a:cxnLst/>
            <a:rect l="l" t="t" r="r" b="b"/>
            <a:pathLst>
              <a:path w="8422005" h="4387850">
                <a:moveTo>
                  <a:pt x="0" y="0"/>
                </a:moveTo>
                <a:lnTo>
                  <a:pt x="8421899" y="0"/>
                </a:lnTo>
                <a:lnTo>
                  <a:pt x="8421899" y="4387499"/>
                </a:lnTo>
                <a:lnTo>
                  <a:pt x="0" y="4387499"/>
                </a:lnTo>
                <a:lnTo>
                  <a:pt x="0" y="0"/>
                </a:lnTo>
                <a:close/>
              </a:path>
            </a:pathLst>
          </a:custGeom>
          <a:solidFill>
            <a:srgbClr val="DCDCDC"/>
          </a:solidFill>
        </p:spPr>
        <p:txBody>
          <a:bodyPr wrap="square" lIns="0" tIns="0" rIns="0" bIns="0" rtlCol="0"/>
          <a:lstStyle/>
          <a:p>
            <a:endParaRPr sz="1579"/>
          </a:p>
        </p:txBody>
      </p:sp>
      <p:sp>
        <p:nvSpPr>
          <p:cNvPr id="4" name="object 4"/>
          <p:cNvSpPr txBox="1"/>
          <p:nvPr/>
        </p:nvSpPr>
        <p:spPr>
          <a:xfrm>
            <a:off x="2086230" y="3363861"/>
            <a:ext cx="4854758" cy="1670762"/>
          </a:xfrm>
          <a:prstGeom prst="rect">
            <a:avLst/>
          </a:prstGeom>
        </p:spPr>
        <p:txBody>
          <a:bodyPr vert="horz" wrap="square" lIns="0" tIns="20050" rIns="0" bIns="0" rtlCol="0">
            <a:spAutoFit/>
          </a:bodyPr>
          <a:lstStyle/>
          <a:p>
            <a:pPr marL="11139" marR="4456">
              <a:lnSpc>
                <a:spcPts val="1447"/>
              </a:lnSpc>
              <a:spcBef>
                <a:spcPts val="158"/>
              </a:spcBef>
            </a:pPr>
            <a:r>
              <a:rPr sz="1228" dirty="0">
                <a:latin typeface="Consolas"/>
                <a:cs typeface="Consolas"/>
              </a:rPr>
              <a:t># </a:t>
            </a:r>
            <a:r>
              <a:rPr sz="1228" spc="-4" dirty="0">
                <a:latin typeface="Consolas"/>
                <a:cs typeface="Consolas"/>
              </a:rPr>
              <a:t>ansible-galaxy search 'install git' --platforms el  Found 176 roles matching your</a:t>
            </a:r>
            <a:r>
              <a:rPr sz="1228" spc="-22" dirty="0">
                <a:latin typeface="Consolas"/>
                <a:cs typeface="Consolas"/>
              </a:rPr>
              <a:t> </a:t>
            </a:r>
            <a:r>
              <a:rPr sz="1228" spc="-4" dirty="0">
                <a:latin typeface="Consolas"/>
                <a:cs typeface="Consolas"/>
              </a:rPr>
              <a:t>search:</a:t>
            </a:r>
            <a:endParaRPr sz="1228" dirty="0">
              <a:latin typeface="Consolas"/>
              <a:cs typeface="Consolas"/>
            </a:endParaRPr>
          </a:p>
          <a:p>
            <a:pPr marL="11139">
              <a:lnSpc>
                <a:spcPts val="1403"/>
              </a:lnSpc>
            </a:pPr>
            <a:r>
              <a:rPr sz="1228" spc="-4" dirty="0">
                <a:latin typeface="Consolas"/>
                <a:cs typeface="Consolas"/>
              </a:rPr>
              <a:t>Name...</a:t>
            </a:r>
            <a:endParaRPr sz="1228" dirty="0">
              <a:latin typeface="Consolas"/>
              <a:cs typeface="Consolas"/>
            </a:endParaRPr>
          </a:p>
          <a:p>
            <a:pPr marL="11139" marR="260657">
              <a:lnSpc>
                <a:spcPct val="196400"/>
              </a:lnSpc>
            </a:pPr>
            <a:r>
              <a:rPr sz="1228" dirty="0">
                <a:latin typeface="Consolas"/>
                <a:cs typeface="Consolas"/>
              </a:rPr>
              <a:t># </a:t>
            </a:r>
            <a:r>
              <a:rPr sz="1228" spc="-4" dirty="0">
                <a:latin typeface="Consolas"/>
                <a:cs typeface="Consolas"/>
              </a:rPr>
              <a:t>ansible-galaxy install davidkarban.git -p roles  </a:t>
            </a:r>
            <a:endParaRPr lang="fr-FR" sz="1228" spc="-4" dirty="0">
              <a:latin typeface="Consolas"/>
              <a:cs typeface="Consolas"/>
            </a:endParaRPr>
          </a:p>
          <a:p>
            <a:pPr marL="11139" marR="260657">
              <a:lnSpc>
                <a:spcPct val="196400"/>
              </a:lnSpc>
            </a:pPr>
            <a:r>
              <a:rPr sz="1228" dirty="0">
                <a:latin typeface="Consolas"/>
                <a:cs typeface="Consolas"/>
              </a:rPr>
              <a:t># </a:t>
            </a:r>
            <a:r>
              <a:rPr sz="1228" spc="-4" dirty="0">
                <a:latin typeface="Consolas"/>
                <a:cs typeface="Consolas"/>
              </a:rPr>
              <a:t>ansible-galaxy list -p</a:t>
            </a:r>
            <a:r>
              <a:rPr sz="1228" spc="-22" dirty="0">
                <a:latin typeface="Consolas"/>
                <a:cs typeface="Consolas"/>
              </a:rPr>
              <a:t> </a:t>
            </a:r>
            <a:r>
              <a:rPr sz="1228" spc="-4" dirty="0">
                <a:latin typeface="Consolas"/>
                <a:cs typeface="Consolas"/>
              </a:rPr>
              <a:t>roles</a:t>
            </a:r>
            <a:endParaRPr sz="1228" dirty="0">
              <a:latin typeface="Consolas"/>
              <a:cs typeface="Consolas"/>
            </a:endParaRPr>
          </a:p>
          <a:p>
            <a:pPr>
              <a:spcBef>
                <a:spcPts val="31"/>
              </a:spcBef>
            </a:pPr>
            <a:endParaRPr sz="1184" dirty="0">
              <a:latin typeface="Consolas"/>
              <a:cs typeface="Consolas"/>
            </a:endParaRPr>
          </a:p>
          <a:p>
            <a:pPr marL="11139">
              <a:spcBef>
                <a:spcPts val="4"/>
              </a:spcBef>
            </a:pPr>
            <a:r>
              <a:rPr sz="1228" dirty="0">
                <a:latin typeface="Consolas"/>
                <a:cs typeface="Consolas"/>
              </a:rPr>
              <a:t># </a:t>
            </a:r>
            <a:r>
              <a:rPr sz="1228" spc="-4" dirty="0">
                <a:latin typeface="Consolas"/>
                <a:cs typeface="Consolas"/>
              </a:rPr>
              <a:t>ansible-galaxy remove -p</a:t>
            </a:r>
            <a:r>
              <a:rPr sz="1228" spc="-22" dirty="0">
                <a:latin typeface="Consolas"/>
                <a:cs typeface="Consolas"/>
              </a:rPr>
              <a:t> </a:t>
            </a:r>
            <a:r>
              <a:rPr sz="1228" spc="-4" dirty="0">
                <a:latin typeface="Consolas"/>
                <a:cs typeface="Consolas"/>
              </a:rPr>
              <a:t>roles</a:t>
            </a:r>
            <a:endParaRPr sz="1228" dirty="0">
              <a:latin typeface="Consolas"/>
              <a:cs typeface="Consolas"/>
            </a:endParaRPr>
          </a:p>
        </p:txBody>
      </p:sp>
      <p:sp>
        <p:nvSpPr>
          <p:cNvPr id="6" name="Espace réservé de la date 5">
            <a:extLst>
              <a:ext uri="{FF2B5EF4-FFF2-40B4-BE49-F238E27FC236}">
                <a16:creationId xmlns:a16="http://schemas.microsoft.com/office/drawing/2014/main" id="{B74BA51E-28BD-48AB-9041-60A79FCE59E6}"/>
              </a:ext>
            </a:extLst>
          </p:cNvPr>
          <p:cNvSpPr>
            <a:spLocks noGrp="1"/>
          </p:cNvSpPr>
          <p:nvPr>
            <p:ph type="dt" sz="half" idx="6"/>
          </p:nvPr>
        </p:nvSpPr>
        <p:spPr/>
        <p:txBody>
          <a:bodyPr/>
          <a:lstStyle/>
          <a:p>
            <a:fld id="{E2526E7B-CB71-4E7D-91D6-0F4E4C17FB46}" type="datetime1">
              <a:rPr lang="en-US" smtClean="0"/>
              <a:t>11/26/2020</a:t>
            </a:fld>
            <a:endParaRPr lang="en-US"/>
          </a:p>
        </p:txBody>
      </p:sp>
      <p:sp>
        <p:nvSpPr>
          <p:cNvPr id="7" name="Espace réservé du numéro de diapositive 6">
            <a:extLst>
              <a:ext uri="{FF2B5EF4-FFF2-40B4-BE49-F238E27FC236}">
                <a16:creationId xmlns:a16="http://schemas.microsoft.com/office/drawing/2014/main" id="{ED12955A-4913-4F84-88E4-45A5A96ABA2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178</a:t>
            </a:fld>
            <a:endParaRPr lang="fr-FR" spc="-1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490" y="1011245"/>
            <a:ext cx="1811351" cy="534468"/>
          </a:xfrm>
          <a:prstGeom prst="rect">
            <a:avLst/>
          </a:prstGeom>
        </p:spPr>
        <p:txBody>
          <a:bodyPr vert="horz" wrap="square" lIns="0" tIns="11139" rIns="0" bIns="0" rtlCol="0" anchor="ctr">
            <a:spAutoFit/>
          </a:bodyPr>
          <a:lstStyle/>
          <a:p>
            <a:pPr marL="11139">
              <a:spcBef>
                <a:spcPts val="88"/>
              </a:spcBef>
            </a:pPr>
            <a:r>
              <a:rPr spc="237" dirty="0"/>
              <a:t>LAB</a:t>
            </a:r>
            <a:endParaRPr spc="197" dirty="0"/>
          </a:p>
        </p:txBody>
      </p:sp>
      <p:sp>
        <p:nvSpPr>
          <p:cNvPr id="3" name="object 3"/>
          <p:cNvSpPr/>
          <p:nvPr/>
        </p:nvSpPr>
        <p:spPr>
          <a:xfrm>
            <a:off x="2946132" y="3596793"/>
            <a:ext cx="46784" cy="51796"/>
          </a:xfrm>
          <a:custGeom>
            <a:avLst/>
            <a:gdLst/>
            <a:ahLst/>
            <a:cxnLst/>
            <a:rect l="l" t="t" r="r" b="b"/>
            <a:pathLst>
              <a:path w="53339" h="59054">
                <a:moveTo>
                  <a:pt x="23316" y="58489"/>
                </a:moveTo>
                <a:lnTo>
                  <a:pt x="19496" y="58489"/>
                </a:lnTo>
                <a:lnTo>
                  <a:pt x="18405" y="58290"/>
                </a:lnTo>
                <a:lnTo>
                  <a:pt x="15464" y="55116"/>
                </a:lnTo>
                <a:lnTo>
                  <a:pt x="811" y="31849"/>
                </a:lnTo>
                <a:lnTo>
                  <a:pt x="282" y="30856"/>
                </a:lnTo>
                <a:lnTo>
                  <a:pt x="0" y="29914"/>
                </a:lnTo>
                <a:lnTo>
                  <a:pt x="0" y="28029"/>
                </a:lnTo>
                <a:lnTo>
                  <a:pt x="347" y="27036"/>
                </a:lnTo>
                <a:lnTo>
                  <a:pt x="1041" y="26044"/>
                </a:lnTo>
                <a:lnTo>
                  <a:pt x="16420" y="1488"/>
                </a:lnTo>
                <a:lnTo>
                  <a:pt x="16668" y="1190"/>
                </a:lnTo>
                <a:lnTo>
                  <a:pt x="17115" y="744"/>
                </a:lnTo>
                <a:lnTo>
                  <a:pt x="17462" y="545"/>
                </a:lnTo>
                <a:lnTo>
                  <a:pt x="17859" y="446"/>
                </a:lnTo>
                <a:lnTo>
                  <a:pt x="18355" y="248"/>
                </a:lnTo>
                <a:lnTo>
                  <a:pt x="18901" y="148"/>
                </a:lnTo>
                <a:lnTo>
                  <a:pt x="19496" y="148"/>
                </a:lnTo>
                <a:lnTo>
                  <a:pt x="20091" y="49"/>
                </a:lnTo>
                <a:lnTo>
                  <a:pt x="20935" y="0"/>
                </a:lnTo>
                <a:lnTo>
                  <a:pt x="23117" y="0"/>
                </a:lnTo>
                <a:lnTo>
                  <a:pt x="24010" y="99"/>
                </a:lnTo>
                <a:lnTo>
                  <a:pt x="24705" y="297"/>
                </a:lnTo>
                <a:lnTo>
                  <a:pt x="25399" y="396"/>
                </a:lnTo>
                <a:lnTo>
                  <a:pt x="25896" y="595"/>
                </a:lnTo>
                <a:lnTo>
                  <a:pt x="26193" y="892"/>
                </a:lnTo>
                <a:lnTo>
                  <a:pt x="26590" y="1190"/>
                </a:lnTo>
                <a:lnTo>
                  <a:pt x="26760" y="1488"/>
                </a:lnTo>
                <a:lnTo>
                  <a:pt x="26640" y="2629"/>
                </a:lnTo>
                <a:lnTo>
                  <a:pt x="26342" y="3125"/>
                </a:lnTo>
                <a:lnTo>
                  <a:pt x="11608" y="29170"/>
                </a:lnTo>
                <a:lnTo>
                  <a:pt x="26434" y="55116"/>
                </a:lnTo>
                <a:lnTo>
                  <a:pt x="26689" y="55711"/>
                </a:lnTo>
                <a:lnTo>
                  <a:pt x="26813" y="56653"/>
                </a:lnTo>
                <a:lnTo>
                  <a:pt x="26789" y="57298"/>
                </a:lnTo>
                <a:lnTo>
                  <a:pt x="26193" y="57894"/>
                </a:lnTo>
                <a:lnTo>
                  <a:pt x="25697" y="58142"/>
                </a:lnTo>
                <a:lnTo>
                  <a:pt x="25003" y="58340"/>
                </a:lnTo>
                <a:lnTo>
                  <a:pt x="24308" y="58439"/>
                </a:lnTo>
                <a:lnTo>
                  <a:pt x="23316" y="58489"/>
                </a:lnTo>
                <a:close/>
              </a:path>
              <a:path w="53339" h="59054">
                <a:moveTo>
                  <a:pt x="49113" y="57001"/>
                </a:moveTo>
                <a:lnTo>
                  <a:pt x="45243" y="57001"/>
                </a:lnTo>
                <a:lnTo>
                  <a:pt x="44152" y="56802"/>
                </a:lnTo>
                <a:lnTo>
                  <a:pt x="25747" y="29914"/>
                </a:lnTo>
                <a:lnTo>
                  <a:pt x="25783" y="28029"/>
                </a:lnTo>
                <a:lnTo>
                  <a:pt x="26094" y="27185"/>
                </a:lnTo>
                <a:lnTo>
                  <a:pt x="26885" y="26044"/>
                </a:lnTo>
                <a:lnTo>
                  <a:pt x="41671" y="3125"/>
                </a:lnTo>
                <a:lnTo>
                  <a:pt x="42713" y="2083"/>
                </a:lnTo>
                <a:lnTo>
                  <a:pt x="43060" y="1885"/>
                </a:lnTo>
                <a:lnTo>
                  <a:pt x="43457" y="1785"/>
                </a:lnTo>
                <a:lnTo>
                  <a:pt x="43854" y="1587"/>
                </a:lnTo>
                <a:lnTo>
                  <a:pt x="44350" y="1488"/>
                </a:lnTo>
                <a:lnTo>
                  <a:pt x="48716" y="1488"/>
                </a:lnTo>
                <a:lnTo>
                  <a:pt x="49609" y="1537"/>
                </a:lnTo>
                <a:lnTo>
                  <a:pt x="51097" y="1736"/>
                </a:lnTo>
                <a:lnTo>
                  <a:pt x="51643" y="1934"/>
                </a:lnTo>
                <a:lnTo>
                  <a:pt x="51941" y="2232"/>
                </a:lnTo>
                <a:lnTo>
                  <a:pt x="52337" y="2430"/>
                </a:lnTo>
                <a:lnTo>
                  <a:pt x="52470" y="2629"/>
                </a:lnTo>
                <a:lnTo>
                  <a:pt x="52536" y="3422"/>
                </a:lnTo>
                <a:lnTo>
                  <a:pt x="52387" y="3819"/>
                </a:lnTo>
                <a:lnTo>
                  <a:pt x="37207" y="29021"/>
                </a:lnTo>
                <a:lnTo>
                  <a:pt x="52387" y="54322"/>
                </a:lnTo>
                <a:lnTo>
                  <a:pt x="52685" y="54719"/>
                </a:lnTo>
                <a:lnTo>
                  <a:pt x="52833" y="55116"/>
                </a:lnTo>
                <a:lnTo>
                  <a:pt x="52833" y="55810"/>
                </a:lnTo>
                <a:lnTo>
                  <a:pt x="52635" y="56058"/>
                </a:lnTo>
                <a:lnTo>
                  <a:pt x="52238" y="56257"/>
                </a:lnTo>
                <a:lnTo>
                  <a:pt x="51941" y="56455"/>
                </a:lnTo>
                <a:lnTo>
                  <a:pt x="51444" y="56653"/>
                </a:lnTo>
                <a:lnTo>
                  <a:pt x="50750" y="56852"/>
                </a:lnTo>
                <a:lnTo>
                  <a:pt x="50055" y="56951"/>
                </a:lnTo>
                <a:lnTo>
                  <a:pt x="49113" y="57001"/>
                </a:lnTo>
                <a:close/>
              </a:path>
            </a:pathLst>
          </a:custGeom>
          <a:solidFill>
            <a:srgbClr val="FFFFFF"/>
          </a:solidFill>
        </p:spPr>
        <p:txBody>
          <a:bodyPr wrap="square" lIns="0" tIns="0" rIns="0" bIns="0" rtlCol="0"/>
          <a:lstStyle/>
          <a:p>
            <a:endParaRPr sz="1579"/>
          </a:p>
        </p:txBody>
      </p:sp>
      <p:sp>
        <p:nvSpPr>
          <p:cNvPr id="4" name="object 4"/>
          <p:cNvSpPr/>
          <p:nvPr/>
        </p:nvSpPr>
        <p:spPr>
          <a:xfrm>
            <a:off x="3782402" y="3596793"/>
            <a:ext cx="46784" cy="51796"/>
          </a:xfrm>
          <a:custGeom>
            <a:avLst/>
            <a:gdLst/>
            <a:ahLst/>
            <a:cxnLst/>
            <a:rect l="l" t="t" r="r" b="b"/>
            <a:pathLst>
              <a:path w="53339" h="59054">
                <a:moveTo>
                  <a:pt x="33263" y="58489"/>
                </a:moveTo>
                <a:lnTo>
                  <a:pt x="29691" y="58489"/>
                </a:lnTo>
                <a:lnTo>
                  <a:pt x="28748" y="58439"/>
                </a:lnTo>
                <a:lnTo>
                  <a:pt x="26036" y="56108"/>
                </a:lnTo>
                <a:lnTo>
                  <a:pt x="26119" y="55860"/>
                </a:lnTo>
                <a:lnTo>
                  <a:pt x="41299" y="29319"/>
                </a:lnTo>
                <a:lnTo>
                  <a:pt x="26147" y="2827"/>
                </a:lnTo>
                <a:lnTo>
                  <a:pt x="25964" y="2430"/>
                </a:lnTo>
                <a:lnTo>
                  <a:pt x="25842" y="1488"/>
                </a:lnTo>
                <a:lnTo>
                  <a:pt x="25970" y="1190"/>
                </a:lnTo>
                <a:lnTo>
                  <a:pt x="26268" y="892"/>
                </a:lnTo>
                <a:lnTo>
                  <a:pt x="26665" y="595"/>
                </a:lnTo>
                <a:lnTo>
                  <a:pt x="27210" y="396"/>
                </a:lnTo>
                <a:lnTo>
                  <a:pt x="27905" y="297"/>
                </a:lnTo>
                <a:lnTo>
                  <a:pt x="28599" y="99"/>
                </a:lnTo>
                <a:lnTo>
                  <a:pt x="29542" y="0"/>
                </a:lnTo>
                <a:lnTo>
                  <a:pt x="31725" y="0"/>
                </a:lnTo>
                <a:lnTo>
                  <a:pt x="32518" y="49"/>
                </a:lnTo>
                <a:lnTo>
                  <a:pt x="33114" y="148"/>
                </a:lnTo>
                <a:lnTo>
                  <a:pt x="33808" y="148"/>
                </a:lnTo>
                <a:lnTo>
                  <a:pt x="34354" y="248"/>
                </a:lnTo>
                <a:lnTo>
                  <a:pt x="34751" y="446"/>
                </a:lnTo>
                <a:lnTo>
                  <a:pt x="35148" y="545"/>
                </a:lnTo>
                <a:lnTo>
                  <a:pt x="35445" y="744"/>
                </a:lnTo>
                <a:lnTo>
                  <a:pt x="35644" y="1041"/>
                </a:lnTo>
                <a:lnTo>
                  <a:pt x="35941" y="1240"/>
                </a:lnTo>
                <a:lnTo>
                  <a:pt x="52759" y="28575"/>
                </a:lnTo>
                <a:lnTo>
                  <a:pt x="52759" y="30360"/>
                </a:lnTo>
                <a:lnTo>
                  <a:pt x="34503" y="58291"/>
                </a:lnTo>
                <a:lnTo>
                  <a:pt x="33263" y="58489"/>
                </a:lnTo>
                <a:close/>
              </a:path>
              <a:path w="53339" h="59054">
                <a:moveTo>
                  <a:pt x="7813" y="57001"/>
                </a:moveTo>
                <a:lnTo>
                  <a:pt x="4092" y="57001"/>
                </a:lnTo>
                <a:lnTo>
                  <a:pt x="3100" y="56951"/>
                </a:lnTo>
                <a:lnTo>
                  <a:pt x="223" y="55115"/>
                </a:lnTo>
                <a:lnTo>
                  <a:pt x="372" y="54669"/>
                </a:lnTo>
                <a:lnTo>
                  <a:pt x="15701" y="29467"/>
                </a:lnTo>
                <a:lnTo>
                  <a:pt x="372" y="4167"/>
                </a:lnTo>
                <a:lnTo>
                  <a:pt x="74" y="3770"/>
                </a:lnTo>
                <a:lnTo>
                  <a:pt x="0" y="2579"/>
                </a:lnTo>
                <a:lnTo>
                  <a:pt x="74" y="2430"/>
                </a:lnTo>
                <a:lnTo>
                  <a:pt x="768" y="1934"/>
                </a:lnTo>
                <a:lnTo>
                  <a:pt x="1314" y="1736"/>
                </a:lnTo>
                <a:lnTo>
                  <a:pt x="2802" y="1537"/>
                </a:lnTo>
                <a:lnTo>
                  <a:pt x="3795" y="1488"/>
                </a:lnTo>
                <a:lnTo>
                  <a:pt x="5977" y="1488"/>
                </a:lnTo>
                <a:lnTo>
                  <a:pt x="6821" y="1537"/>
                </a:lnTo>
                <a:lnTo>
                  <a:pt x="7515" y="1637"/>
                </a:lnTo>
                <a:lnTo>
                  <a:pt x="8210" y="1637"/>
                </a:lnTo>
                <a:lnTo>
                  <a:pt x="8756" y="1686"/>
                </a:lnTo>
                <a:lnTo>
                  <a:pt x="9549" y="1885"/>
                </a:lnTo>
                <a:lnTo>
                  <a:pt x="9847" y="2083"/>
                </a:lnTo>
                <a:lnTo>
                  <a:pt x="10012" y="2331"/>
                </a:lnTo>
                <a:lnTo>
                  <a:pt x="27012" y="28575"/>
                </a:lnTo>
                <a:lnTo>
                  <a:pt x="27012" y="30360"/>
                </a:lnTo>
                <a:lnTo>
                  <a:pt x="26665" y="31303"/>
                </a:lnTo>
                <a:lnTo>
                  <a:pt x="25970" y="32295"/>
                </a:lnTo>
                <a:lnTo>
                  <a:pt x="10889" y="55661"/>
                </a:lnTo>
                <a:lnTo>
                  <a:pt x="10641" y="55959"/>
                </a:lnTo>
                <a:lnTo>
                  <a:pt x="10145" y="56455"/>
                </a:lnTo>
                <a:lnTo>
                  <a:pt x="9847" y="56604"/>
                </a:lnTo>
                <a:lnTo>
                  <a:pt x="9053" y="56802"/>
                </a:lnTo>
                <a:lnTo>
                  <a:pt x="7813" y="57001"/>
                </a:lnTo>
                <a:close/>
              </a:path>
            </a:pathLst>
          </a:custGeom>
          <a:solidFill>
            <a:srgbClr val="FFFFFF"/>
          </a:solidFill>
        </p:spPr>
        <p:txBody>
          <a:bodyPr wrap="square" lIns="0" tIns="0" rIns="0" bIns="0" rtlCol="0"/>
          <a:lstStyle/>
          <a:p>
            <a:endParaRPr sz="1579"/>
          </a:p>
        </p:txBody>
      </p:sp>
      <p:sp>
        <p:nvSpPr>
          <p:cNvPr id="5" name="object 5"/>
          <p:cNvSpPr/>
          <p:nvPr/>
        </p:nvSpPr>
        <p:spPr>
          <a:xfrm>
            <a:off x="2946132" y="3839067"/>
            <a:ext cx="46784" cy="51796"/>
          </a:xfrm>
          <a:custGeom>
            <a:avLst/>
            <a:gdLst/>
            <a:ahLst/>
            <a:cxnLst/>
            <a:rect l="l" t="t" r="r" b="b"/>
            <a:pathLst>
              <a:path w="53339" h="59054">
                <a:moveTo>
                  <a:pt x="23316" y="58489"/>
                </a:moveTo>
                <a:lnTo>
                  <a:pt x="19496" y="58489"/>
                </a:lnTo>
                <a:lnTo>
                  <a:pt x="18405" y="58290"/>
                </a:lnTo>
                <a:lnTo>
                  <a:pt x="15464" y="55116"/>
                </a:lnTo>
                <a:lnTo>
                  <a:pt x="811" y="31849"/>
                </a:lnTo>
                <a:lnTo>
                  <a:pt x="282" y="30856"/>
                </a:lnTo>
                <a:lnTo>
                  <a:pt x="0" y="29914"/>
                </a:lnTo>
                <a:lnTo>
                  <a:pt x="0" y="28029"/>
                </a:lnTo>
                <a:lnTo>
                  <a:pt x="347" y="27036"/>
                </a:lnTo>
                <a:lnTo>
                  <a:pt x="1041" y="26044"/>
                </a:lnTo>
                <a:lnTo>
                  <a:pt x="16420" y="1488"/>
                </a:lnTo>
                <a:lnTo>
                  <a:pt x="16668" y="1190"/>
                </a:lnTo>
                <a:lnTo>
                  <a:pt x="17115" y="744"/>
                </a:lnTo>
                <a:lnTo>
                  <a:pt x="17462" y="545"/>
                </a:lnTo>
                <a:lnTo>
                  <a:pt x="17859" y="446"/>
                </a:lnTo>
                <a:lnTo>
                  <a:pt x="18355" y="248"/>
                </a:lnTo>
                <a:lnTo>
                  <a:pt x="18901" y="148"/>
                </a:lnTo>
                <a:lnTo>
                  <a:pt x="19496" y="148"/>
                </a:lnTo>
                <a:lnTo>
                  <a:pt x="20091" y="49"/>
                </a:lnTo>
                <a:lnTo>
                  <a:pt x="20935" y="0"/>
                </a:lnTo>
                <a:lnTo>
                  <a:pt x="23117" y="0"/>
                </a:lnTo>
                <a:lnTo>
                  <a:pt x="24010" y="99"/>
                </a:lnTo>
                <a:lnTo>
                  <a:pt x="24705" y="297"/>
                </a:lnTo>
                <a:lnTo>
                  <a:pt x="25399" y="396"/>
                </a:lnTo>
                <a:lnTo>
                  <a:pt x="25896" y="595"/>
                </a:lnTo>
                <a:lnTo>
                  <a:pt x="26193" y="892"/>
                </a:lnTo>
                <a:lnTo>
                  <a:pt x="26590" y="1190"/>
                </a:lnTo>
                <a:lnTo>
                  <a:pt x="26760" y="1488"/>
                </a:lnTo>
                <a:lnTo>
                  <a:pt x="26640" y="2629"/>
                </a:lnTo>
                <a:lnTo>
                  <a:pt x="26342" y="3125"/>
                </a:lnTo>
                <a:lnTo>
                  <a:pt x="11608" y="29170"/>
                </a:lnTo>
                <a:lnTo>
                  <a:pt x="26434" y="55116"/>
                </a:lnTo>
                <a:lnTo>
                  <a:pt x="26689" y="55711"/>
                </a:lnTo>
                <a:lnTo>
                  <a:pt x="26813" y="56653"/>
                </a:lnTo>
                <a:lnTo>
                  <a:pt x="26789" y="57298"/>
                </a:lnTo>
                <a:lnTo>
                  <a:pt x="26193" y="57894"/>
                </a:lnTo>
                <a:lnTo>
                  <a:pt x="25697" y="58142"/>
                </a:lnTo>
                <a:lnTo>
                  <a:pt x="25003" y="58340"/>
                </a:lnTo>
                <a:lnTo>
                  <a:pt x="24308" y="58439"/>
                </a:lnTo>
                <a:lnTo>
                  <a:pt x="23316" y="58489"/>
                </a:lnTo>
                <a:close/>
              </a:path>
              <a:path w="53339" h="59054">
                <a:moveTo>
                  <a:pt x="49113" y="57001"/>
                </a:moveTo>
                <a:lnTo>
                  <a:pt x="45243" y="57001"/>
                </a:lnTo>
                <a:lnTo>
                  <a:pt x="44152" y="56802"/>
                </a:lnTo>
                <a:lnTo>
                  <a:pt x="25747" y="29914"/>
                </a:lnTo>
                <a:lnTo>
                  <a:pt x="25783" y="28029"/>
                </a:lnTo>
                <a:lnTo>
                  <a:pt x="26094" y="27185"/>
                </a:lnTo>
                <a:lnTo>
                  <a:pt x="26885" y="26044"/>
                </a:lnTo>
                <a:lnTo>
                  <a:pt x="41671" y="3125"/>
                </a:lnTo>
                <a:lnTo>
                  <a:pt x="42713" y="2083"/>
                </a:lnTo>
                <a:lnTo>
                  <a:pt x="43060" y="1885"/>
                </a:lnTo>
                <a:lnTo>
                  <a:pt x="43457" y="1785"/>
                </a:lnTo>
                <a:lnTo>
                  <a:pt x="43854" y="1587"/>
                </a:lnTo>
                <a:lnTo>
                  <a:pt x="44350" y="1488"/>
                </a:lnTo>
                <a:lnTo>
                  <a:pt x="48716" y="1488"/>
                </a:lnTo>
                <a:lnTo>
                  <a:pt x="49609" y="1537"/>
                </a:lnTo>
                <a:lnTo>
                  <a:pt x="51097" y="1736"/>
                </a:lnTo>
                <a:lnTo>
                  <a:pt x="51643" y="1934"/>
                </a:lnTo>
                <a:lnTo>
                  <a:pt x="51941" y="2232"/>
                </a:lnTo>
                <a:lnTo>
                  <a:pt x="52337" y="2430"/>
                </a:lnTo>
                <a:lnTo>
                  <a:pt x="52470" y="2629"/>
                </a:lnTo>
                <a:lnTo>
                  <a:pt x="52536" y="3422"/>
                </a:lnTo>
                <a:lnTo>
                  <a:pt x="52387" y="3819"/>
                </a:lnTo>
                <a:lnTo>
                  <a:pt x="37207" y="29021"/>
                </a:lnTo>
                <a:lnTo>
                  <a:pt x="52387" y="54322"/>
                </a:lnTo>
                <a:lnTo>
                  <a:pt x="52685" y="54719"/>
                </a:lnTo>
                <a:lnTo>
                  <a:pt x="52833" y="55116"/>
                </a:lnTo>
                <a:lnTo>
                  <a:pt x="52833" y="55810"/>
                </a:lnTo>
                <a:lnTo>
                  <a:pt x="52635" y="56058"/>
                </a:lnTo>
                <a:lnTo>
                  <a:pt x="52238" y="56257"/>
                </a:lnTo>
                <a:lnTo>
                  <a:pt x="51941" y="56455"/>
                </a:lnTo>
                <a:lnTo>
                  <a:pt x="51444" y="56653"/>
                </a:lnTo>
                <a:lnTo>
                  <a:pt x="50750" y="56852"/>
                </a:lnTo>
                <a:lnTo>
                  <a:pt x="50055" y="56951"/>
                </a:lnTo>
                <a:lnTo>
                  <a:pt x="49113" y="57001"/>
                </a:lnTo>
                <a:close/>
              </a:path>
            </a:pathLst>
          </a:custGeom>
          <a:solidFill>
            <a:srgbClr val="FFFFFF"/>
          </a:solidFill>
        </p:spPr>
        <p:txBody>
          <a:bodyPr wrap="square" lIns="0" tIns="0" rIns="0" bIns="0" rtlCol="0"/>
          <a:lstStyle/>
          <a:p>
            <a:endParaRPr sz="1579"/>
          </a:p>
        </p:txBody>
      </p:sp>
      <p:sp>
        <p:nvSpPr>
          <p:cNvPr id="6" name="object 6"/>
          <p:cNvSpPr/>
          <p:nvPr/>
        </p:nvSpPr>
        <p:spPr>
          <a:xfrm>
            <a:off x="3680840" y="3839067"/>
            <a:ext cx="46784" cy="51796"/>
          </a:xfrm>
          <a:custGeom>
            <a:avLst/>
            <a:gdLst/>
            <a:ahLst/>
            <a:cxnLst/>
            <a:rect l="l" t="t" r="r" b="b"/>
            <a:pathLst>
              <a:path w="53339" h="59054">
                <a:moveTo>
                  <a:pt x="33263" y="58489"/>
                </a:moveTo>
                <a:lnTo>
                  <a:pt x="29691" y="58489"/>
                </a:lnTo>
                <a:lnTo>
                  <a:pt x="28748" y="58439"/>
                </a:lnTo>
                <a:lnTo>
                  <a:pt x="26036" y="56108"/>
                </a:lnTo>
                <a:lnTo>
                  <a:pt x="26119" y="55860"/>
                </a:lnTo>
                <a:lnTo>
                  <a:pt x="41299" y="29319"/>
                </a:lnTo>
                <a:lnTo>
                  <a:pt x="26147" y="2827"/>
                </a:lnTo>
                <a:lnTo>
                  <a:pt x="25964" y="2430"/>
                </a:lnTo>
                <a:lnTo>
                  <a:pt x="25842" y="1488"/>
                </a:lnTo>
                <a:lnTo>
                  <a:pt x="25970" y="1190"/>
                </a:lnTo>
                <a:lnTo>
                  <a:pt x="26268" y="892"/>
                </a:lnTo>
                <a:lnTo>
                  <a:pt x="26665" y="595"/>
                </a:lnTo>
                <a:lnTo>
                  <a:pt x="27210" y="396"/>
                </a:lnTo>
                <a:lnTo>
                  <a:pt x="27905" y="297"/>
                </a:lnTo>
                <a:lnTo>
                  <a:pt x="28599" y="99"/>
                </a:lnTo>
                <a:lnTo>
                  <a:pt x="29542" y="0"/>
                </a:lnTo>
                <a:lnTo>
                  <a:pt x="31725" y="0"/>
                </a:lnTo>
                <a:lnTo>
                  <a:pt x="32518" y="49"/>
                </a:lnTo>
                <a:lnTo>
                  <a:pt x="33114" y="148"/>
                </a:lnTo>
                <a:lnTo>
                  <a:pt x="33808" y="148"/>
                </a:lnTo>
                <a:lnTo>
                  <a:pt x="34354" y="248"/>
                </a:lnTo>
                <a:lnTo>
                  <a:pt x="34751" y="446"/>
                </a:lnTo>
                <a:lnTo>
                  <a:pt x="35148" y="545"/>
                </a:lnTo>
                <a:lnTo>
                  <a:pt x="35445" y="744"/>
                </a:lnTo>
                <a:lnTo>
                  <a:pt x="35644" y="1041"/>
                </a:lnTo>
                <a:lnTo>
                  <a:pt x="35941" y="1240"/>
                </a:lnTo>
                <a:lnTo>
                  <a:pt x="52759" y="28575"/>
                </a:lnTo>
                <a:lnTo>
                  <a:pt x="52759" y="30360"/>
                </a:lnTo>
                <a:lnTo>
                  <a:pt x="34503" y="58291"/>
                </a:lnTo>
                <a:lnTo>
                  <a:pt x="33263" y="58489"/>
                </a:lnTo>
                <a:close/>
              </a:path>
              <a:path w="53339" h="59054">
                <a:moveTo>
                  <a:pt x="7813" y="57001"/>
                </a:moveTo>
                <a:lnTo>
                  <a:pt x="4092" y="57001"/>
                </a:lnTo>
                <a:lnTo>
                  <a:pt x="3100" y="56951"/>
                </a:lnTo>
                <a:lnTo>
                  <a:pt x="223" y="55115"/>
                </a:lnTo>
                <a:lnTo>
                  <a:pt x="372" y="54669"/>
                </a:lnTo>
                <a:lnTo>
                  <a:pt x="15701" y="29467"/>
                </a:lnTo>
                <a:lnTo>
                  <a:pt x="372" y="4167"/>
                </a:lnTo>
                <a:lnTo>
                  <a:pt x="74" y="3770"/>
                </a:lnTo>
                <a:lnTo>
                  <a:pt x="0" y="2579"/>
                </a:lnTo>
                <a:lnTo>
                  <a:pt x="74" y="2430"/>
                </a:lnTo>
                <a:lnTo>
                  <a:pt x="768" y="1934"/>
                </a:lnTo>
                <a:lnTo>
                  <a:pt x="1314" y="1736"/>
                </a:lnTo>
                <a:lnTo>
                  <a:pt x="2802" y="1537"/>
                </a:lnTo>
                <a:lnTo>
                  <a:pt x="3795" y="1488"/>
                </a:lnTo>
                <a:lnTo>
                  <a:pt x="5977" y="1488"/>
                </a:lnTo>
                <a:lnTo>
                  <a:pt x="6821" y="1537"/>
                </a:lnTo>
                <a:lnTo>
                  <a:pt x="7515" y="1637"/>
                </a:lnTo>
                <a:lnTo>
                  <a:pt x="8210" y="1637"/>
                </a:lnTo>
                <a:lnTo>
                  <a:pt x="8756" y="1686"/>
                </a:lnTo>
                <a:lnTo>
                  <a:pt x="9549" y="1885"/>
                </a:lnTo>
                <a:lnTo>
                  <a:pt x="9847" y="2083"/>
                </a:lnTo>
                <a:lnTo>
                  <a:pt x="10012" y="2331"/>
                </a:lnTo>
                <a:lnTo>
                  <a:pt x="27012" y="28575"/>
                </a:lnTo>
                <a:lnTo>
                  <a:pt x="27012" y="30360"/>
                </a:lnTo>
                <a:lnTo>
                  <a:pt x="26665" y="31303"/>
                </a:lnTo>
                <a:lnTo>
                  <a:pt x="25970" y="32295"/>
                </a:lnTo>
                <a:lnTo>
                  <a:pt x="10889" y="55661"/>
                </a:lnTo>
                <a:lnTo>
                  <a:pt x="10641" y="55959"/>
                </a:lnTo>
                <a:lnTo>
                  <a:pt x="10145" y="56455"/>
                </a:lnTo>
                <a:lnTo>
                  <a:pt x="9847" y="56604"/>
                </a:lnTo>
                <a:lnTo>
                  <a:pt x="9053" y="56802"/>
                </a:lnTo>
                <a:lnTo>
                  <a:pt x="7813" y="57001"/>
                </a:lnTo>
                <a:close/>
              </a:path>
            </a:pathLst>
          </a:custGeom>
          <a:solidFill>
            <a:srgbClr val="FFFFFF"/>
          </a:solidFill>
        </p:spPr>
        <p:txBody>
          <a:bodyPr wrap="square" lIns="0" tIns="0" rIns="0" bIns="0" rtlCol="0"/>
          <a:lstStyle/>
          <a:p>
            <a:endParaRPr sz="1579"/>
          </a:p>
        </p:txBody>
      </p:sp>
      <p:sp>
        <p:nvSpPr>
          <p:cNvPr id="7" name="object 7"/>
          <p:cNvSpPr/>
          <p:nvPr/>
        </p:nvSpPr>
        <p:spPr>
          <a:xfrm>
            <a:off x="6627040" y="3839067"/>
            <a:ext cx="46784" cy="51796"/>
          </a:xfrm>
          <a:custGeom>
            <a:avLst/>
            <a:gdLst/>
            <a:ahLst/>
            <a:cxnLst/>
            <a:rect l="l" t="t" r="r" b="b"/>
            <a:pathLst>
              <a:path w="53339" h="59054">
                <a:moveTo>
                  <a:pt x="23316" y="58489"/>
                </a:moveTo>
                <a:lnTo>
                  <a:pt x="19496" y="58489"/>
                </a:lnTo>
                <a:lnTo>
                  <a:pt x="18405" y="58290"/>
                </a:lnTo>
                <a:lnTo>
                  <a:pt x="15464" y="55116"/>
                </a:lnTo>
                <a:lnTo>
                  <a:pt x="811" y="31849"/>
                </a:lnTo>
                <a:lnTo>
                  <a:pt x="282" y="30856"/>
                </a:lnTo>
                <a:lnTo>
                  <a:pt x="0" y="29914"/>
                </a:lnTo>
                <a:lnTo>
                  <a:pt x="0" y="28029"/>
                </a:lnTo>
                <a:lnTo>
                  <a:pt x="347" y="27036"/>
                </a:lnTo>
                <a:lnTo>
                  <a:pt x="1042" y="26044"/>
                </a:lnTo>
                <a:lnTo>
                  <a:pt x="16420" y="1488"/>
                </a:lnTo>
                <a:lnTo>
                  <a:pt x="16668" y="1190"/>
                </a:lnTo>
                <a:lnTo>
                  <a:pt x="17115" y="744"/>
                </a:lnTo>
                <a:lnTo>
                  <a:pt x="17462" y="545"/>
                </a:lnTo>
                <a:lnTo>
                  <a:pt x="17859" y="446"/>
                </a:lnTo>
                <a:lnTo>
                  <a:pt x="18355" y="248"/>
                </a:lnTo>
                <a:lnTo>
                  <a:pt x="18901" y="148"/>
                </a:lnTo>
                <a:lnTo>
                  <a:pt x="19496" y="148"/>
                </a:lnTo>
                <a:lnTo>
                  <a:pt x="20092" y="49"/>
                </a:lnTo>
                <a:lnTo>
                  <a:pt x="20935" y="0"/>
                </a:lnTo>
                <a:lnTo>
                  <a:pt x="23118" y="0"/>
                </a:lnTo>
                <a:lnTo>
                  <a:pt x="24010" y="99"/>
                </a:lnTo>
                <a:lnTo>
                  <a:pt x="24705" y="297"/>
                </a:lnTo>
                <a:lnTo>
                  <a:pt x="25400" y="396"/>
                </a:lnTo>
                <a:lnTo>
                  <a:pt x="25896" y="595"/>
                </a:lnTo>
                <a:lnTo>
                  <a:pt x="26193" y="892"/>
                </a:lnTo>
                <a:lnTo>
                  <a:pt x="26590" y="1190"/>
                </a:lnTo>
                <a:lnTo>
                  <a:pt x="26760" y="1488"/>
                </a:lnTo>
                <a:lnTo>
                  <a:pt x="26640" y="2629"/>
                </a:lnTo>
                <a:lnTo>
                  <a:pt x="26342" y="3125"/>
                </a:lnTo>
                <a:lnTo>
                  <a:pt x="11608" y="29170"/>
                </a:lnTo>
                <a:lnTo>
                  <a:pt x="26434" y="55116"/>
                </a:lnTo>
                <a:lnTo>
                  <a:pt x="26690" y="55711"/>
                </a:lnTo>
                <a:lnTo>
                  <a:pt x="26813" y="56653"/>
                </a:lnTo>
                <a:lnTo>
                  <a:pt x="26789" y="57298"/>
                </a:lnTo>
                <a:lnTo>
                  <a:pt x="26193" y="57894"/>
                </a:lnTo>
                <a:lnTo>
                  <a:pt x="25697" y="58142"/>
                </a:lnTo>
                <a:lnTo>
                  <a:pt x="25003" y="58340"/>
                </a:lnTo>
                <a:lnTo>
                  <a:pt x="24308" y="58439"/>
                </a:lnTo>
                <a:lnTo>
                  <a:pt x="23316" y="58489"/>
                </a:lnTo>
                <a:close/>
              </a:path>
              <a:path w="53339" h="59054">
                <a:moveTo>
                  <a:pt x="49113" y="57001"/>
                </a:moveTo>
                <a:lnTo>
                  <a:pt x="45243" y="57001"/>
                </a:lnTo>
                <a:lnTo>
                  <a:pt x="44152" y="56802"/>
                </a:lnTo>
                <a:lnTo>
                  <a:pt x="25747" y="29914"/>
                </a:lnTo>
                <a:lnTo>
                  <a:pt x="25783" y="28029"/>
                </a:lnTo>
                <a:lnTo>
                  <a:pt x="26094" y="27185"/>
                </a:lnTo>
                <a:lnTo>
                  <a:pt x="26885" y="26044"/>
                </a:lnTo>
                <a:lnTo>
                  <a:pt x="41671" y="3125"/>
                </a:lnTo>
                <a:lnTo>
                  <a:pt x="42713" y="2083"/>
                </a:lnTo>
                <a:lnTo>
                  <a:pt x="43060" y="1885"/>
                </a:lnTo>
                <a:lnTo>
                  <a:pt x="43457" y="1785"/>
                </a:lnTo>
                <a:lnTo>
                  <a:pt x="43855" y="1587"/>
                </a:lnTo>
                <a:lnTo>
                  <a:pt x="44350" y="1488"/>
                </a:lnTo>
                <a:lnTo>
                  <a:pt x="48716" y="1488"/>
                </a:lnTo>
                <a:lnTo>
                  <a:pt x="49609" y="1537"/>
                </a:lnTo>
                <a:lnTo>
                  <a:pt x="51097" y="1736"/>
                </a:lnTo>
                <a:lnTo>
                  <a:pt x="51643" y="1934"/>
                </a:lnTo>
                <a:lnTo>
                  <a:pt x="51941" y="2232"/>
                </a:lnTo>
                <a:lnTo>
                  <a:pt x="52337" y="2430"/>
                </a:lnTo>
                <a:lnTo>
                  <a:pt x="52470" y="2629"/>
                </a:lnTo>
                <a:lnTo>
                  <a:pt x="52536" y="3422"/>
                </a:lnTo>
                <a:lnTo>
                  <a:pt x="52387" y="3819"/>
                </a:lnTo>
                <a:lnTo>
                  <a:pt x="37207" y="29021"/>
                </a:lnTo>
                <a:lnTo>
                  <a:pt x="52387" y="54322"/>
                </a:lnTo>
                <a:lnTo>
                  <a:pt x="52685" y="54719"/>
                </a:lnTo>
                <a:lnTo>
                  <a:pt x="52834" y="55116"/>
                </a:lnTo>
                <a:lnTo>
                  <a:pt x="52834" y="55810"/>
                </a:lnTo>
                <a:lnTo>
                  <a:pt x="52636" y="56058"/>
                </a:lnTo>
                <a:lnTo>
                  <a:pt x="52238" y="56257"/>
                </a:lnTo>
                <a:lnTo>
                  <a:pt x="51941" y="56455"/>
                </a:lnTo>
                <a:lnTo>
                  <a:pt x="51445" y="56653"/>
                </a:lnTo>
                <a:lnTo>
                  <a:pt x="50750" y="56852"/>
                </a:lnTo>
                <a:lnTo>
                  <a:pt x="50055" y="56951"/>
                </a:lnTo>
                <a:lnTo>
                  <a:pt x="49113" y="57001"/>
                </a:lnTo>
                <a:close/>
              </a:path>
            </a:pathLst>
          </a:custGeom>
          <a:solidFill>
            <a:srgbClr val="FFFFFF"/>
          </a:solidFill>
        </p:spPr>
        <p:txBody>
          <a:bodyPr wrap="square" lIns="0" tIns="0" rIns="0" bIns="0" rtlCol="0"/>
          <a:lstStyle/>
          <a:p>
            <a:endParaRPr sz="1579"/>
          </a:p>
        </p:txBody>
      </p:sp>
      <p:sp>
        <p:nvSpPr>
          <p:cNvPr id="8" name="object 8"/>
          <p:cNvSpPr/>
          <p:nvPr/>
        </p:nvSpPr>
        <p:spPr>
          <a:xfrm>
            <a:off x="7126970" y="3839067"/>
            <a:ext cx="46784" cy="51796"/>
          </a:xfrm>
          <a:custGeom>
            <a:avLst/>
            <a:gdLst/>
            <a:ahLst/>
            <a:cxnLst/>
            <a:rect l="l" t="t" r="r" b="b"/>
            <a:pathLst>
              <a:path w="53340" h="59054">
                <a:moveTo>
                  <a:pt x="33262" y="58489"/>
                </a:moveTo>
                <a:lnTo>
                  <a:pt x="29691" y="58489"/>
                </a:lnTo>
                <a:lnTo>
                  <a:pt x="28748" y="58439"/>
                </a:lnTo>
                <a:lnTo>
                  <a:pt x="26036" y="56108"/>
                </a:lnTo>
                <a:lnTo>
                  <a:pt x="26119" y="55860"/>
                </a:lnTo>
                <a:lnTo>
                  <a:pt x="41299" y="29319"/>
                </a:lnTo>
                <a:lnTo>
                  <a:pt x="26147" y="2827"/>
                </a:lnTo>
                <a:lnTo>
                  <a:pt x="25964" y="2430"/>
                </a:lnTo>
                <a:lnTo>
                  <a:pt x="25842" y="1488"/>
                </a:lnTo>
                <a:lnTo>
                  <a:pt x="25970" y="1190"/>
                </a:lnTo>
                <a:lnTo>
                  <a:pt x="26268" y="892"/>
                </a:lnTo>
                <a:lnTo>
                  <a:pt x="26665" y="595"/>
                </a:lnTo>
                <a:lnTo>
                  <a:pt x="27211" y="396"/>
                </a:lnTo>
                <a:lnTo>
                  <a:pt x="27905" y="297"/>
                </a:lnTo>
                <a:lnTo>
                  <a:pt x="28599" y="99"/>
                </a:lnTo>
                <a:lnTo>
                  <a:pt x="29542" y="0"/>
                </a:lnTo>
                <a:lnTo>
                  <a:pt x="31725" y="0"/>
                </a:lnTo>
                <a:lnTo>
                  <a:pt x="32518" y="49"/>
                </a:lnTo>
                <a:lnTo>
                  <a:pt x="33113" y="148"/>
                </a:lnTo>
                <a:lnTo>
                  <a:pt x="33808" y="148"/>
                </a:lnTo>
                <a:lnTo>
                  <a:pt x="34354" y="248"/>
                </a:lnTo>
                <a:lnTo>
                  <a:pt x="34751" y="446"/>
                </a:lnTo>
                <a:lnTo>
                  <a:pt x="35148" y="545"/>
                </a:lnTo>
                <a:lnTo>
                  <a:pt x="35445" y="744"/>
                </a:lnTo>
                <a:lnTo>
                  <a:pt x="35644" y="1041"/>
                </a:lnTo>
                <a:lnTo>
                  <a:pt x="35941" y="1240"/>
                </a:lnTo>
                <a:lnTo>
                  <a:pt x="52759" y="28575"/>
                </a:lnTo>
                <a:lnTo>
                  <a:pt x="52759" y="30360"/>
                </a:lnTo>
                <a:lnTo>
                  <a:pt x="34503" y="58291"/>
                </a:lnTo>
                <a:lnTo>
                  <a:pt x="33262" y="58489"/>
                </a:lnTo>
                <a:close/>
              </a:path>
              <a:path w="53340" h="59054">
                <a:moveTo>
                  <a:pt x="7813" y="57001"/>
                </a:moveTo>
                <a:lnTo>
                  <a:pt x="4092" y="57001"/>
                </a:lnTo>
                <a:lnTo>
                  <a:pt x="3100" y="56951"/>
                </a:lnTo>
                <a:lnTo>
                  <a:pt x="223" y="55115"/>
                </a:lnTo>
                <a:lnTo>
                  <a:pt x="371" y="54669"/>
                </a:lnTo>
                <a:lnTo>
                  <a:pt x="15701" y="29467"/>
                </a:lnTo>
                <a:lnTo>
                  <a:pt x="371" y="4167"/>
                </a:lnTo>
                <a:lnTo>
                  <a:pt x="74" y="3770"/>
                </a:lnTo>
                <a:lnTo>
                  <a:pt x="0" y="2579"/>
                </a:lnTo>
                <a:lnTo>
                  <a:pt x="74" y="2430"/>
                </a:lnTo>
                <a:lnTo>
                  <a:pt x="768" y="1934"/>
                </a:lnTo>
                <a:lnTo>
                  <a:pt x="1314" y="1736"/>
                </a:lnTo>
                <a:lnTo>
                  <a:pt x="2802" y="1537"/>
                </a:lnTo>
                <a:lnTo>
                  <a:pt x="3794" y="1488"/>
                </a:lnTo>
                <a:lnTo>
                  <a:pt x="5978" y="1488"/>
                </a:lnTo>
                <a:lnTo>
                  <a:pt x="6821" y="1537"/>
                </a:lnTo>
                <a:lnTo>
                  <a:pt x="7515" y="1637"/>
                </a:lnTo>
                <a:lnTo>
                  <a:pt x="8210" y="1637"/>
                </a:lnTo>
                <a:lnTo>
                  <a:pt x="8756" y="1686"/>
                </a:lnTo>
                <a:lnTo>
                  <a:pt x="9549" y="1885"/>
                </a:lnTo>
                <a:lnTo>
                  <a:pt x="9847" y="2083"/>
                </a:lnTo>
                <a:lnTo>
                  <a:pt x="10012" y="2331"/>
                </a:lnTo>
                <a:lnTo>
                  <a:pt x="27012" y="28575"/>
                </a:lnTo>
                <a:lnTo>
                  <a:pt x="27012" y="30360"/>
                </a:lnTo>
                <a:lnTo>
                  <a:pt x="26665" y="31303"/>
                </a:lnTo>
                <a:lnTo>
                  <a:pt x="25970" y="32295"/>
                </a:lnTo>
                <a:lnTo>
                  <a:pt x="10889" y="55661"/>
                </a:lnTo>
                <a:lnTo>
                  <a:pt x="10641" y="55959"/>
                </a:lnTo>
                <a:lnTo>
                  <a:pt x="10145" y="56455"/>
                </a:lnTo>
                <a:lnTo>
                  <a:pt x="9847" y="56604"/>
                </a:lnTo>
                <a:lnTo>
                  <a:pt x="9053" y="56802"/>
                </a:lnTo>
                <a:lnTo>
                  <a:pt x="7813" y="57001"/>
                </a:lnTo>
                <a:close/>
              </a:path>
            </a:pathLst>
          </a:custGeom>
          <a:solidFill>
            <a:srgbClr val="FFFFFF"/>
          </a:solidFill>
        </p:spPr>
        <p:txBody>
          <a:bodyPr wrap="square" lIns="0" tIns="0" rIns="0" bIns="0" rtlCol="0"/>
          <a:lstStyle/>
          <a:p>
            <a:endParaRPr sz="1579"/>
          </a:p>
        </p:txBody>
      </p:sp>
      <p:sp>
        <p:nvSpPr>
          <p:cNvPr id="9" name="object 9"/>
          <p:cNvSpPr txBox="1"/>
          <p:nvPr/>
        </p:nvSpPr>
        <p:spPr>
          <a:xfrm>
            <a:off x="1464080" y="2366659"/>
            <a:ext cx="7257725" cy="3018994"/>
          </a:xfrm>
          <a:prstGeom prst="rect">
            <a:avLst/>
          </a:prstGeom>
        </p:spPr>
        <p:txBody>
          <a:bodyPr vert="horz" wrap="square" lIns="0" tIns="11139" rIns="0" bIns="0" rtlCol="0">
            <a:spAutoFit/>
          </a:bodyPr>
          <a:lstStyle/>
          <a:p>
            <a:pPr marL="11139">
              <a:spcBef>
                <a:spcPts val="88"/>
              </a:spcBef>
            </a:pPr>
            <a:r>
              <a:rPr sz="1579" spc="39" dirty="0">
                <a:latin typeface="Calibri"/>
                <a:cs typeface="Calibri"/>
              </a:rPr>
              <a:t>Convertir </a:t>
            </a:r>
            <a:r>
              <a:rPr sz="1579" spc="44" dirty="0">
                <a:latin typeface="Calibri"/>
                <a:cs typeface="Calibri"/>
              </a:rPr>
              <a:t>le </a:t>
            </a:r>
            <a:r>
              <a:rPr sz="1579" spc="61" dirty="0">
                <a:latin typeface="Calibri"/>
                <a:cs typeface="Calibri"/>
              </a:rPr>
              <a:t>playbook </a:t>
            </a:r>
            <a:r>
              <a:rPr sz="1579" spc="57" dirty="0">
                <a:latin typeface="Calibri"/>
                <a:cs typeface="Calibri"/>
              </a:rPr>
              <a:t>du </a:t>
            </a:r>
            <a:r>
              <a:rPr sz="1579" spc="48" dirty="0">
                <a:latin typeface="Calibri"/>
                <a:cs typeface="Calibri"/>
              </a:rPr>
              <a:t>lab </a:t>
            </a:r>
            <a:r>
              <a:rPr sz="1579" spc="79" dirty="0">
                <a:latin typeface="Calibri"/>
                <a:cs typeface="Calibri"/>
              </a:rPr>
              <a:t>3 </a:t>
            </a:r>
            <a:r>
              <a:rPr sz="1579" spc="70" dirty="0">
                <a:latin typeface="Calibri"/>
                <a:cs typeface="Calibri"/>
              </a:rPr>
              <a:t>en </a:t>
            </a:r>
            <a:r>
              <a:rPr sz="1579" spc="75" dirty="0">
                <a:latin typeface="Calibri"/>
                <a:cs typeface="Calibri"/>
              </a:rPr>
              <a:t>deux</a:t>
            </a:r>
            <a:r>
              <a:rPr sz="1579" spc="-18" dirty="0">
                <a:latin typeface="Calibri"/>
                <a:cs typeface="Calibri"/>
              </a:rPr>
              <a:t> </a:t>
            </a:r>
            <a:r>
              <a:rPr sz="1579" spc="48" dirty="0">
                <a:latin typeface="Calibri"/>
                <a:cs typeface="Calibri"/>
              </a:rPr>
              <a:t>rôles</a:t>
            </a:r>
            <a:endParaRPr sz="1579" dirty="0">
              <a:latin typeface="Calibri"/>
              <a:cs typeface="Calibri"/>
            </a:endParaRPr>
          </a:p>
          <a:p>
            <a:pPr>
              <a:spcBef>
                <a:spcPts val="53"/>
              </a:spcBef>
            </a:pPr>
            <a:endParaRPr sz="2061" dirty="0">
              <a:latin typeface="Calibri"/>
              <a:cs typeface="Calibri"/>
            </a:endParaRPr>
          </a:p>
          <a:p>
            <a:pPr marL="11139"/>
            <a:r>
              <a:rPr sz="1579" b="1" spc="-31" dirty="0">
                <a:latin typeface="Malgun Gothic"/>
                <a:cs typeface="Malgun Gothic"/>
              </a:rPr>
              <a:t>Objectifs</a:t>
            </a:r>
            <a:endParaRPr sz="1579" dirty="0">
              <a:latin typeface="Malgun Gothic"/>
              <a:cs typeface="Malgun Gothic"/>
            </a:endParaRPr>
          </a:p>
          <a:p>
            <a:pPr marL="148151">
              <a:spcBef>
                <a:spcPts val="803"/>
              </a:spcBef>
              <a:tabLst>
                <a:tab pos="411592" algn="l"/>
              </a:tabLst>
            </a:pPr>
            <a:r>
              <a:rPr sz="877" spc="-88" dirty="0">
                <a:latin typeface="Calibri"/>
                <a:cs typeface="Calibri"/>
              </a:rPr>
              <a:t>1.	</a:t>
            </a:r>
            <a:r>
              <a:rPr sz="1579" spc="100" dirty="0">
                <a:latin typeface="Calibri"/>
                <a:cs typeface="Calibri"/>
              </a:rPr>
              <a:t>Créez </a:t>
            </a:r>
            <a:r>
              <a:rPr sz="1579" spc="75" dirty="0">
                <a:latin typeface="Calibri"/>
                <a:cs typeface="Calibri"/>
              </a:rPr>
              <a:t>deux </a:t>
            </a:r>
            <a:r>
              <a:rPr sz="1579" spc="48" dirty="0">
                <a:latin typeface="Calibri"/>
                <a:cs typeface="Calibri"/>
              </a:rPr>
              <a:t>rôles </a:t>
            </a:r>
            <a:r>
              <a:rPr sz="1579" spc="-61" dirty="0">
                <a:latin typeface="Calibri"/>
                <a:cs typeface="Calibri"/>
              </a:rPr>
              <a:t>: </a:t>
            </a:r>
            <a:r>
              <a:rPr sz="1579" spc="53" dirty="0">
                <a:latin typeface="Calibri"/>
                <a:cs typeface="Calibri"/>
              </a:rPr>
              <a:t>common </a:t>
            </a:r>
            <a:r>
              <a:rPr sz="1579" spc="18" dirty="0">
                <a:latin typeface="Calibri"/>
                <a:cs typeface="Calibri"/>
              </a:rPr>
              <a:t>et</a:t>
            </a:r>
            <a:r>
              <a:rPr sz="1579" spc="-228" dirty="0">
                <a:latin typeface="Calibri"/>
                <a:cs typeface="Calibri"/>
              </a:rPr>
              <a:t> </a:t>
            </a:r>
            <a:r>
              <a:rPr sz="1579" spc="79" dirty="0">
                <a:latin typeface="Calibri"/>
                <a:cs typeface="Calibri"/>
              </a:rPr>
              <a:t>apache</a:t>
            </a:r>
            <a:endParaRPr lang="fr-FR" sz="1579" spc="79" dirty="0">
              <a:latin typeface="Calibri"/>
              <a:cs typeface="Calibri"/>
            </a:endParaRPr>
          </a:p>
          <a:p>
            <a:pPr marL="921766" indent="-300758">
              <a:spcBef>
                <a:spcPts val="803"/>
              </a:spcBef>
              <a:buSzPct val="62500"/>
              <a:buAutoNum type="alphaLcPeriod"/>
              <a:tabLst>
                <a:tab pos="411592" algn="l"/>
              </a:tabLst>
            </a:pPr>
            <a:r>
              <a:rPr lang="fr-FR" sz="1403" spc="44" dirty="0" err="1">
                <a:latin typeface="Calibri"/>
                <a:cs typeface="Calibri"/>
              </a:rPr>
              <a:t>common</a:t>
            </a:r>
            <a:r>
              <a:rPr lang="fr-FR" sz="1403" spc="44" dirty="0">
                <a:latin typeface="Calibri"/>
                <a:cs typeface="Calibri"/>
              </a:rPr>
              <a:t>: installe le paquet </a:t>
            </a:r>
            <a:r>
              <a:rPr lang="fr-FR" sz="1403" spc="44" dirty="0" err="1">
                <a:latin typeface="Calibri"/>
                <a:cs typeface="Calibri"/>
              </a:rPr>
              <a:t>facter</a:t>
            </a:r>
            <a:r>
              <a:rPr lang="fr-FR" sz="1403" spc="44" dirty="0">
                <a:latin typeface="Calibri"/>
                <a:cs typeface="Calibri"/>
              </a:rPr>
              <a:t> défini en tant que variable</a:t>
            </a:r>
          </a:p>
          <a:p>
            <a:pPr marL="921766" indent="-300758">
              <a:spcBef>
                <a:spcPts val="803"/>
              </a:spcBef>
              <a:buSzPct val="62500"/>
              <a:buAutoNum type="alphaLcPeriod"/>
              <a:tabLst>
                <a:tab pos="411592" algn="l"/>
              </a:tabLst>
            </a:pPr>
            <a:r>
              <a:rPr lang="fr-FR" sz="1403" spc="44" dirty="0">
                <a:latin typeface="Calibri"/>
                <a:cs typeface="Calibri"/>
              </a:rPr>
              <a:t>apache: installe le paquet </a:t>
            </a:r>
            <a:r>
              <a:rPr lang="fr-FR" sz="1403" spc="44" dirty="0" err="1">
                <a:latin typeface="Calibri"/>
                <a:cs typeface="Calibri"/>
              </a:rPr>
              <a:t>httpd</a:t>
            </a:r>
            <a:r>
              <a:rPr lang="fr-FR" sz="1403" spc="44" dirty="0">
                <a:latin typeface="Calibri"/>
                <a:cs typeface="Calibri"/>
              </a:rPr>
              <a:t>; copie le fichier </a:t>
            </a:r>
            <a:r>
              <a:rPr lang="fr-FR" sz="1403" b="1" spc="44" dirty="0">
                <a:latin typeface="Calibri"/>
                <a:cs typeface="Calibri"/>
              </a:rPr>
              <a:t>index.</a:t>
            </a:r>
            <a:r>
              <a:rPr lang="fr-FR" sz="1403" spc="44" dirty="0">
                <a:latin typeface="Calibri"/>
                <a:cs typeface="Calibri"/>
              </a:rPr>
              <a:t>html dans la machine distante </a:t>
            </a:r>
            <a:r>
              <a:rPr lang="fr-FR" sz="1403" b="1" spc="44" dirty="0">
                <a:latin typeface="Calibri"/>
                <a:cs typeface="Calibri"/>
              </a:rPr>
              <a:t>/var/www/html.</a:t>
            </a:r>
            <a:r>
              <a:rPr lang="fr-FR" sz="1403" spc="44" dirty="0">
                <a:latin typeface="Calibri"/>
                <a:cs typeface="Calibri"/>
              </a:rPr>
              <a:t> Enfin, il démarre le service correspondant si le paquet est bien installé.</a:t>
            </a:r>
            <a:endParaRPr sz="1403" spc="44" dirty="0">
              <a:latin typeface="Calibri"/>
              <a:cs typeface="Calibri"/>
            </a:endParaRPr>
          </a:p>
          <a:p>
            <a:pPr marL="120303">
              <a:spcBef>
                <a:spcPts val="276"/>
              </a:spcBef>
              <a:tabLst>
                <a:tab pos="411592" algn="l"/>
              </a:tabLst>
            </a:pPr>
            <a:r>
              <a:rPr sz="877" spc="22" dirty="0">
                <a:latin typeface="Calibri"/>
                <a:cs typeface="Calibri"/>
              </a:rPr>
              <a:t>2.	</a:t>
            </a:r>
            <a:r>
              <a:rPr sz="1579" spc="100" dirty="0">
                <a:latin typeface="Calibri"/>
                <a:cs typeface="Calibri"/>
              </a:rPr>
              <a:t>Créez </a:t>
            </a:r>
            <a:r>
              <a:rPr sz="1579" spc="39" dirty="0">
                <a:latin typeface="Calibri"/>
                <a:cs typeface="Calibri"/>
              </a:rPr>
              <a:t>un </a:t>
            </a:r>
            <a:r>
              <a:rPr sz="1579" spc="61" dirty="0">
                <a:latin typeface="Calibri"/>
                <a:cs typeface="Calibri"/>
              </a:rPr>
              <a:t>playbook </a:t>
            </a:r>
            <a:r>
              <a:rPr sz="1579" spc="35" dirty="0">
                <a:latin typeface="Calibri"/>
                <a:cs typeface="Calibri"/>
              </a:rPr>
              <a:t>pour </a:t>
            </a:r>
            <a:r>
              <a:rPr sz="1579" spc="44" dirty="0">
                <a:latin typeface="Calibri"/>
                <a:cs typeface="Calibri"/>
              </a:rPr>
              <a:t>appliquer </a:t>
            </a:r>
            <a:r>
              <a:rPr sz="1579" spc="110" dirty="0">
                <a:latin typeface="Calibri"/>
                <a:cs typeface="Calibri"/>
              </a:rPr>
              <a:t>ces</a:t>
            </a:r>
            <a:r>
              <a:rPr sz="1579" spc="4" dirty="0">
                <a:latin typeface="Calibri"/>
                <a:cs typeface="Calibri"/>
              </a:rPr>
              <a:t> </a:t>
            </a:r>
            <a:r>
              <a:rPr sz="1579" spc="35" dirty="0">
                <a:latin typeface="Calibri"/>
                <a:cs typeface="Calibri"/>
              </a:rPr>
              <a:t>rôles.</a:t>
            </a:r>
            <a:endParaRPr sz="1579" dirty="0">
              <a:latin typeface="Calibri"/>
              <a:cs typeface="Calibri"/>
            </a:endParaRPr>
          </a:p>
          <a:p>
            <a:pPr marL="921766" indent="-394327">
              <a:spcBef>
                <a:spcPts val="281"/>
              </a:spcBef>
              <a:buSzPct val="62500"/>
              <a:buAutoNum type="alphaLcPeriod"/>
              <a:tabLst>
                <a:tab pos="921766" algn="l"/>
                <a:tab pos="922323" algn="l"/>
                <a:tab pos="1736040" algn="l"/>
              </a:tabLst>
            </a:pPr>
            <a:r>
              <a:rPr lang="fr-FR" sz="1403" spc="44" dirty="0">
                <a:latin typeface="Calibri"/>
                <a:cs typeface="Calibri"/>
              </a:rPr>
              <a:t>c</a:t>
            </a:r>
            <a:r>
              <a:rPr sz="1403" spc="44" dirty="0" err="1">
                <a:latin typeface="Calibri"/>
                <a:cs typeface="Calibri"/>
              </a:rPr>
              <a:t>ommon</a:t>
            </a:r>
            <a:r>
              <a:rPr lang="fr-FR" sz="1403" spc="44" dirty="0">
                <a:latin typeface="Calibri"/>
                <a:cs typeface="Calibri"/>
              </a:rPr>
              <a:t>:</a:t>
            </a:r>
            <a:r>
              <a:rPr sz="1403" spc="44" dirty="0">
                <a:latin typeface="Calibri"/>
                <a:cs typeface="Calibri"/>
              </a:rPr>
              <a:t>	</a:t>
            </a:r>
            <a:r>
              <a:rPr sz="1403" spc="26" dirty="0">
                <a:latin typeface="Calibri"/>
                <a:cs typeface="Calibri"/>
              </a:rPr>
              <a:t>devrait </a:t>
            </a:r>
            <a:r>
              <a:rPr sz="1403" spc="22" dirty="0">
                <a:latin typeface="Calibri"/>
                <a:cs typeface="Calibri"/>
              </a:rPr>
              <a:t>être </a:t>
            </a:r>
            <a:r>
              <a:rPr sz="1403" spc="44" dirty="0">
                <a:latin typeface="Calibri"/>
                <a:cs typeface="Calibri"/>
              </a:rPr>
              <a:t>appliqué </a:t>
            </a:r>
            <a:r>
              <a:rPr sz="1403" spc="66" dirty="0">
                <a:latin typeface="Calibri"/>
                <a:cs typeface="Calibri"/>
              </a:rPr>
              <a:t>à </a:t>
            </a:r>
            <a:r>
              <a:rPr sz="1403" spc="35" dirty="0">
                <a:latin typeface="Calibri"/>
                <a:cs typeface="Calibri"/>
              </a:rPr>
              <a:t>tous </a:t>
            </a:r>
            <a:r>
              <a:rPr sz="1403" spc="61" dirty="0">
                <a:latin typeface="Calibri"/>
                <a:cs typeface="Calibri"/>
              </a:rPr>
              <a:t>les</a:t>
            </a:r>
            <a:r>
              <a:rPr sz="1403" spc="53" dirty="0">
                <a:latin typeface="Calibri"/>
                <a:cs typeface="Calibri"/>
              </a:rPr>
              <a:t> serveurs</a:t>
            </a:r>
            <a:endParaRPr sz="1403" dirty="0">
              <a:latin typeface="Calibri"/>
              <a:cs typeface="Calibri"/>
            </a:endParaRPr>
          </a:p>
          <a:p>
            <a:pPr marL="921766" indent="-399339">
              <a:spcBef>
                <a:spcPts val="223"/>
              </a:spcBef>
              <a:buSzPct val="62500"/>
              <a:buAutoNum type="alphaLcPeriod"/>
              <a:tabLst>
                <a:tab pos="921766" algn="l"/>
                <a:tab pos="922323" algn="l"/>
                <a:tab pos="1634673" algn="l"/>
                <a:tab pos="4584325" algn="l"/>
              </a:tabLst>
            </a:pPr>
            <a:r>
              <a:rPr lang="fr-FR" sz="1403" spc="70" dirty="0">
                <a:latin typeface="Calibri"/>
                <a:cs typeface="Calibri"/>
              </a:rPr>
              <a:t>a</a:t>
            </a:r>
            <a:r>
              <a:rPr sz="1403" spc="70" dirty="0" err="1">
                <a:latin typeface="Calibri"/>
                <a:cs typeface="Calibri"/>
              </a:rPr>
              <a:t>pache</a:t>
            </a:r>
            <a:r>
              <a:rPr lang="fr-FR" sz="1403" spc="70" dirty="0">
                <a:latin typeface="Calibri"/>
                <a:cs typeface="Calibri"/>
              </a:rPr>
              <a:t>:</a:t>
            </a:r>
            <a:r>
              <a:rPr sz="1403" spc="70" dirty="0">
                <a:latin typeface="Calibri"/>
                <a:cs typeface="Calibri"/>
              </a:rPr>
              <a:t>	</a:t>
            </a:r>
            <a:r>
              <a:rPr sz="1403" spc="26" dirty="0">
                <a:latin typeface="Calibri"/>
                <a:cs typeface="Calibri"/>
              </a:rPr>
              <a:t>devrait</a:t>
            </a:r>
            <a:r>
              <a:rPr sz="1403" spc="44" dirty="0">
                <a:latin typeface="Calibri"/>
                <a:cs typeface="Calibri"/>
              </a:rPr>
              <a:t> </a:t>
            </a:r>
            <a:r>
              <a:rPr sz="1403" spc="22" dirty="0">
                <a:latin typeface="Calibri"/>
                <a:cs typeface="Calibri"/>
              </a:rPr>
              <a:t>être</a:t>
            </a:r>
            <a:r>
              <a:rPr sz="1403" spc="44" dirty="0">
                <a:latin typeface="Calibri"/>
                <a:cs typeface="Calibri"/>
              </a:rPr>
              <a:t> appliqué </a:t>
            </a:r>
            <a:r>
              <a:rPr sz="1403" spc="66" dirty="0">
                <a:latin typeface="Calibri"/>
                <a:cs typeface="Calibri"/>
              </a:rPr>
              <a:t>à</a:t>
            </a:r>
            <a:r>
              <a:rPr sz="1403" spc="44" dirty="0">
                <a:latin typeface="Calibri"/>
                <a:cs typeface="Calibri"/>
              </a:rPr>
              <a:t> </a:t>
            </a:r>
            <a:r>
              <a:rPr sz="1403" spc="22" dirty="0">
                <a:latin typeface="Calibri"/>
                <a:cs typeface="Calibri"/>
              </a:rPr>
              <a:t>votre</a:t>
            </a:r>
            <a:r>
              <a:rPr sz="1403" spc="44" dirty="0">
                <a:latin typeface="Calibri"/>
                <a:cs typeface="Calibri"/>
              </a:rPr>
              <a:t> </a:t>
            </a:r>
            <a:r>
              <a:rPr sz="1403" spc="61" dirty="0">
                <a:latin typeface="Calibri"/>
                <a:cs typeface="Calibri"/>
              </a:rPr>
              <a:t>groupe</a:t>
            </a:r>
            <a:r>
              <a:rPr sz="1403" dirty="0">
                <a:latin typeface="Calibri"/>
                <a:cs typeface="Calibri"/>
              </a:rPr>
              <a:t>	</a:t>
            </a:r>
            <a:r>
              <a:rPr sz="1403" spc="48" dirty="0">
                <a:latin typeface="Calibri"/>
                <a:cs typeface="Calibri"/>
              </a:rPr>
              <a:t>Web</a:t>
            </a:r>
            <a:endParaRPr sz="1403" dirty="0">
              <a:latin typeface="Calibri"/>
              <a:cs typeface="Calibri"/>
            </a:endParaRPr>
          </a:p>
        </p:txBody>
      </p:sp>
      <p:sp>
        <p:nvSpPr>
          <p:cNvPr id="10" name="Espace réservé de la date 9">
            <a:extLst>
              <a:ext uri="{FF2B5EF4-FFF2-40B4-BE49-F238E27FC236}">
                <a16:creationId xmlns:a16="http://schemas.microsoft.com/office/drawing/2014/main" id="{04B6E91C-4DE2-4349-A709-AA8BA8F12D3F}"/>
              </a:ext>
            </a:extLst>
          </p:cNvPr>
          <p:cNvSpPr>
            <a:spLocks noGrp="1"/>
          </p:cNvSpPr>
          <p:nvPr>
            <p:ph type="dt" sz="half" idx="6"/>
          </p:nvPr>
        </p:nvSpPr>
        <p:spPr/>
        <p:txBody>
          <a:bodyPr/>
          <a:lstStyle/>
          <a:p>
            <a:fld id="{1CF0BBC3-336A-40DF-9393-8B4772D78755}" type="datetime1">
              <a:rPr lang="en-US" smtClean="0"/>
              <a:t>11/26/2020</a:t>
            </a:fld>
            <a:endParaRPr lang="en-US"/>
          </a:p>
        </p:txBody>
      </p:sp>
      <p:sp>
        <p:nvSpPr>
          <p:cNvPr id="11" name="Espace réservé du numéro de diapositive 10">
            <a:extLst>
              <a:ext uri="{FF2B5EF4-FFF2-40B4-BE49-F238E27FC236}">
                <a16:creationId xmlns:a16="http://schemas.microsoft.com/office/drawing/2014/main" id="{7B24B571-CFF3-4A86-9225-68328C3E507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179</a:t>
            </a:fld>
            <a:endParaRPr lang="fr-FR" spc="-1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2772" y="862878"/>
            <a:ext cx="4199410" cy="623971"/>
          </a:xfrm>
          <a:prstGeom prst="rect">
            <a:avLst/>
          </a:prstGeom>
        </p:spPr>
        <p:txBody>
          <a:bodyPr vert="horz" wrap="square" lIns="0" tIns="29799" rIns="0" bIns="0" rtlCol="0">
            <a:spAutoFit/>
          </a:bodyPr>
          <a:lstStyle/>
          <a:p>
            <a:pPr marL="22075">
              <a:spcBef>
                <a:spcPts val="235"/>
              </a:spcBef>
            </a:pPr>
            <a:r>
              <a:rPr sz="3859" spc="-122" dirty="0">
                <a:latin typeface="+mj-lt"/>
                <a:ea typeface="+mj-ea"/>
                <a:cs typeface="+mj-cs"/>
              </a:rPr>
              <a:t>Exemple ANSIBLE - 2</a:t>
            </a:r>
            <a:r>
              <a:rPr sz="2433" spc="-113" dirty="0">
                <a:solidFill>
                  <a:srgbClr val="3333B2"/>
                </a:solidFill>
                <a:latin typeface="Tahoma"/>
                <a:cs typeface="Tahoma"/>
              </a:rPr>
              <a:t>.</a:t>
            </a:r>
            <a:endParaRPr sz="2433" dirty="0">
              <a:latin typeface="Tahoma"/>
              <a:cs typeface="Tahoma"/>
            </a:endParaRPr>
          </a:p>
        </p:txBody>
      </p:sp>
      <p:sp>
        <p:nvSpPr>
          <p:cNvPr id="3" name="object 3"/>
          <p:cNvSpPr/>
          <p:nvPr/>
        </p:nvSpPr>
        <p:spPr>
          <a:xfrm>
            <a:off x="1250383" y="2178050"/>
            <a:ext cx="8192633" cy="4365068"/>
          </a:xfrm>
          <a:prstGeom prst="rect">
            <a:avLst/>
          </a:prstGeom>
          <a:blipFill>
            <a:blip r:embed="rId2" cstate="print"/>
            <a:stretch>
              <a:fillRect/>
            </a:stretch>
          </a:blipFill>
        </p:spPr>
        <p:txBody>
          <a:bodyPr wrap="square" lIns="0" tIns="0" rIns="0" bIns="0" rtlCol="0"/>
          <a:lstStyle/>
          <a:p>
            <a:endParaRPr sz="3129"/>
          </a:p>
        </p:txBody>
      </p:sp>
      <p:sp>
        <p:nvSpPr>
          <p:cNvPr id="4" name="Espace réservé de la date 3">
            <a:extLst>
              <a:ext uri="{FF2B5EF4-FFF2-40B4-BE49-F238E27FC236}">
                <a16:creationId xmlns:a16="http://schemas.microsoft.com/office/drawing/2014/main" id="{33AE6DE7-BFC3-44C8-858D-4AEE3731747D}"/>
              </a:ext>
            </a:extLst>
          </p:cNvPr>
          <p:cNvSpPr>
            <a:spLocks noGrp="1"/>
          </p:cNvSpPr>
          <p:nvPr>
            <p:ph type="dt" sz="half" idx="6"/>
          </p:nvPr>
        </p:nvSpPr>
        <p:spPr/>
        <p:txBody>
          <a:bodyPr/>
          <a:lstStyle/>
          <a:p>
            <a:fld id="{AF2BFB94-789E-4CFF-970F-86980C144541}"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ACB3074-D01F-4797-89E7-94EB1865179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a:t>
            </a:fld>
            <a:endParaRPr lang="fr-FR" spc="-10" dirty="0"/>
          </a:p>
        </p:txBody>
      </p:sp>
    </p:spTree>
  </p:cSld>
  <p:clrMapOvr>
    <a:masterClrMapping/>
  </p:clrMapOvr>
  <p:transition>
    <p:cu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0572" y="1064747"/>
            <a:ext cx="4919522" cy="534468"/>
          </a:xfrm>
          <a:prstGeom prst="rect">
            <a:avLst/>
          </a:prstGeom>
        </p:spPr>
        <p:txBody>
          <a:bodyPr vert="horz" wrap="square" lIns="0" tIns="11139" rIns="0" bIns="0" rtlCol="0" anchor="ctr">
            <a:spAutoFit/>
          </a:bodyPr>
          <a:lstStyle/>
          <a:p>
            <a:pPr marL="11139">
              <a:spcBef>
                <a:spcPts val="88"/>
              </a:spcBef>
            </a:pPr>
            <a:r>
              <a:rPr spc="237" dirty="0"/>
              <a:t>LAB </a:t>
            </a:r>
            <a:r>
              <a:rPr spc="-18" dirty="0"/>
              <a:t>- </a:t>
            </a:r>
            <a:r>
              <a:rPr spc="215" dirty="0"/>
              <a:t>SOLUTION</a:t>
            </a:r>
            <a:r>
              <a:rPr spc="-136" dirty="0"/>
              <a:t> </a:t>
            </a:r>
            <a:r>
              <a:rPr spc="-197" dirty="0"/>
              <a:t>1/3</a:t>
            </a:r>
          </a:p>
        </p:txBody>
      </p:sp>
      <p:sp>
        <p:nvSpPr>
          <p:cNvPr id="4" name="object 4"/>
          <p:cNvSpPr txBox="1"/>
          <p:nvPr/>
        </p:nvSpPr>
        <p:spPr>
          <a:xfrm>
            <a:off x="1841542" y="2498871"/>
            <a:ext cx="4847675" cy="416167"/>
          </a:xfrm>
          <a:prstGeom prst="rect">
            <a:avLst/>
          </a:prstGeom>
          <a:solidFill>
            <a:schemeClr val="bg1">
              <a:lumMod val="75000"/>
            </a:schemeClr>
          </a:solidFill>
        </p:spPr>
        <p:txBody>
          <a:bodyPr vert="horz" wrap="square" lIns="0" tIns="11139" rIns="0" bIns="0" rtlCol="0">
            <a:spAutoFit/>
          </a:bodyPr>
          <a:lstStyle/>
          <a:p>
            <a:pPr marL="11139">
              <a:spcBef>
                <a:spcPts val="88"/>
              </a:spcBef>
            </a:pPr>
            <a:r>
              <a:rPr sz="877" spc="-4" dirty="0">
                <a:latin typeface="Consolas"/>
                <a:cs typeface="Consolas"/>
              </a:rPr>
              <a:t>[centos@centos1 ~]$ cd ansible </a:t>
            </a:r>
            <a:r>
              <a:rPr sz="877" dirty="0">
                <a:latin typeface="Consolas"/>
                <a:cs typeface="Consolas"/>
              </a:rPr>
              <a:t>; </a:t>
            </a:r>
            <a:r>
              <a:rPr sz="877" spc="-4" dirty="0">
                <a:latin typeface="Consolas"/>
                <a:cs typeface="Consolas"/>
              </a:rPr>
              <a:t>mkdir roles </a:t>
            </a:r>
            <a:r>
              <a:rPr sz="877" dirty="0">
                <a:latin typeface="Consolas"/>
                <a:cs typeface="Consolas"/>
              </a:rPr>
              <a:t>; </a:t>
            </a:r>
            <a:r>
              <a:rPr sz="877" spc="-4" dirty="0">
                <a:latin typeface="Consolas"/>
                <a:cs typeface="Consolas"/>
              </a:rPr>
              <a:t>cd</a:t>
            </a:r>
            <a:r>
              <a:rPr sz="877" spc="-31" dirty="0">
                <a:latin typeface="Consolas"/>
                <a:cs typeface="Consolas"/>
              </a:rPr>
              <a:t> </a:t>
            </a:r>
            <a:r>
              <a:rPr sz="877" spc="-4" dirty="0">
                <a:latin typeface="Consolas"/>
                <a:cs typeface="Consolas"/>
              </a:rPr>
              <a:t>roles</a:t>
            </a:r>
            <a:endParaRPr sz="877" dirty="0">
              <a:latin typeface="Consolas"/>
              <a:cs typeface="Consolas"/>
            </a:endParaRPr>
          </a:p>
          <a:p>
            <a:pPr marL="11139"/>
            <a:r>
              <a:rPr sz="877" spc="-4" dirty="0">
                <a:latin typeface="Consolas"/>
                <a:cs typeface="Consolas"/>
              </a:rPr>
              <a:t>[centos@centos1 roles]$ ansible-galaxy init common </a:t>
            </a:r>
            <a:r>
              <a:rPr sz="877" dirty="0">
                <a:latin typeface="Consolas"/>
                <a:cs typeface="Consolas"/>
              </a:rPr>
              <a:t>; </a:t>
            </a:r>
            <a:r>
              <a:rPr sz="877" spc="-4" dirty="0">
                <a:latin typeface="Consolas"/>
                <a:cs typeface="Consolas"/>
              </a:rPr>
              <a:t>ansible-galaxy init</a:t>
            </a:r>
            <a:r>
              <a:rPr sz="877" spc="-66" dirty="0">
                <a:latin typeface="Consolas"/>
                <a:cs typeface="Consolas"/>
              </a:rPr>
              <a:t> </a:t>
            </a:r>
            <a:r>
              <a:rPr sz="877" spc="-4" dirty="0">
                <a:latin typeface="Consolas"/>
                <a:cs typeface="Consolas"/>
              </a:rPr>
              <a:t>apache</a:t>
            </a:r>
            <a:endParaRPr sz="877" dirty="0">
              <a:latin typeface="Consolas"/>
              <a:cs typeface="Consolas"/>
            </a:endParaRPr>
          </a:p>
        </p:txBody>
      </p:sp>
      <p:sp>
        <p:nvSpPr>
          <p:cNvPr id="6" name="object 6"/>
          <p:cNvSpPr txBox="1"/>
          <p:nvPr/>
        </p:nvSpPr>
        <p:spPr>
          <a:xfrm>
            <a:off x="1894479" y="3412664"/>
            <a:ext cx="4029518" cy="3115624"/>
          </a:xfrm>
          <a:prstGeom prst="rect">
            <a:avLst/>
          </a:prstGeom>
          <a:solidFill>
            <a:schemeClr val="bg1">
              <a:lumMod val="75000"/>
            </a:schemeClr>
          </a:solidFill>
        </p:spPr>
        <p:txBody>
          <a:bodyPr vert="horz" wrap="square" lIns="0" tIns="11139" rIns="0" bIns="0" rtlCol="0">
            <a:spAutoFit/>
          </a:bodyPr>
          <a:lstStyle/>
          <a:p>
            <a:pPr marL="11139" marR="1380143">
              <a:spcBef>
                <a:spcPts val="88"/>
              </a:spcBef>
            </a:pPr>
            <a:r>
              <a:rPr sz="877" spc="-4" dirty="0">
                <a:latin typeface="Consolas"/>
                <a:cs typeface="Consolas"/>
              </a:rPr>
              <a:t>[centos@centos1 roles]$ cd apache  [centos@centos1 apache]$ vim</a:t>
            </a:r>
            <a:r>
              <a:rPr sz="877" spc="-35" dirty="0">
                <a:latin typeface="Consolas"/>
                <a:cs typeface="Consolas"/>
              </a:rPr>
              <a:t> </a:t>
            </a:r>
            <a:r>
              <a:rPr sz="877" spc="-4" dirty="0">
                <a:solidFill>
                  <a:srgbClr val="FF0000"/>
                </a:solidFill>
                <a:latin typeface="Consolas"/>
                <a:cs typeface="Consolas"/>
              </a:rPr>
              <a:t>tasks</a:t>
            </a:r>
            <a:r>
              <a:rPr sz="877" spc="-4" dirty="0">
                <a:latin typeface="Consolas"/>
                <a:cs typeface="Consolas"/>
              </a:rPr>
              <a:t>/main.yml</a:t>
            </a:r>
            <a:endParaRPr sz="877" dirty="0">
              <a:latin typeface="Consolas"/>
              <a:cs typeface="Consolas"/>
            </a:endParaRPr>
          </a:p>
          <a:p>
            <a:pPr marL="11139"/>
            <a:r>
              <a:rPr sz="877" spc="-4" dirty="0">
                <a:latin typeface="Consolas"/>
                <a:cs typeface="Consolas"/>
              </a:rPr>
              <a:t>---</a:t>
            </a:r>
            <a:endParaRPr sz="877" dirty="0">
              <a:latin typeface="Consolas"/>
              <a:cs typeface="Consolas"/>
            </a:endParaRPr>
          </a:p>
          <a:p>
            <a:pPr marL="11139"/>
            <a:r>
              <a:rPr sz="877" dirty="0">
                <a:latin typeface="Consolas"/>
                <a:cs typeface="Consolas"/>
              </a:rPr>
              <a:t># </a:t>
            </a:r>
            <a:r>
              <a:rPr sz="877" spc="-4" dirty="0">
                <a:latin typeface="Consolas"/>
                <a:cs typeface="Consolas"/>
              </a:rPr>
              <a:t>tasks file for</a:t>
            </a:r>
            <a:r>
              <a:rPr sz="877" spc="-18" dirty="0">
                <a:latin typeface="Consolas"/>
                <a:cs typeface="Consolas"/>
              </a:rPr>
              <a:t> </a:t>
            </a:r>
            <a:r>
              <a:rPr sz="877" spc="-4" dirty="0">
                <a:latin typeface="Consolas"/>
                <a:cs typeface="Consolas"/>
              </a:rPr>
              <a:t>apache</a:t>
            </a:r>
            <a:endParaRPr sz="877" dirty="0">
              <a:latin typeface="Consolas"/>
              <a:cs typeface="Consolas"/>
            </a:endParaRPr>
          </a:p>
          <a:p>
            <a:pPr marL="534123" indent="-122531">
              <a:buChar char="-"/>
              <a:tabLst>
                <a:tab pos="534680" algn="l"/>
              </a:tabLst>
            </a:pPr>
            <a:r>
              <a:rPr sz="877" spc="-4" dirty="0">
                <a:latin typeface="Consolas"/>
                <a:cs typeface="Consolas"/>
              </a:rPr>
              <a:t>name: Install</a:t>
            </a:r>
            <a:r>
              <a:rPr sz="877" spc="-9" dirty="0">
                <a:latin typeface="Consolas"/>
                <a:cs typeface="Consolas"/>
              </a:rPr>
              <a:t> </a:t>
            </a:r>
            <a:r>
              <a:rPr sz="877" spc="-4" dirty="0">
                <a:latin typeface="Consolas"/>
                <a:cs typeface="Consolas"/>
              </a:rPr>
              <a:t>Apache</a:t>
            </a:r>
            <a:endParaRPr sz="877" dirty="0">
              <a:latin typeface="Consolas"/>
              <a:cs typeface="Consolas"/>
            </a:endParaRPr>
          </a:p>
          <a:p>
            <a:pPr marL="534123" marR="1715432"/>
            <a:r>
              <a:rPr sz="877" spc="-4" dirty="0">
                <a:latin typeface="Consolas"/>
                <a:cs typeface="Consolas"/>
              </a:rPr>
              <a:t>yum: </a:t>
            </a:r>
            <a:endParaRPr lang="fr-FR" sz="877" spc="-4" dirty="0">
              <a:latin typeface="Consolas"/>
              <a:cs typeface="Consolas"/>
            </a:endParaRPr>
          </a:p>
          <a:p>
            <a:pPr marL="534123" marR="1715432"/>
            <a:r>
              <a:rPr lang="fr-FR" sz="877" spc="-4" dirty="0">
                <a:latin typeface="Consolas"/>
                <a:cs typeface="Consolas"/>
              </a:rPr>
              <a:t>  </a:t>
            </a:r>
            <a:r>
              <a:rPr sz="877" spc="-4" dirty="0">
                <a:latin typeface="Consolas"/>
                <a:cs typeface="Consolas"/>
              </a:rPr>
              <a:t>name=httpd </a:t>
            </a:r>
            <a:endParaRPr lang="fr-FR" sz="877" spc="-4" dirty="0">
              <a:latin typeface="Consolas"/>
              <a:cs typeface="Consolas"/>
            </a:endParaRPr>
          </a:p>
          <a:p>
            <a:pPr marL="534123" marR="1715432"/>
            <a:r>
              <a:rPr lang="fr-FR" sz="877" spc="-4" dirty="0">
                <a:latin typeface="Consolas"/>
                <a:cs typeface="Consolas"/>
              </a:rPr>
              <a:t>  </a:t>
            </a:r>
            <a:r>
              <a:rPr sz="877" spc="-4" dirty="0">
                <a:latin typeface="Consolas"/>
                <a:cs typeface="Consolas"/>
              </a:rPr>
              <a:t>state=present  </a:t>
            </a:r>
            <a:endParaRPr lang="fr-FR" sz="877" spc="-4" dirty="0">
              <a:latin typeface="Consolas"/>
              <a:cs typeface="Consolas"/>
            </a:endParaRPr>
          </a:p>
          <a:p>
            <a:pPr marL="534123" marR="1715432"/>
            <a:r>
              <a:rPr sz="877" spc="-4" dirty="0">
                <a:latin typeface="Consolas"/>
                <a:cs typeface="Consolas"/>
              </a:rPr>
              <a:t>notify: Start</a:t>
            </a:r>
            <a:r>
              <a:rPr sz="877" spc="-22" dirty="0">
                <a:latin typeface="Consolas"/>
                <a:cs typeface="Consolas"/>
              </a:rPr>
              <a:t> </a:t>
            </a:r>
            <a:r>
              <a:rPr sz="877" spc="-4" dirty="0">
                <a:latin typeface="Consolas"/>
                <a:cs typeface="Consolas"/>
              </a:rPr>
              <a:t>Apache</a:t>
            </a:r>
            <a:endParaRPr sz="877" dirty="0">
              <a:latin typeface="Consolas"/>
              <a:cs typeface="Consolas"/>
            </a:endParaRPr>
          </a:p>
          <a:p>
            <a:pPr>
              <a:spcBef>
                <a:spcPts val="22"/>
              </a:spcBef>
            </a:pPr>
            <a:endParaRPr sz="877" dirty="0">
              <a:latin typeface="Consolas"/>
              <a:cs typeface="Consolas"/>
            </a:endParaRPr>
          </a:p>
          <a:p>
            <a:pPr marL="534123" indent="-122531">
              <a:spcBef>
                <a:spcPts val="4"/>
              </a:spcBef>
              <a:buChar char="-"/>
              <a:tabLst>
                <a:tab pos="534680" algn="l"/>
              </a:tabLst>
            </a:pPr>
            <a:r>
              <a:rPr lang="en-US" sz="877" spc="-4" dirty="0">
                <a:latin typeface="Consolas"/>
                <a:cs typeface="Consolas"/>
              </a:rPr>
              <a:t>name: Copy Index.html</a:t>
            </a:r>
            <a:r>
              <a:rPr lang="en-US" sz="877" spc="-13" dirty="0">
                <a:latin typeface="Consolas"/>
                <a:cs typeface="Consolas"/>
              </a:rPr>
              <a:t> </a:t>
            </a:r>
            <a:r>
              <a:rPr lang="en-US" sz="877" spc="-4" dirty="0">
                <a:latin typeface="Consolas"/>
                <a:cs typeface="Consolas"/>
              </a:rPr>
              <a:t>template</a:t>
            </a:r>
            <a:endParaRPr lang="en-US" sz="877" dirty="0">
              <a:latin typeface="Consolas"/>
              <a:cs typeface="Consolas"/>
            </a:endParaRPr>
          </a:p>
          <a:p>
            <a:pPr marL="534123"/>
            <a:r>
              <a:rPr lang="en-US" sz="877" spc="-4" dirty="0">
                <a:latin typeface="Consolas"/>
                <a:cs typeface="Consolas"/>
              </a:rPr>
              <a:t>copy: </a:t>
            </a:r>
          </a:p>
          <a:p>
            <a:pPr marL="534123"/>
            <a:r>
              <a:rPr lang="en-US" sz="877" spc="-4" dirty="0">
                <a:latin typeface="Consolas"/>
                <a:cs typeface="Consolas"/>
              </a:rPr>
              <a:t>  src=index.html</a:t>
            </a:r>
            <a:endParaRPr lang="en-US" sz="877" spc="-66" dirty="0">
              <a:latin typeface="Consolas"/>
              <a:cs typeface="Consolas"/>
            </a:endParaRPr>
          </a:p>
          <a:p>
            <a:pPr marL="534123"/>
            <a:r>
              <a:rPr lang="en-US" sz="877" spc="-66" dirty="0">
                <a:latin typeface="Consolas"/>
                <a:cs typeface="Consolas"/>
              </a:rPr>
              <a:t>  </a:t>
            </a:r>
            <a:r>
              <a:rPr lang="en-US" sz="877" spc="-4" dirty="0" err="1">
                <a:latin typeface="Consolas"/>
                <a:cs typeface="Consolas"/>
              </a:rPr>
              <a:t>dest</a:t>
            </a:r>
            <a:r>
              <a:rPr lang="en-US" sz="877" spc="-4" dirty="0">
                <a:latin typeface="Consolas"/>
                <a:cs typeface="Consolas"/>
              </a:rPr>
              <a:t>=/var/www/html/index.html</a:t>
            </a:r>
            <a:endParaRPr lang="en-US" sz="877" dirty="0">
              <a:latin typeface="Consolas"/>
              <a:cs typeface="Consolas"/>
            </a:endParaRPr>
          </a:p>
          <a:p>
            <a:pPr>
              <a:spcBef>
                <a:spcPts val="22"/>
              </a:spcBef>
            </a:pPr>
            <a:endParaRPr sz="877" dirty="0">
              <a:latin typeface="Consolas"/>
              <a:cs typeface="Consolas"/>
            </a:endParaRPr>
          </a:p>
          <a:p>
            <a:pPr marL="11139"/>
            <a:r>
              <a:rPr sz="877" spc="-4" dirty="0">
                <a:latin typeface="Consolas"/>
                <a:cs typeface="Consolas"/>
              </a:rPr>
              <a:t>[centos@centos1 apache]$ vim</a:t>
            </a:r>
            <a:r>
              <a:rPr sz="877" spc="18" dirty="0">
                <a:latin typeface="Consolas"/>
                <a:cs typeface="Consolas"/>
              </a:rPr>
              <a:t> </a:t>
            </a:r>
            <a:r>
              <a:rPr sz="877" spc="-4" dirty="0">
                <a:solidFill>
                  <a:srgbClr val="FF0000"/>
                </a:solidFill>
                <a:latin typeface="Consolas"/>
                <a:cs typeface="Consolas"/>
              </a:rPr>
              <a:t>handlers</a:t>
            </a:r>
            <a:r>
              <a:rPr sz="877" spc="-4" dirty="0">
                <a:latin typeface="Consolas"/>
                <a:cs typeface="Consolas"/>
              </a:rPr>
              <a:t>/main.yml</a:t>
            </a:r>
            <a:endParaRPr sz="877" dirty="0">
              <a:latin typeface="Consolas"/>
              <a:cs typeface="Consolas"/>
            </a:endParaRPr>
          </a:p>
          <a:p>
            <a:pPr marL="11139"/>
            <a:r>
              <a:rPr sz="877" spc="-4" dirty="0">
                <a:latin typeface="Consolas"/>
                <a:cs typeface="Consolas"/>
              </a:rPr>
              <a:t>---</a:t>
            </a:r>
            <a:endParaRPr sz="877" dirty="0">
              <a:latin typeface="Consolas"/>
              <a:cs typeface="Consolas"/>
            </a:endParaRPr>
          </a:p>
          <a:p>
            <a:pPr marL="11139"/>
            <a:r>
              <a:rPr sz="877" dirty="0">
                <a:latin typeface="Consolas"/>
                <a:cs typeface="Consolas"/>
              </a:rPr>
              <a:t># </a:t>
            </a:r>
            <a:r>
              <a:rPr sz="877" spc="-4" dirty="0">
                <a:latin typeface="Consolas"/>
                <a:cs typeface="Consolas"/>
              </a:rPr>
              <a:t>handlers file for</a:t>
            </a:r>
            <a:r>
              <a:rPr sz="877" spc="-18" dirty="0">
                <a:latin typeface="Consolas"/>
                <a:cs typeface="Consolas"/>
              </a:rPr>
              <a:t> </a:t>
            </a:r>
            <a:r>
              <a:rPr sz="877" spc="-4" dirty="0">
                <a:latin typeface="Consolas"/>
                <a:cs typeface="Consolas"/>
              </a:rPr>
              <a:t>apache</a:t>
            </a:r>
            <a:endParaRPr sz="877" dirty="0">
              <a:latin typeface="Consolas"/>
              <a:cs typeface="Consolas"/>
            </a:endParaRPr>
          </a:p>
          <a:p>
            <a:pPr marL="534123" indent="-122531">
              <a:buChar char="-"/>
              <a:tabLst>
                <a:tab pos="534680" algn="l"/>
              </a:tabLst>
            </a:pPr>
            <a:r>
              <a:rPr sz="877" spc="-4" dirty="0">
                <a:latin typeface="Consolas"/>
                <a:cs typeface="Consolas"/>
              </a:rPr>
              <a:t>name: Start</a:t>
            </a:r>
            <a:r>
              <a:rPr sz="877" spc="-9" dirty="0">
                <a:latin typeface="Consolas"/>
                <a:cs typeface="Consolas"/>
              </a:rPr>
              <a:t> </a:t>
            </a:r>
            <a:r>
              <a:rPr sz="877" spc="-4" dirty="0">
                <a:latin typeface="Consolas"/>
                <a:cs typeface="Consolas"/>
              </a:rPr>
              <a:t>Apache</a:t>
            </a:r>
            <a:endParaRPr sz="877" dirty="0">
              <a:latin typeface="Consolas"/>
              <a:cs typeface="Consolas"/>
            </a:endParaRPr>
          </a:p>
          <a:p>
            <a:pPr marL="11139" marR="460048" indent="522984"/>
            <a:r>
              <a:rPr sz="877" spc="-4" dirty="0">
                <a:latin typeface="Consolas"/>
                <a:cs typeface="Consolas"/>
              </a:rPr>
              <a:t>service: </a:t>
            </a:r>
            <a:endParaRPr lang="fr-FR" sz="877" spc="-4" dirty="0">
              <a:latin typeface="Consolas"/>
              <a:cs typeface="Consolas"/>
            </a:endParaRPr>
          </a:p>
          <a:p>
            <a:pPr marL="11139" marR="460048" indent="522984"/>
            <a:r>
              <a:rPr lang="fr-FR" sz="877" spc="-4" dirty="0">
                <a:latin typeface="Consolas"/>
                <a:cs typeface="Consolas"/>
              </a:rPr>
              <a:t>  </a:t>
            </a:r>
            <a:r>
              <a:rPr sz="877" spc="-4" dirty="0">
                <a:latin typeface="Consolas"/>
                <a:cs typeface="Consolas"/>
              </a:rPr>
              <a:t>name=httpd </a:t>
            </a:r>
            <a:endParaRPr lang="fr-FR" sz="877" spc="-4" dirty="0">
              <a:latin typeface="Consolas"/>
              <a:cs typeface="Consolas"/>
            </a:endParaRPr>
          </a:p>
          <a:p>
            <a:pPr marL="11139" marR="460048" indent="522984"/>
            <a:r>
              <a:rPr lang="fr-FR" sz="877" spc="-4" dirty="0">
                <a:latin typeface="Consolas"/>
                <a:cs typeface="Consolas"/>
              </a:rPr>
              <a:t>  </a:t>
            </a:r>
            <a:r>
              <a:rPr sz="877" spc="-4" dirty="0">
                <a:latin typeface="Consolas"/>
                <a:cs typeface="Consolas"/>
              </a:rPr>
              <a:t>state=restarted </a:t>
            </a:r>
            <a:endParaRPr lang="fr-FR" sz="877" spc="-4" dirty="0">
              <a:latin typeface="Consolas"/>
              <a:cs typeface="Consolas"/>
            </a:endParaRPr>
          </a:p>
          <a:p>
            <a:pPr marL="11139" marR="460048" indent="522984"/>
            <a:r>
              <a:rPr lang="fr-FR" sz="877" spc="-4" dirty="0">
                <a:latin typeface="Consolas"/>
                <a:cs typeface="Consolas"/>
              </a:rPr>
              <a:t>  </a:t>
            </a:r>
            <a:r>
              <a:rPr sz="877" spc="-4" dirty="0">
                <a:latin typeface="Consolas"/>
                <a:cs typeface="Consolas"/>
              </a:rPr>
              <a:t>enabled=yes</a:t>
            </a:r>
            <a:endParaRPr sz="877" dirty="0">
              <a:latin typeface="Consolas"/>
              <a:cs typeface="Consolas"/>
            </a:endParaRPr>
          </a:p>
        </p:txBody>
      </p:sp>
      <p:sp>
        <p:nvSpPr>
          <p:cNvPr id="7" name="object 7"/>
          <p:cNvSpPr txBox="1"/>
          <p:nvPr/>
        </p:nvSpPr>
        <p:spPr>
          <a:xfrm>
            <a:off x="1841542" y="2118094"/>
            <a:ext cx="5186856" cy="254263"/>
          </a:xfrm>
          <a:prstGeom prst="rect">
            <a:avLst/>
          </a:prstGeom>
        </p:spPr>
        <p:txBody>
          <a:bodyPr vert="horz" wrap="square" lIns="0" tIns="11139" rIns="0" bIns="0" rtlCol="0">
            <a:spAutoFit/>
          </a:bodyPr>
          <a:lstStyle/>
          <a:p>
            <a:pPr marL="11139">
              <a:spcBef>
                <a:spcPts val="88"/>
              </a:spcBef>
            </a:pPr>
            <a:r>
              <a:rPr sz="1579" spc="48" dirty="0">
                <a:latin typeface="Calibri"/>
                <a:cs typeface="Calibri"/>
              </a:rPr>
              <a:t>Création </a:t>
            </a:r>
            <a:r>
              <a:rPr sz="1579" spc="96" dirty="0">
                <a:latin typeface="Calibri"/>
                <a:cs typeface="Calibri"/>
              </a:rPr>
              <a:t>des </a:t>
            </a:r>
            <a:r>
              <a:rPr sz="1579" spc="35" dirty="0">
                <a:latin typeface="Calibri"/>
                <a:cs typeface="Calibri"/>
              </a:rPr>
              <a:t>répertoires </a:t>
            </a:r>
            <a:r>
              <a:rPr sz="1579" spc="75" dirty="0">
                <a:latin typeface="Calibri"/>
                <a:cs typeface="Calibri"/>
              </a:rPr>
              <a:t>à </a:t>
            </a:r>
            <a:r>
              <a:rPr sz="1579" spc="35" dirty="0">
                <a:latin typeface="Calibri"/>
                <a:cs typeface="Calibri"/>
              </a:rPr>
              <a:t>l’aide </a:t>
            </a:r>
            <a:r>
              <a:rPr sz="1579" spc="88" dirty="0">
                <a:latin typeface="Calibri"/>
                <a:cs typeface="Calibri"/>
              </a:rPr>
              <a:t>de </a:t>
            </a:r>
            <a:r>
              <a:rPr sz="1579" spc="57" dirty="0">
                <a:latin typeface="Calibri"/>
                <a:cs typeface="Calibri"/>
              </a:rPr>
              <a:t>modèle </a:t>
            </a:r>
            <a:r>
              <a:rPr sz="1579" spc="61" dirty="0">
                <a:latin typeface="Calibri"/>
                <a:cs typeface="Calibri"/>
              </a:rPr>
              <a:t>Ansible</a:t>
            </a:r>
            <a:r>
              <a:rPr sz="1579" spc="-4" dirty="0">
                <a:latin typeface="Calibri"/>
                <a:cs typeface="Calibri"/>
              </a:rPr>
              <a:t> </a:t>
            </a:r>
            <a:r>
              <a:rPr sz="1579" spc="66" dirty="0">
                <a:latin typeface="Calibri"/>
                <a:cs typeface="Calibri"/>
              </a:rPr>
              <a:t>Galaxy</a:t>
            </a:r>
            <a:endParaRPr sz="1579" dirty="0">
              <a:latin typeface="Calibri"/>
              <a:cs typeface="Calibri"/>
            </a:endParaRPr>
          </a:p>
        </p:txBody>
      </p:sp>
      <p:sp>
        <p:nvSpPr>
          <p:cNvPr id="8" name="object 8"/>
          <p:cNvSpPr txBox="1"/>
          <p:nvPr/>
        </p:nvSpPr>
        <p:spPr>
          <a:xfrm>
            <a:off x="1335582" y="2935052"/>
            <a:ext cx="1117794" cy="254263"/>
          </a:xfrm>
          <a:prstGeom prst="rect">
            <a:avLst/>
          </a:prstGeom>
        </p:spPr>
        <p:txBody>
          <a:bodyPr vert="horz" wrap="square" lIns="0" tIns="11139" rIns="0" bIns="0" rtlCol="0">
            <a:spAutoFit/>
          </a:bodyPr>
          <a:lstStyle/>
          <a:p>
            <a:pPr marL="11139">
              <a:spcBef>
                <a:spcPts val="88"/>
              </a:spcBef>
            </a:pPr>
            <a:r>
              <a:rPr sz="1579" spc="66" dirty="0">
                <a:latin typeface="Calibri"/>
                <a:cs typeface="Calibri"/>
              </a:rPr>
              <a:t>Rôle</a:t>
            </a:r>
            <a:r>
              <a:rPr sz="1579" spc="-13" dirty="0">
                <a:latin typeface="Calibri"/>
                <a:cs typeface="Calibri"/>
              </a:rPr>
              <a:t> </a:t>
            </a:r>
            <a:r>
              <a:rPr sz="1579" spc="79" dirty="0">
                <a:latin typeface="Calibri"/>
                <a:cs typeface="Calibri"/>
              </a:rPr>
              <a:t>apache</a:t>
            </a:r>
            <a:endParaRPr sz="1579" dirty="0">
              <a:latin typeface="Calibri"/>
              <a:cs typeface="Calibri"/>
            </a:endParaRPr>
          </a:p>
        </p:txBody>
      </p:sp>
      <p:sp>
        <p:nvSpPr>
          <p:cNvPr id="3" name="Espace réservé de la date 2">
            <a:extLst>
              <a:ext uri="{FF2B5EF4-FFF2-40B4-BE49-F238E27FC236}">
                <a16:creationId xmlns:a16="http://schemas.microsoft.com/office/drawing/2014/main" id="{EE870F37-561D-4D0D-BB33-51F87D57313B}"/>
              </a:ext>
            </a:extLst>
          </p:cNvPr>
          <p:cNvSpPr>
            <a:spLocks noGrp="1"/>
          </p:cNvSpPr>
          <p:nvPr>
            <p:ph type="dt" sz="half" idx="6"/>
          </p:nvPr>
        </p:nvSpPr>
        <p:spPr/>
        <p:txBody>
          <a:bodyPr/>
          <a:lstStyle/>
          <a:p>
            <a:fld id="{A2DC1F53-129F-427E-8C86-F1EE5E6B1C4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BABAEE5-6B7C-4A25-A881-003262C5456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180</a:t>
            </a:fld>
            <a:endParaRPr lang="fr-FR" spc="-1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100" y="1079163"/>
            <a:ext cx="5337237" cy="534468"/>
          </a:xfrm>
          <a:prstGeom prst="rect">
            <a:avLst/>
          </a:prstGeom>
        </p:spPr>
        <p:txBody>
          <a:bodyPr vert="horz" wrap="square" lIns="0" tIns="11139" rIns="0" bIns="0" rtlCol="0" anchor="ctr">
            <a:spAutoFit/>
          </a:bodyPr>
          <a:lstStyle/>
          <a:p>
            <a:pPr marL="11139">
              <a:spcBef>
                <a:spcPts val="88"/>
              </a:spcBef>
            </a:pPr>
            <a:r>
              <a:rPr spc="237" dirty="0"/>
              <a:t>LAB </a:t>
            </a:r>
            <a:r>
              <a:rPr spc="-18" dirty="0"/>
              <a:t>- </a:t>
            </a:r>
            <a:r>
              <a:rPr spc="215" dirty="0"/>
              <a:t>SOLUTION</a:t>
            </a:r>
            <a:r>
              <a:rPr spc="-132" dirty="0"/>
              <a:t> </a:t>
            </a:r>
            <a:r>
              <a:rPr spc="35" dirty="0"/>
              <a:t>2/3</a:t>
            </a:r>
          </a:p>
        </p:txBody>
      </p:sp>
      <p:sp>
        <p:nvSpPr>
          <p:cNvPr id="4" name="object 4"/>
          <p:cNvSpPr txBox="1"/>
          <p:nvPr/>
        </p:nvSpPr>
        <p:spPr>
          <a:xfrm>
            <a:off x="1093644" y="2791892"/>
            <a:ext cx="4434971" cy="1656570"/>
          </a:xfrm>
          <a:prstGeom prst="rect">
            <a:avLst/>
          </a:prstGeom>
          <a:solidFill>
            <a:schemeClr val="bg1">
              <a:lumMod val="75000"/>
            </a:schemeClr>
          </a:solidFill>
        </p:spPr>
        <p:txBody>
          <a:bodyPr vert="horz" wrap="square" lIns="0" tIns="11139" rIns="0" bIns="0" rtlCol="0">
            <a:spAutoFit/>
          </a:bodyPr>
          <a:lstStyle/>
          <a:p>
            <a:pPr marL="11139" marR="556402">
              <a:spcBef>
                <a:spcPts val="88"/>
              </a:spcBef>
            </a:pPr>
            <a:r>
              <a:rPr sz="877" spc="-4" dirty="0">
                <a:latin typeface="Consolas"/>
                <a:cs typeface="Consolas"/>
              </a:rPr>
              <a:t>[centos@centos1 apache]$ cd ../common  </a:t>
            </a:r>
            <a:endParaRPr lang="fr-FR" sz="877" spc="-4" dirty="0">
              <a:latin typeface="Consolas"/>
              <a:cs typeface="Consolas"/>
            </a:endParaRPr>
          </a:p>
          <a:p>
            <a:pPr marL="11139" marR="556402">
              <a:spcBef>
                <a:spcPts val="88"/>
              </a:spcBef>
            </a:pPr>
            <a:r>
              <a:rPr sz="877" spc="-4" dirty="0">
                <a:latin typeface="Consolas"/>
                <a:cs typeface="Consolas"/>
              </a:rPr>
              <a:t>[centos@centos1 common]$ vim</a:t>
            </a:r>
            <a:r>
              <a:rPr sz="877" spc="-35" dirty="0">
                <a:latin typeface="Consolas"/>
                <a:cs typeface="Consolas"/>
              </a:rPr>
              <a:t> </a:t>
            </a:r>
            <a:r>
              <a:rPr sz="877" spc="-4" dirty="0">
                <a:solidFill>
                  <a:srgbClr val="FF0000"/>
                </a:solidFill>
                <a:latin typeface="Consolas"/>
                <a:cs typeface="Consolas"/>
              </a:rPr>
              <a:t>tasks</a:t>
            </a:r>
            <a:r>
              <a:rPr sz="877" spc="-4" dirty="0">
                <a:latin typeface="Consolas"/>
                <a:cs typeface="Consolas"/>
              </a:rPr>
              <a:t>/main.yml</a:t>
            </a:r>
            <a:endParaRPr sz="877" dirty="0">
              <a:latin typeface="Consolas"/>
              <a:cs typeface="Consolas"/>
            </a:endParaRPr>
          </a:p>
          <a:p>
            <a:pPr marL="11139"/>
            <a:r>
              <a:rPr sz="877" spc="-4" dirty="0">
                <a:latin typeface="Consolas"/>
                <a:cs typeface="Consolas"/>
              </a:rPr>
              <a:t>---</a:t>
            </a:r>
            <a:endParaRPr sz="877" dirty="0">
              <a:latin typeface="Consolas"/>
              <a:cs typeface="Consolas"/>
            </a:endParaRPr>
          </a:p>
          <a:p>
            <a:pPr marL="11139"/>
            <a:r>
              <a:rPr sz="877" dirty="0">
                <a:latin typeface="Consolas"/>
                <a:cs typeface="Consolas"/>
              </a:rPr>
              <a:t># </a:t>
            </a:r>
            <a:r>
              <a:rPr sz="877" spc="-4" dirty="0">
                <a:latin typeface="Consolas"/>
                <a:cs typeface="Consolas"/>
              </a:rPr>
              <a:t>tasks file for</a:t>
            </a:r>
            <a:r>
              <a:rPr sz="877" spc="-22" dirty="0">
                <a:latin typeface="Consolas"/>
                <a:cs typeface="Consolas"/>
              </a:rPr>
              <a:t> </a:t>
            </a:r>
            <a:r>
              <a:rPr sz="877" spc="-4" dirty="0">
                <a:latin typeface="Consolas"/>
                <a:cs typeface="Consolas"/>
              </a:rPr>
              <a:t>common</a:t>
            </a:r>
            <a:endParaRPr sz="877" dirty="0">
              <a:latin typeface="Consolas"/>
              <a:cs typeface="Consolas"/>
            </a:endParaRPr>
          </a:p>
          <a:p>
            <a:pPr marL="534123" indent="-122531">
              <a:buChar char="-"/>
              <a:tabLst>
                <a:tab pos="534680" algn="l"/>
              </a:tabLst>
            </a:pPr>
            <a:r>
              <a:rPr sz="877" spc="-4" dirty="0">
                <a:latin typeface="Consolas"/>
                <a:cs typeface="Consolas"/>
              </a:rPr>
              <a:t>name: install</a:t>
            </a:r>
            <a:endParaRPr sz="877" dirty="0">
              <a:latin typeface="Consolas"/>
              <a:cs typeface="Consolas"/>
            </a:endParaRPr>
          </a:p>
          <a:p>
            <a:pPr marL="11139" marR="617110" indent="522984"/>
            <a:r>
              <a:rPr sz="877" spc="-4" dirty="0">
                <a:latin typeface="Consolas"/>
                <a:cs typeface="Consolas"/>
              </a:rPr>
              <a:t>yum: </a:t>
            </a:r>
            <a:endParaRPr lang="fr-FR" sz="877" spc="-4" dirty="0">
              <a:latin typeface="Consolas"/>
              <a:cs typeface="Consolas"/>
            </a:endParaRPr>
          </a:p>
          <a:p>
            <a:pPr marL="11139" marR="617110" indent="522984"/>
            <a:r>
              <a:rPr lang="fr-FR" sz="877" spc="-4" dirty="0">
                <a:latin typeface="Consolas"/>
                <a:cs typeface="Consolas"/>
              </a:rPr>
              <a:t>  </a:t>
            </a:r>
            <a:r>
              <a:rPr sz="877" spc="-4" dirty="0">
                <a:latin typeface="Consolas"/>
                <a:cs typeface="Consolas"/>
              </a:rPr>
              <a:t>name=</a:t>
            </a:r>
            <a:r>
              <a:rPr lang="fr-FR" sz="877" spc="-4" dirty="0">
                <a:latin typeface="Consolas"/>
                <a:cs typeface="Consolas"/>
              </a:rPr>
              <a:t>{{ paquet }}</a:t>
            </a:r>
            <a:r>
              <a:rPr sz="877" spc="-4" dirty="0">
                <a:latin typeface="Consolas"/>
                <a:cs typeface="Consolas"/>
              </a:rPr>
              <a:t> </a:t>
            </a:r>
            <a:endParaRPr lang="fr-FR" sz="877" spc="-4" dirty="0">
              <a:latin typeface="Consolas"/>
              <a:cs typeface="Consolas"/>
            </a:endParaRPr>
          </a:p>
          <a:p>
            <a:pPr marL="11139" marR="617110" indent="522984"/>
            <a:r>
              <a:rPr lang="fr-FR" sz="877" spc="-4" dirty="0">
                <a:latin typeface="Consolas"/>
                <a:cs typeface="Consolas"/>
              </a:rPr>
              <a:t>  </a:t>
            </a:r>
            <a:r>
              <a:rPr sz="877" spc="-4" dirty="0">
                <a:latin typeface="Consolas"/>
                <a:cs typeface="Consolas"/>
              </a:rPr>
              <a:t>state=present  </a:t>
            </a:r>
            <a:endParaRPr lang="fr-FR" sz="877" spc="-4" dirty="0">
              <a:latin typeface="Consolas"/>
              <a:cs typeface="Consolas"/>
            </a:endParaRPr>
          </a:p>
          <a:p>
            <a:pPr marL="11139" marR="556402" indent="522984">
              <a:spcBef>
                <a:spcPts val="88"/>
              </a:spcBef>
            </a:pPr>
            <a:r>
              <a:rPr sz="877" spc="-4" dirty="0">
                <a:latin typeface="Consolas"/>
              </a:rPr>
              <a:t>[centos@centos1 common]$ vim </a:t>
            </a:r>
            <a:r>
              <a:rPr sz="877" spc="-4" dirty="0">
                <a:solidFill>
                  <a:srgbClr val="FF0000"/>
                </a:solidFill>
                <a:latin typeface="Consolas"/>
              </a:rPr>
              <a:t>vars</a:t>
            </a:r>
            <a:r>
              <a:rPr sz="877" spc="-4" dirty="0">
                <a:latin typeface="Consolas"/>
              </a:rPr>
              <a:t>/</a:t>
            </a:r>
            <a:r>
              <a:rPr sz="877" spc="-4" dirty="0" err="1">
                <a:latin typeface="Consolas"/>
              </a:rPr>
              <a:t>main.yml</a:t>
            </a:r>
            <a:r>
              <a:rPr sz="877" spc="-4" dirty="0">
                <a:latin typeface="Consolas"/>
              </a:rPr>
              <a:t>  </a:t>
            </a:r>
            <a:endParaRPr lang="fr-FR" sz="877" spc="-4" dirty="0">
              <a:latin typeface="Consolas"/>
            </a:endParaRPr>
          </a:p>
          <a:p>
            <a:pPr marL="11139" marR="617110" indent="522984"/>
            <a:r>
              <a:rPr sz="877" dirty="0">
                <a:latin typeface="Consolas"/>
                <a:cs typeface="Consolas"/>
              </a:rPr>
              <a:t># </a:t>
            </a:r>
            <a:r>
              <a:rPr sz="877" spc="-4" dirty="0">
                <a:latin typeface="Consolas"/>
                <a:cs typeface="Consolas"/>
              </a:rPr>
              <a:t>vars file for</a:t>
            </a:r>
            <a:r>
              <a:rPr sz="877" spc="-22" dirty="0">
                <a:latin typeface="Consolas"/>
                <a:cs typeface="Consolas"/>
              </a:rPr>
              <a:t> </a:t>
            </a:r>
            <a:r>
              <a:rPr sz="877" spc="-4" dirty="0">
                <a:latin typeface="Consolas"/>
                <a:cs typeface="Consolas"/>
              </a:rPr>
              <a:t>common</a:t>
            </a:r>
            <a:endParaRPr sz="877" dirty="0">
              <a:latin typeface="Consolas"/>
              <a:cs typeface="Consolas"/>
            </a:endParaRPr>
          </a:p>
          <a:p>
            <a:pPr marL="11139" marR="253416"/>
            <a:r>
              <a:rPr lang="fr-FR" sz="877" spc="-4" dirty="0">
                <a:latin typeface="Consolas"/>
                <a:cs typeface="Consolas"/>
              </a:rPr>
              <a:t>         paquet: </a:t>
            </a:r>
            <a:r>
              <a:rPr lang="fr-FR" sz="877" spc="-4" dirty="0" err="1">
                <a:latin typeface="Consolas"/>
                <a:cs typeface="Consolas"/>
              </a:rPr>
              <a:t>facter</a:t>
            </a:r>
            <a:endParaRPr sz="877" dirty="0">
              <a:latin typeface="Consolas"/>
              <a:cs typeface="Consolas"/>
            </a:endParaRPr>
          </a:p>
          <a:p>
            <a:pPr>
              <a:spcBef>
                <a:spcPts val="26"/>
              </a:spcBef>
            </a:pPr>
            <a:endParaRPr sz="877" dirty="0">
              <a:latin typeface="Consolas"/>
              <a:cs typeface="Consolas"/>
            </a:endParaRPr>
          </a:p>
        </p:txBody>
      </p:sp>
      <p:sp>
        <p:nvSpPr>
          <p:cNvPr id="6" name="object 6"/>
          <p:cNvSpPr txBox="1"/>
          <p:nvPr/>
        </p:nvSpPr>
        <p:spPr>
          <a:xfrm>
            <a:off x="1530011" y="6475043"/>
            <a:ext cx="966862" cy="111980"/>
          </a:xfrm>
          <a:prstGeom prst="rect">
            <a:avLst/>
          </a:prstGeom>
        </p:spPr>
        <p:txBody>
          <a:bodyPr vert="horz" wrap="square" lIns="0" tIns="3899" rIns="0" bIns="0" rtlCol="0">
            <a:spAutoFit/>
          </a:bodyPr>
          <a:lstStyle/>
          <a:p>
            <a:pPr marL="33418">
              <a:spcBef>
                <a:spcPts val="31"/>
              </a:spcBef>
            </a:pPr>
            <a:fld id="{81D60167-4931-47E6-BA6A-407CBD079E47}" type="slidenum">
              <a:rPr sz="702" spc="57" dirty="0">
                <a:solidFill>
                  <a:srgbClr val="FFFFFF"/>
                </a:solidFill>
                <a:latin typeface="Calibri"/>
                <a:cs typeface="Calibri"/>
              </a:rPr>
              <a:pPr marL="33418">
                <a:spcBef>
                  <a:spcPts val="31"/>
                </a:spcBef>
              </a:pPr>
              <a:t>181</a:t>
            </a:fld>
            <a:r>
              <a:rPr sz="702" spc="57" dirty="0">
                <a:solidFill>
                  <a:srgbClr val="FFFFFF"/>
                </a:solidFill>
                <a:latin typeface="Calibri"/>
                <a:cs typeface="Calibri"/>
              </a:rPr>
              <a:t> </a:t>
            </a:r>
            <a:r>
              <a:rPr sz="702" spc="26" dirty="0">
                <a:solidFill>
                  <a:srgbClr val="FFFFFF"/>
                </a:solidFill>
                <a:latin typeface="Calibri"/>
                <a:cs typeface="Calibri"/>
              </a:rPr>
              <a:t>Ansible</a:t>
            </a:r>
            <a:r>
              <a:rPr sz="702" spc="-66" dirty="0">
                <a:solidFill>
                  <a:srgbClr val="FFFFFF"/>
                </a:solidFill>
                <a:latin typeface="Calibri"/>
                <a:cs typeface="Calibri"/>
              </a:rPr>
              <a:t> </a:t>
            </a:r>
            <a:r>
              <a:rPr sz="702" spc="22" dirty="0">
                <a:solidFill>
                  <a:srgbClr val="FFFFFF"/>
                </a:solidFill>
                <a:latin typeface="Calibri"/>
                <a:cs typeface="Calibri"/>
              </a:rPr>
              <a:t>Workshop</a:t>
            </a:r>
            <a:endParaRPr sz="702">
              <a:latin typeface="Calibri"/>
              <a:cs typeface="Calibri"/>
            </a:endParaRPr>
          </a:p>
        </p:txBody>
      </p:sp>
      <p:sp>
        <p:nvSpPr>
          <p:cNvPr id="5" name="object 5"/>
          <p:cNvSpPr txBox="1"/>
          <p:nvPr/>
        </p:nvSpPr>
        <p:spPr>
          <a:xfrm>
            <a:off x="1858430" y="2337360"/>
            <a:ext cx="1231969" cy="254263"/>
          </a:xfrm>
          <a:prstGeom prst="rect">
            <a:avLst/>
          </a:prstGeom>
        </p:spPr>
        <p:txBody>
          <a:bodyPr vert="horz" wrap="square" lIns="0" tIns="11139" rIns="0" bIns="0" rtlCol="0">
            <a:spAutoFit/>
          </a:bodyPr>
          <a:lstStyle/>
          <a:p>
            <a:pPr marL="11139">
              <a:spcBef>
                <a:spcPts val="88"/>
              </a:spcBef>
            </a:pPr>
            <a:r>
              <a:rPr sz="1579" spc="66" dirty="0">
                <a:latin typeface="Calibri"/>
                <a:cs typeface="Calibri"/>
              </a:rPr>
              <a:t>Rôle</a:t>
            </a:r>
            <a:r>
              <a:rPr sz="1579" spc="-13" dirty="0">
                <a:latin typeface="Calibri"/>
                <a:cs typeface="Calibri"/>
              </a:rPr>
              <a:t> </a:t>
            </a:r>
            <a:r>
              <a:rPr sz="1579" spc="53" dirty="0">
                <a:latin typeface="Calibri"/>
                <a:cs typeface="Calibri"/>
              </a:rPr>
              <a:t>common</a:t>
            </a:r>
            <a:endParaRPr sz="1579" dirty="0">
              <a:latin typeface="Calibri"/>
              <a:cs typeface="Calibri"/>
            </a:endParaRPr>
          </a:p>
        </p:txBody>
      </p:sp>
      <p:sp>
        <p:nvSpPr>
          <p:cNvPr id="3" name="Espace réservé de la date 2">
            <a:extLst>
              <a:ext uri="{FF2B5EF4-FFF2-40B4-BE49-F238E27FC236}">
                <a16:creationId xmlns:a16="http://schemas.microsoft.com/office/drawing/2014/main" id="{6970B495-D5E0-4E7A-92BA-2EAB97716A59}"/>
              </a:ext>
            </a:extLst>
          </p:cNvPr>
          <p:cNvSpPr>
            <a:spLocks noGrp="1"/>
          </p:cNvSpPr>
          <p:nvPr>
            <p:ph type="dt" sz="half" idx="6"/>
          </p:nvPr>
        </p:nvSpPr>
        <p:spPr/>
        <p:txBody>
          <a:bodyPr/>
          <a:lstStyle/>
          <a:p>
            <a:fld id="{2BC8BB22-5740-497C-9B6F-8AD4278B0D09}" type="datetime1">
              <a:rPr lang="en-US" smtClean="0"/>
              <a:t>11/26/2020</a:t>
            </a:fld>
            <a:endParaRPr lang="en-US"/>
          </a:p>
        </p:txBody>
      </p:sp>
      <p:sp>
        <p:nvSpPr>
          <p:cNvPr id="7" name="Espace réservé du numéro de diapositive 6">
            <a:extLst>
              <a:ext uri="{FF2B5EF4-FFF2-40B4-BE49-F238E27FC236}">
                <a16:creationId xmlns:a16="http://schemas.microsoft.com/office/drawing/2014/main" id="{72DEFE29-85A6-47B3-ADAA-C056D57A758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181</a:t>
            </a:fld>
            <a:endParaRPr lang="fr-FR" spc="-1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0011" y="1072759"/>
            <a:ext cx="4625659" cy="534468"/>
          </a:xfrm>
          <a:prstGeom prst="rect">
            <a:avLst/>
          </a:prstGeom>
        </p:spPr>
        <p:txBody>
          <a:bodyPr vert="horz" wrap="square" lIns="0" tIns="11139" rIns="0" bIns="0" rtlCol="0" anchor="ctr">
            <a:spAutoFit/>
          </a:bodyPr>
          <a:lstStyle/>
          <a:p>
            <a:pPr marL="11139">
              <a:spcBef>
                <a:spcPts val="88"/>
              </a:spcBef>
            </a:pPr>
            <a:r>
              <a:rPr spc="237" dirty="0"/>
              <a:t>LAB </a:t>
            </a:r>
            <a:r>
              <a:rPr spc="-18" dirty="0"/>
              <a:t>- </a:t>
            </a:r>
            <a:r>
              <a:rPr spc="215" dirty="0"/>
              <a:t>SOLUTION</a:t>
            </a:r>
            <a:r>
              <a:rPr spc="-140" dirty="0"/>
              <a:t> </a:t>
            </a:r>
            <a:r>
              <a:rPr spc="9" dirty="0"/>
              <a:t>3/3</a:t>
            </a:r>
          </a:p>
        </p:txBody>
      </p:sp>
      <p:sp>
        <p:nvSpPr>
          <p:cNvPr id="3" name="object 3"/>
          <p:cNvSpPr/>
          <p:nvPr/>
        </p:nvSpPr>
        <p:spPr>
          <a:xfrm>
            <a:off x="1429428" y="2615501"/>
            <a:ext cx="7834586" cy="3065998"/>
          </a:xfrm>
          <a:custGeom>
            <a:avLst/>
            <a:gdLst/>
            <a:ahLst/>
            <a:cxnLst/>
            <a:rect l="l" t="t" r="r" b="b"/>
            <a:pathLst>
              <a:path w="8932545" h="3495675">
                <a:moveTo>
                  <a:pt x="0" y="0"/>
                </a:moveTo>
                <a:lnTo>
                  <a:pt x="8932499" y="0"/>
                </a:lnTo>
                <a:lnTo>
                  <a:pt x="8932499" y="3495599"/>
                </a:lnTo>
                <a:lnTo>
                  <a:pt x="0" y="3495599"/>
                </a:lnTo>
                <a:lnTo>
                  <a:pt x="0" y="0"/>
                </a:lnTo>
                <a:close/>
              </a:path>
            </a:pathLst>
          </a:custGeom>
          <a:solidFill>
            <a:srgbClr val="DCDCDC"/>
          </a:solidFill>
        </p:spPr>
        <p:txBody>
          <a:bodyPr wrap="square" lIns="0" tIns="0" rIns="0" bIns="0" rtlCol="0"/>
          <a:lstStyle/>
          <a:p>
            <a:endParaRPr sz="1579"/>
          </a:p>
        </p:txBody>
      </p:sp>
      <p:sp>
        <p:nvSpPr>
          <p:cNvPr id="4" name="object 4"/>
          <p:cNvSpPr txBox="1"/>
          <p:nvPr/>
        </p:nvSpPr>
        <p:spPr>
          <a:xfrm>
            <a:off x="1894478" y="2863031"/>
            <a:ext cx="3993317" cy="2440759"/>
          </a:xfrm>
          <a:prstGeom prst="rect">
            <a:avLst/>
          </a:prstGeom>
        </p:spPr>
        <p:txBody>
          <a:bodyPr vert="horz" wrap="square" lIns="0" tIns="11139" rIns="0" bIns="0" rtlCol="0">
            <a:spAutoFit/>
          </a:bodyPr>
          <a:lstStyle/>
          <a:p>
            <a:pPr marL="11139" marR="1592901">
              <a:spcBef>
                <a:spcPts val="88"/>
              </a:spcBef>
            </a:pPr>
            <a:r>
              <a:rPr sz="877" spc="-4" dirty="0">
                <a:latin typeface="Consolas"/>
                <a:cs typeface="Consolas"/>
              </a:rPr>
              <a:t>[centos@centos1 common]$ cd ../../  [centos@centos1 ansible]$ vim</a:t>
            </a:r>
            <a:r>
              <a:rPr sz="877" spc="-75" dirty="0">
                <a:latin typeface="Consolas"/>
                <a:cs typeface="Consolas"/>
              </a:rPr>
              <a:t> </a:t>
            </a:r>
            <a:r>
              <a:rPr sz="877" spc="-4" dirty="0" err="1">
                <a:latin typeface="Consolas"/>
                <a:cs typeface="Consolas"/>
              </a:rPr>
              <a:t>lab.yaml</a:t>
            </a:r>
            <a:endParaRPr sz="877" dirty="0">
              <a:latin typeface="Consolas"/>
              <a:cs typeface="Consolas"/>
            </a:endParaRPr>
          </a:p>
          <a:p>
            <a:pPr marL="11139"/>
            <a:r>
              <a:rPr sz="877" spc="-4" dirty="0">
                <a:latin typeface="Consolas"/>
                <a:cs typeface="Consolas"/>
              </a:rPr>
              <a:t>---</a:t>
            </a:r>
            <a:endParaRPr sz="877" dirty="0">
              <a:latin typeface="Consolas"/>
              <a:cs typeface="Consolas"/>
            </a:endParaRPr>
          </a:p>
          <a:p>
            <a:pPr marL="133113" marR="2080797" indent="-122531">
              <a:buChar char="-"/>
              <a:tabLst>
                <a:tab pos="133670" algn="l"/>
              </a:tabLst>
            </a:pPr>
            <a:r>
              <a:rPr sz="877" spc="-4" dirty="0">
                <a:latin typeface="Consolas"/>
                <a:cs typeface="Consolas"/>
              </a:rPr>
              <a:t>name: All server setup  hosts:</a:t>
            </a:r>
            <a:r>
              <a:rPr sz="877" spc="-9" dirty="0">
                <a:latin typeface="Consolas"/>
                <a:cs typeface="Consolas"/>
              </a:rPr>
              <a:t> </a:t>
            </a:r>
            <a:r>
              <a:rPr sz="877" spc="-4" dirty="0">
                <a:latin typeface="Consolas"/>
                <a:cs typeface="Consolas"/>
              </a:rPr>
              <a:t>all</a:t>
            </a:r>
            <a:endParaRPr sz="877" dirty="0">
              <a:latin typeface="Consolas"/>
              <a:cs typeface="Consolas"/>
            </a:endParaRPr>
          </a:p>
          <a:p>
            <a:pPr marL="133113"/>
            <a:r>
              <a:rPr sz="877" spc="-4" dirty="0">
                <a:latin typeface="Consolas"/>
                <a:cs typeface="Consolas"/>
              </a:rPr>
              <a:t>become:</a:t>
            </a:r>
            <a:r>
              <a:rPr sz="877" spc="-9" dirty="0">
                <a:latin typeface="Consolas"/>
                <a:cs typeface="Consolas"/>
              </a:rPr>
              <a:t> </a:t>
            </a:r>
            <a:r>
              <a:rPr sz="877" spc="-4" dirty="0">
                <a:latin typeface="Consolas"/>
                <a:cs typeface="Consolas"/>
              </a:rPr>
              <a:t>yes</a:t>
            </a:r>
            <a:endParaRPr sz="877" dirty="0">
              <a:latin typeface="Consolas"/>
              <a:cs typeface="Consolas"/>
            </a:endParaRPr>
          </a:p>
          <a:p>
            <a:pPr>
              <a:spcBef>
                <a:spcPts val="22"/>
              </a:spcBef>
            </a:pPr>
            <a:endParaRPr sz="877" dirty="0">
              <a:latin typeface="Consolas"/>
              <a:cs typeface="Consolas"/>
            </a:endParaRPr>
          </a:p>
          <a:p>
            <a:pPr marL="133113">
              <a:spcBef>
                <a:spcPts val="4"/>
              </a:spcBef>
            </a:pPr>
            <a:r>
              <a:rPr sz="877" spc="-4" dirty="0">
                <a:latin typeface="Consolas"/>
                <a:cs typeface="Consolas"/>
              </a:rPr>
              <a:t>roles:</a:t>
            </a:r>
            <a:endParaRPr sz="877" dirty="0">
              <a:latin typeface="Consolas"/>
              <a:cs typeface="Consolas"/>
            </a:endParaRPr>
          </a:p>
          <a:p>
            <a:pPr marL="534123" lvl="1" indent="-122531">
              <a:buChar char="-"/>
              <a:tabLst>
                <a:tab pos="534680" algn="l"/>
              </a:tabLst>
            </a:pPr>
            <a:r>
              <a:rPr sz="877" spc="-4" dirty="0">
                <a:latin typeface="Consolas"/>
                <a:cs typeface="Consolas"/>
              </a:rPr>
              <a:t>common</a:t>
            </a:r>
            <a:endParaRPr sz="877" dirty="0">
              <a:latin typeface="Consolas"/>
              <a:cs typeface="Consolas"/>
            </a:endParaRPr>
          </a:p>
          <a:p>
            <a:pPr lvl="1">
              <a:spcBef>
                <a:spcPts val="22"/>
              </a:spcBef>
              <a:buFont typeface="Consolas"/>
              <a:buChar char="-"/>
            </a:pPr>
            <a:endParaRPr sz="877" dirty="0">
              <a:latin typeface="Consolas"/>
              <a:cs typeface="Consolas"/>
            </a:endParaRPr>
          </a:p>
          <a:p>
            <a:pPr marL="133113" marR="2080797" indent="-122531">
              <a:buChar char="-"/>
              <a:tabLst>
                <a:tab pos="133670" algn="l"/>
              </a:tabLst>
            </a:pPr>
            <a:r>
              <a:rPr sz="877" spc="-4" dirty="0">
                <a:latin typeface="Consolas"/>
                <a:cs typeface="Consolas"/>
              </a:rPr>
              <a:t>name: Web server setup  hosts:</a:t>
            </a:r>
            <a:r>
              <a:rPr sz="877" spc="-9" dirty="0">
                <a:latin typeface="Consolas"/>
                <a:cs typeface="Consolas"/>
              </a:rPr>
              <a:t> </a:t>
            </a:r>
            <a:r>
              <a:rPr sz="877" spc="-4" dirty="0">
                <a:latin typeface="Consolas"/>
                <a:cs typeface="Consolas"/>
              </a:rPr>
              <a:t>web</a:t>
            </a:r>
            <a:endParaRPr sz="877" dirty="0">
              <a:latin typeface="Consolas"/>
              <a:cs typeface="Consolas"/>
            </a:endParaRPr>
          </a:p>
          <a:p>
            <a:pPr marL="133113"/>
            <a:r>
              <a:rPr sz="877" spc="-4" dirty="0">
                <a:latin typeface="Consolas"/>
                <a:cs typeface="Consolas"/>
              </a:rPr>
              <a:t>become:</a:t>
            </a:r>
            <a:r>
              <a:rPr sz="877" spc="-9" dirty="0">
                <a:latin typeface="Consolas"/>
                <a:cs typeface="Consolas"/>
              </a:rPr>
              <a:t> </a:t>
            </a:r>
            <a:r>
              <a:rPr sz="877" spc="-4" dirty="0">
                <a:latin typeface="Consolas"/>
                <a:cs typeface="Consolas"/>
              </a:rPr>
              <a:t>yes</a:t>
            </a:r>
            <a:endParaRPr sz="877" dirty="0">
              <a:latin typeface="Consolas"/>
              <a:cs typeface="Consolas"/>
            </a:endParaRPr>
          </a:p>
          <a:p>
            <a:pPr>
              <a:spcBef>
                <a:spcPts val="26"/>
              </a:spcBef>
            </a:pPr>
            <a:endParaRPr sz="877" dirty="0">
              <a:latin typeface="Consolas"/>
              <a:cs typeface="Consolas"/>
            </a:endParaRPr>
          </a:p>
          <a:p>
            <a:pPr marL="133113"/>
            <a:r>
              <a:rPr sz="877" spc="-4" dirty="0">
                <a:latin typeface="Consolas"/>
                <a:cs typeface="Consolas"/>
              </a:rPr>
              <a:t>roles:</a:t>
            </a:r>
            <a:endParaRPr sz="877" dirty="0">
              <a:latin typeface="Consolas"/>
              <a:cs typeface="Consolas"/>
            </a:endParaRPr>
          </a:p>
          <a:p>
            <a:pPr marL="534123" lvl="1" indent="-122531">
              <a:buChar char="-"/>
              <a:tabLst>
                <a:tab pos="534680" algn="l"/>
              </a:tabLst>
            </a:pPr>
            <a:r>
              <a:rPr sz="877" spc="-4" dirty="0">
                <a:latin typeface="Consolas"/>
                <a:cs typeface="Consolas"/>
              </a:rPr>
              <a:t>apache</a:t>
            </a:r>
            <a:endParaRPr sz="877" dirty="0">
              <a:latin typeface="Consolas"/>
              <a:cs typeface="Consolas"/>
            </a:endParaRPr>
          </a:p>
          <a:p>
            <a:pPr>
              <a:spcBef>
                <a:spcPts val="26"/>
              </a:spcBef>
            </a:pPr>
            <a:endParaRPr sz="877" dirty="0">
              <a:latin typeface="Consolas"/>
              <a:cs typeface="Consolas"/>
            </a:endParaRPr>
          </a:p>
          <a:p>
            <a:pPr marL="11139"/>
            <a:r>
              <a:rPr sz="877" spc="-4" dirty="0">
                <a:latin typeface="Consolas"/>
                <a:cs typeface="Consolas"/>
              </a:rPr>
              <a:t>[centos@centos1 ansible]$ ansible-playbook -i ./hosts</a:t>
            </a:r>
            <a:r>
              <a:rPr sz="877" spc="-66" dirty="0">
                <a:latin typeface="Consolas"/>
                <a:cs typeface="Consolas"/>
              </a:rPr>
              <a:t> </a:t>
            </a:r>
            <a:r>
              <a:rPr lang="fr-FR" sz="877" spc="-4" dirty="0" err="1">
                <a:latin typeface="Consolas"/>
                <a:cs typeface="Consolas"/>
              </a:rPr>
              <a:t>lab</a:t>
            </a:r>
            <a:r>
              <a:rPr sz="877" spc="-4" dirty="0">
                <a:latin typeface="Consolas"/>
                <a:cs typeface="Consolas"/>
              </a:rPr>
              <a:t>.yml</a:t>
            </a:r>
            <a:endParaRPr sz="877" dirty="0">
              <a:latin typeface="Consolas"/>
              <a:cs typeface="Consolas"/>
            </a:endParaRPr>
          </a:p>
        </p:txBody>
      </p:sp>
      <p:sp>
        <p:nvSpPr>
          <p:cNvPr id="6" name="object 6"/>
          <p:cNvSpPr txBox="1"/>
          <p:nvPr/>
        </p:nvSpPr>
        <p:spPr>
          <a:xfrm>
            <a:off x="1530011" y="6475043"/>
            <a:ext cx="966862" cy="111980"/>
          </a:xfrm>
          <a:prstGeom prst="rect">
            <a:avLst/>
          </a:prstGeom>
        </p:spPr>
        <p:txBody>
          <a:bodyPr vert="horz" wrap="square" lIns="0" tIns="3899" rIns="0" bIns="0" rtlCol="0">
            <a:spAutoFit/>
          </a:bodyPr>
          <a:lstStyle/>
          <a:p>
            <a:pPr marL="33418">
              <a:spcBef>
                <a:spcPts val="31"/>
              </a:spcBef>
            </a:pPr>
            <a:fld id="{81D60167-4931-47E6-BA6A-407CBD079E47}" type="slidenum">
              <a:rPr sz="702" spc="57" dirty="0">
                <a:solidFill>
                  <a:srgbClr val="FFFFFF"/>
                </a:solidFill>
                <a:latin typeface="Calibri"/>
                <a:cs typeface="Calibri"/>
              </a:rPr>
              <a:pPr marL="33418">
                <a:spcBef>
                  <a:spcPts val="31"/>
                </a:spcBef>
              </a:pPr>
              <a:t>182</a:t>
            </a:fld>
            <a:r>
              <a:rPr sz="702" spc="57" dirty="0">
                <a:solidFill>
                  <a:srgbClr val="FFFFFF"/>
                </a:solidFill>
                <a:latin typeface="Calibri"/>
                <a:cs typeface="Calibri"/>
              </a:rPr>
              <a:t> </a:t>
            </a:r>
            <a:r>
              <a:rPr sz="702" spc="26" dirty="0">
                <a:solidFill>
                  <a:srgbClr val="FFFFFF"/>
                </a:solidFill>
                <a:latin typeface="Calibri"/>
                <a:cs typeface="Calibri"/>
              </a:rPr>
              <a:t>Ansible</a:t>
            </a:r>
            <a:r>
              <a:rPr sz="702" spc="-66" dirty="0">
                <a:solidFill>
                  <a:srgbClr val="FFFFFF"/>
                </a:solidFill>
                <a:latin typeface="Calibri"/>
                <a:cs typeface="Calibri"/>
              </a:rPr>
              <a:t> </a:t>
            </a:r>
            <a:r>
              <a:rPr sz="702" spc="22" dirty="0">
                <a:solidFill>
                  <a:srgbClr val="FFFFFF"/>
                </a:solidFill>
                <a:latin typeface="Calibri"/>
                <a:cs typeface="Calibri"/>
              </a:rPr>
              <a:t>Workshop</a:t>
            </a:r>
            <a:endParaRPr sz="702">
              <a:latin typeface="Calibri"/>
              <a:cs typeface="Calibri"/>
            </a:endParaRPr>
          </a:p>
        </p:txBody>
      </p:sp>
      <p:sp>
        <p:nvSpPr>
          <p:cNvPr id="5" name="object 5"/>
          <p:cNvSpPr txBox="1"/>
          <p:nvPr/>
        </p:nvSpPr>
        <p:spPr>
          <a:xfrm>
            <a:off x="1776408" y="2280250"/>
            <a:ext cx="837093" cy="254263"/>
          </a:xfrm>
          <a:prstGeom prst="rect">
            <a:avLst/>
          </a:prstGeom>
        </p:spPr>
        <p:txBody>
          <a:bodyPr vert="horz" wrap="square" lIns="0" tIns="11139" rIns="0" bIns="0" rtlCol="0">
            <a:spAutoFit/>
          </a:bodyPr>
          <a:lstStyle/>
          <a:p>
            <a:pPr marL="11139">
              <a:spcBef>
                <a:spcPts val="88"/>
              </a:spcBef>
            </a:pPr>
            <a:r>
              <a:rPr sz="1579" spc="66" dirty="0">
                <a:latin typeface="Calibri"/>
                <a:cs typeface="Calibri"/>
              </a:rPr>
              <a:t>Playbook</a:t>
            </a:r>
            <a:endParaRPr sz="1579">
              <a:latin typeface="Calibri"/>
              <a:cs typeface="Calibri"/>
            </a:endParaRPr>
          </a:p>
        </p:txBody>
      </p:sp>
      <p:sp>
        <p:nvSpPr>
          <p:cNvPr id="7" name="Espace réservé de la date 6">
            <a:extLst>
              <a:ext uri="{FF2B5EF4-FFF2-40B4-BE49-F238E27FC236}">
                <a16:creationId xmlns:a16="http://schemas.microsoft.com/office/drawing/2014/main" id="{A2B6583D-592A-48CA-8B8C-F8ED07B03269}"/>
              </a:ext>
            </a:extLst>
          </p:cNvPr>
          <p:cNvSpPr>
            <a:spLocks noGrp="1"/>
          </p:cNvSpPr>
          <p:nvPr>
            <p:ph type="dt" sz="half" idx="6"/>
          </p:nvPr>
        </p:nvSpPr>
        <p:spPr/>
        <p:txBody>
          <a:bodyPr/>
          <a:lstStyle/>
          <a:p>
            <a:fld id="{7A8C8D23-E15E-49C4-9325-5F76DB7765D3}" type="datetime1">
              <a:rPr lang="en-US" smtClean="0"/>
              <a:t>11/26/2020</a:t>
            </a:fld>
            <a:endParaRPr lang="en-US"/>
          </a:p>
        </p:txBody>
      </p:sp>
      <p:sp>
        <p:nvSpPr>
          <p:cNvPr id="8" name="Espace réservé du numéro de diapositive 7">
            <a:extLst>
              <a:ext uri="{FF2B5EF4-FFF2-40B4-BE49-F238E27FC236}">
                <a16:creationId xmlns:a16="http://schemas.microsoft.com/office/drawing/2014/main" id="{A0D55DED-A9D6-4B91-B9AF-C4230BF316D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182</a:t>
            </a:fld>
            <a:endParaRPr lang="fr-FR" spc="-1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F9506-3A4B-4B3E-88B1-21CD0D0BFF98}"/>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B0AD297E-A950-49E1-B870-5319ED83A20C}"/>
              </a:ext>
            </a:extLst>
          </p:cNvPr>
          <p:cNvSpPr>
            <a:spLocks noGrp="1"/>
          </p:cNvSpPr>
          <p:nvPr>
            <p:ph idx="1"/>
          </p:nvPr>
        </p:nvSpPr>
        <p:spPr>
          <a:xfrm>
            <a:off x="1456806" y="2007653"/>
            <a:ext cx="7779786" cy="1107996"/>
          </a:xfrm>
        </p:spPr>
        <p:txBody>
          <a:bodyPr/>
          <a:lstStyle/>
          <a:p>
            <a:r>
              <a:rPr lang="fr-FR" dirty="0"/>
              <a:t>Différences entre les </a:t>
            </a:r>
            <a:r>
              <a:rPr lang="fr-FR" dirty="0" err="1"/>
              <a:t>includes</a:t>
            </a:r>
            <a:r>
              <a:rPr lang="fr-FR" dirty="0"/>
              <a:t> et import.</a:t>
            </a:r>
          </a:p>
          <a:p>
            <a:r>
              <a:rPr lang="fr-FR" dirty="0"/>
              <a:t>Notion des rôles.</a:t>
            </a:r>
          </a:p>
          <a:p>
            <a:r>
              <a:rPr lang="fr-FR" dirty="0"/>
              <a:t>Manipulation des rôles.</a:t>
            </a:r>
          </a:p>
          <a:p>
            <a:r>
              <a:rPr lang="fr-FR" dirty="0"/>
              <a:t>Ansible Galaxy.</a:t>
            </a:r>
          </a:p>
        </p:txBody>
      </p:sp>
      <p:sp>
        <p:nvSpPr>
          <p:cNvPr id="4" name="Espace réservé de la date 3">
            <a:extLst>
              <a:ext uri="{FF2B5EF4-FFF2-40B4-BE49-F238E27FC236}">
                <a16:creationId xmlns:a16="http://schemas.microsoft.com/office/drawing/2014/main" id="{87352276-B494-440B-A479-7DA922B6A97F}"/>
              </a:ext>
            </a:extLst>
          </p:cNvPr>
          <p:cNvSpPr>
            <a:spLocks noGrp="1"/>
          </p:cNvSpPr>
          <p:nvPr>
            <p:ph type="dt" sz="half" idx="6"/>
          </p:nvPr>
        </p:nvSpPr>
        <p:spPr/>
        <p:txBody>
          <a:bodyPr/>
          <a:lstStyle/>
          <a:p>
            <a:fld id="{3CFF3170-36C6-426E-AB9C-42571601291B}"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119F413D-7E98-4425-9A3D-96172742C8E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183</a:t>
            </a:fld>
            <a:endParaRPr lang="fr-FR" spc="-10" dirty="0"/>
          </a:p>
        </p:txBody>
      </p:sp>
    </p:spTree>
    <p:extLst>
      <p:ext uri="{BB962C8B-B14F-4D97-AF65-F5344CB8AC3E}">
        <p14:creationId xmlns:p14="http://schemas.microsoft.com/office/powerpoint/2010/main" val="39514059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172375" y="3395190"/>
            <a:ext cx="7034252" cy="824899"/>
          </a:xfrm>
          <a:prstGeom prst="rect">
            <a:avLst/>
          </a:prstGeom>
        </p:spPr>
        <p:txBody>
          <a:bodyPr vert="horz" wrap="square" lIns="0" tIns="14852" rIns="0" bIns="0" rtlCol="0" anchor="ctr">
            <a:spAutoFit/>
          </a:bodyPr>
          <a:lstStyle/>
          <a:p>
            <a:pPr marL="14852">
              <a:spcBef>
                <a:spcPts val="117"/>
              </a:spcBef>
            </a:pPr>
            <a:r>
              <a:rPr dirty="0"/>
              <a:t>Ansible</a:t>
            </a:r>
            <a:r>
              <a:rPr spc="-111" dirty="0"/>
              <a:t> </a:t>
            </a:r>
            <a:r>
              <a:rPr dirty="0"/>
              <a:t>Vault</a:t>
            </a:r>
          </a:p>
        </p:txBody>
      </p:sp>
      <p:sp>
        <p:nvSpPr>
          <p:cNvPr id="5" name="Sous-titre 4">
            <a:extLst>
              <a:ext uri="{FF2B5EF4-FFF2-40B4-BE49-F238E27FC236}">
                <a16:creationId xmlns:a16="http://schemas.microsoft.com/office/drawing/2014/main" id="{9E95F585-A570-41CA-B17F-527C4FF027BF}"/>
              </a:ext>
            </a:extLst>
          </p:cNvPr>
          <p:cNvSpPr>
            <a:spLocks noGrp="1"/>
          </p:cNvSpPr>
          <p:nvPr>
            <p:ph type="subTitle" idx="1"/>
          </p:nvPr>
        </p:nvSpPr>
        <p:spPr/>
        <p:txBody>
          <a:bodyPr/>
          <a:lstStyle/>
          <a:p>
            <a:endParaRPr lang="fr-FR"/>
          </a:p>
        </p:txBody>
      </p:sp>
      <p:sp>
        <p:nvSpPr>
          <p:cNvPr id="4" name="object 4"/>
          <p:cNvSpPr txBox="1">
            <a:spLocks noGrp="1"/>
          </p:cNvSpPr>
          <p:nvPr>
            <p:ph type="sldNum" sz="quarter" idx="12"/>
          </p:nvPr>
        </p:nvSpPr>
        <p:spPr>
          <a:xfrm>
            <a:off x="8950717" y="7859661"/>
            <a:ext cx="374269" cy="533617"/>
          </a:xfrm>
          <a:prstGeom prst="rect">
            <a:avLst/>
          </a:prstGeom>
        </p:spPr>
        <p:txBody>
          <a:bodyPr vert="horz" wrap="square" lIns="0" tIns="101736" rIns="0" bIns="0" rtlCol="0" anchor="ctr">
            <a:spAutoFit/>
          </a:bodyPr>
          <a:lstStyle/>
          <a:p>
            <a:pPr marL="44556">
              <a:spcBef>
                <a:spcPts val="801"/>
              </a:spcBef>
            </a:pPr>
            <a:fld id="{81D60167-4931-47E6-BA6A-407CBD079E47}" type="slidenum">
              <a:rPr dirty="0"/>
              <a:pPr marL="44556">
                <a:spcBef>
                  <a:spcPts val="801"/>
                </a:spcBef>
              </a:pPr>
              <a:t>184</a:t>
            </a:fld>
            <a:endParaRPr dirty="0"/>
          </a:p>
        </p:txBody>
      </p:sp>
      <p:sp>
        <p:nvSpPr>
          <p:cNvPr id="3" name="Espace réservé de la date 2">
            <a:extLst>
              <a:ext uri="{FF2B5EF4-FFF2-40B4-BE49-F238E27FC236}">
                <a16:creationId xmlns:a16="http://schemas.microsoft.com/office/drawing/2014/main" id="{98664147-60AC-40AB-9A40-668F60CD58EB}"/>
              </a:ext>
            </a:extLst>
          </p:cNvPr>
          <p:cNvSpPr>
            <a:spLocks noGrp="1"/>
          </p:cNvSpPr>
          <p:nvPr>
            <p:ph type="dt" sz="half" idx="10"/>
          </p:nvPr>
        </p:nvSpPr>
        <p:spPr/>
        <p:txBody>
          <a:bodyPr/>
          <a:lstStyle/>
          <a:p>
            <a:fld id="{B117184B-B3BE-45C5-B425-175FE4178C24}" type="datetime1">
              <a:rPr lang="en-US" smtClean="0"/>
              <a:t>11/26/2020</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D2DF6-613B-4C4D-9D27-1F0BFA2581EA}"/>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A0666951-8383-47D4-A2FD-7E74CA67F62F}"/>
              </a:ext>
            </a:extLst>
          </p:cNvPr>
          <p:cNvSpPr>
            <a:spLocks noGrp="1"/>
          </p:cNvSpPr>
          <p:nvPr>
            <p:ph idx="1"/>
          </p:nvPr>
        </p:nvSpPr>
        <p:spPr>
          <a:xfrm>
            <a:off x="1456806" y="2007653"/>
            <a:ext cx="7779786" cy="2308324"/>
          </a:xfrm>
        </p:spPr>
        <p:txBody>
          <a:bodyPr/>
          <a:lstStyle/>
          <a:p>
            <a:pPr marL="285750" indent="-285750">
              <a:buFont typeface="Arial" panose="020B0604020202020204" pitchFamily="34" charset="0"/>
              <a:buChar char="•"/>
            </a:pPr>
            <a:r>
              <a:rPr lang="fr-FR" sz="2500" dirty="0"/>
              <a:t>Introduction</a:t>
            </a:r>
          </a:p>
          <a:p>
            <a:pPr marL="285750" indent="-285750">
              <a:buFont typeface="Arial" panose="020B0604020202020204" pitchFamily="34" charset="0"/>
              <a:buChar char="•"/>
            </a:pPr>
            <a:r>
              <a:rPr lang="fr-FR" sz="2500" dirty="0"/>
              <a:t>ansible-</a:t>
            </a:r>
            <a:r>
              <a:rPr lang="fr-FR" sz="2500" dirty="0" err="1"/>
              <a:t>vault</a:t>
            </a:r>
            <a:endParaRPr lang="fr-FR" sz="2500" dirty="0"/>
          </a:p>
          <a:p>
            <a:pPr marL="285750" indent="-285750">
              <a:buFont typeface="Arial" panose="020B0604020202020204" pitchFamily="34" charset="0"/>
              <a:buChar char="•"/>
            </a:pPr>
            <a:r>
              <a:rPr lang="fr-FR" sz="2500" dirty="0"/>
              <a:t>Cryptage avec ansible-</a:t>
            </a:r>
            <a:r>
              <a:rPr lang="fr-FR" sz="2500" dirty="0" err="1"/>
              <a:t>vault</a:t>
            </a:r>
            <a:endParaRPr lang="fr-FR" sz="2500" dirty="0"/>
          </a:p>
          <a:p>
            <a:pPr marL="285750" indent="-285750">
              <a:buFont typeface="Arial" panose="020B0604020202020204" pitchFamily="34" charset="0"/>
              <a:buChar char="•"/>
            </a:pPr>
            <a:r>
              <a:rPr lang="fr-FR" sz="2500" dirty="0"/>
              <a:t>Exécution d'Ansible avec des variables cryptées</a:t>
            </a:r>
          </a:p>
          <a:p>
            <a:pPr marL="285750" indent="-285750">
              <a:buFont typeface="Arial" panose="020B0604020202020204" pitchFamily="34" charset="0"/>
              <a:buChar char="•"/>
            </a:pPr>
            <a:r>
              <a:rPr lang="fr-FR" sz="2500" dirty="0"/>
              <a:t>Ansible-</a:t>
            </a:r>
            <a:r>
              <a:rPr lang="fr-FR" sz="2500" dirty="0" err="1"/>
              <a:t>vault</a:t>
            </a:r>
            <a:r>
              <a:rPr lang="fr-FR" sz="2500" dirty="0"/>
              <a:t> – autres commandes</a:t>
            </a:r>
          </a:p>
          <a:p>
            <a:pPr marL="285750" indent="-285750">
              <a:buFont typeface="Arial" panose="020B0604020202020204" pitchFamily="34" charset="0"/>
              <a:buChar char="•"/>
            </a:pPr>
            <a:r>
              <a:rPr lang="fr-FR" sz="2500" dirty="0"/>
              <a:t>Remarques supplémentaires</a:t>
            </a:r>
          </a:p>
        </p:txBody>
      </p:sp>
      <p:sp>
        <p:nvSpPr>
          <p:cNvPr id="4" name="Espace réservé de la date 3">
            <a:extLst>
              <a:ext uri="{FF2B5EF4-FFF2-40B4-BE49-F238E27FC236}">
                <a16:creationId xmlns:a16="http://schemas.microsoft.com/office/drawing/2014/main" id="{848AB44A-74C4-4CE6-BCF9-359E2259E7D2}"/>
              </a:ext>
            </a:extLst>
          </p:cNvPr>
          <p:cNvSpPr>
            <a:spLocks noGrp="1"/>
          </p:cNvSpPr>
          <p:nvPr>
            <p:ph type="dt" sz="half" idx="6"/>
          </p:nvPr>
        </p:nvSpPr>
        <p:spPr/>
        <p:txBody>
          <a:bodyPr/>
          <a:lstStyle/>
          <a:p>
            <a:fld id="{604DAF5A-3E53-4CBA-AC9A-2876CB62B6EB}"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2B9C0189-8F40-4966-A886-D698F110D5E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185</a:t>
            </a:fld>
            <a:endParaRPr lang="fr-FR" spc="-10" dirty="0"/>
          </a:p>
        </p:txBody>
      </p:sp>
    </p:spTree>
    <p:extLst>
      <p:ext uri="{BB962C8B-B14F-4D97-AF65-F5344CB8AC3E}">
        <p14:creationId xmlns:p14="http://schemas.microsoft.com/office/powerpoint/2010/main" val="6343738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035050"/>
            <a:ext cx="4629451" cy="538217"/>
          </a:xfrm>
          <a:prstGeom prst="rect">
            <a:avLst/>
          </a:prstGeom>
        </p:spPr>
        <p:txBody>
          <a:bodyPr vert="horz" wrap="square" lIns="0" tIns="14852" rIns="0" bIns="0" rtlCol="0" anchor="ctr">
            <a:spAutoFit/>
          </a:bodyPr>
          <a:lstStyle/>
          <a:p>
            <a:pPr marL="14852">
              <a:spcBef>
                <a:spcPts val="117"/>
              </a:spcBef>
            </a:pPr>
            <a:r>
              <a:rPr lang="fr-FR" dirty="0"/>
              <a:t>Introduction</a:t>
            </a:r>
            <a:endParaRPr dirty="0"/>
          </a:p>
        </p:txBody>
      </p:sp>
      <p:sp>
        <p:nvSpPr>
          <p:cNvPr id="3" name="object 3"/>
          <p:cNvSpPr txBox="1">
            <a:spLocks noGrp="1"/>
          </p:cNvSpPr>
          <p:nvPr>
            <p:ph type="body" idx="1"/>
          </p:nvPr>
        </p:nvSpPr>
        <p:spPr>
          <a:xfrm>
            <a:off x="389471" y="2283169"/>
            <a:ext cx="9914458" cy="2042027"/>
          </a:xfrm>
          <a:prstGeom prst="rect">
            <a:avLst/>
          </a:prstGeom>
        </p:spPr>
        <p:txBody>
          <a:bodyPr vert="horz" wrap="square" lIns="0" tIns="14852" rIns="0" bIns="0" rtlCol="0">
            <a:spAutoFit/>
          </a:bodyPr>
          <a:lstStyle/>
          <a:p>
            <a:pPr marL="14852" marR="1067104">
              <a:lnSpc>
                <a:spcPct val="114599"/>
              </a:lnSpc>
              <a:spcBef>
                <a:spcPts val="117"/>
              </a:spcBef>
            </a:pPr>
            <a:r>
              <a:rPr lang="fr-FR" dirty="0"/>
              <a:t>Les </a:t>
            </a:r>
            <a:r>
              <a:rPr lang="fr-FR" dirty="0" err="1"/>
              <a:t>playbooks</a:t>
            </a:r>
            <a:r>
              <a:rPr lang="fr-FR" dirty="0"/>
              <a:t> accèdent souvent à des informations sensibles : mots de passe des administrateurs et bases de données, clés privées,…</a:t>
            </a:r>
            <a:endParaRPr dirty="0"/>
          </a:p>
          <a:p>
            <a:pPr marL="14852" marR="201986">
              <a:lnSpc>
                <a:spcPct val="114599"/>
              </a:lnSpc>
              <a:spcBef>
                <a:spcPts val="1842"/>
              </a:spcBef>
            </a:pPr>
            <a:r>
              <a:rPr lang="fr-FR" dirty="0"/>
              <a:t>Ansible </a:t>
            </a:r>
            <a:r>
              <a:rPr lang="fr-FR" dirty="0" err="1"/>
              <a:t>vault</a:t>
            </a:r>
            <a:r>
              <a:rPr lang="fr-FR" dirty="0"/>
              <a:t> permet de sécuriser toute donnée sensible tout en permettant l’exécution du </a:t>
            </a:r>
            <a:r>
              <a:rPr lang="fr-FR" dirty="0" err="1"/>
              <a:t>playbook</a:t>
            </a:r>
            <a:r>
              <a:rPr lang="fr-FR" dirty="0"/>
              <a:t>.</a:t>
            </a:r>
            <a:endParaRPr dirty="0"/>
          </a:p>
          <a:p>
            <a:pPr marL="14852" marR="5941">
              <a:lnSpc>
                <a:spcPct val="114599"/>
              </a:lnSpc>
              <a:spcBef>
                <a:spcPts val="1836"/>
              </a:spcBef>
            </a:pPr>
            <a:r>
              <a:rPr lang="fr-FR" dirty="0"/>
              <a:t>Si la clé est fournie, Ansible décrypte automatiquement les mots de passe cryptés par </a:t>
            </a:r>
            <a:r>
              <a:rPr lang="fr-FR" dirty="0" err="1"/>
              <a:t>vault</a:t>
            </a:r>
            <a:r>
              <a:rPr lang="fr-FR" dirty="0"/>
              <a:t>.</a:t>
            </a:r>
            <a:endParaRPr dirty="0"/>
          </a:p>
        </p:txBody>
      </p:sp>
      <p:sp>
        <p:nvSpPr>
          <p:cNvPr id="4" name="Espace réservé de la date 3">
            <a:extLst>
              <a:ext uri="{FF2B5EF4-FFF2-40B4-BE49-F238E27FC236}">
                <a16:creationId xmlns:a16="http://schemas.microsoft.com/office/drawing/2014/main" id="{7F310A24-2CB7-4673-9E7A-87817B6883C5}"/>
              </a:ext>
            </a:extLst>
          </p:cNvPr>
          <p:cNvSpPr>
            <a:spLocks noGrp="1"/>
          </p:cNvSpPr>
          <p:nvPr>
            <p:ph type="dt" sz="half" idx="6"/>
          </p:nvPr>
        </p:nvSpPr>
        <p:spPr/>
        <p:txBody>
          <a:bodyPr/>
          <a:lstStyle/>
          <a:p>
            <a:fld id="{8C85A7E3-7208-436C-87E6-BE3DE1E50E1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98A99437-F029-4527-8CE8-EA2BBF10A12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186</a:t>
            </a:fld>
            <a:endParaRPr lang="fr-FR" spc="-1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6677" y="1111250"/>
            <a:ext cx="3895494" cy="538217"/>
          </a:xfrm>
          <a:prstGeom prst="rect">
            <a:avLst/>
          </a:prstGeom>
        </p:spPr>
        <p:txBody>
          <a:bodyPr vert="horz" wrap="square" lIns="0" tIns="14852" rIns="0" bIns="0" rtlCol="0" anchor="ctr">
            <a:spAutoFit/>
          </a:bodyPr>
          <a:lstStyle/>
          <a:p>
            <a:pPr marL="14852">
              <a:spcBef>
                <a:spcPts val="117"/>
              </a:spcBef>
            </a:pPr>
            <a:r>
              <a:rPr lang="fr-FR" dirty="0"/>
              <a:t>ansible-</a:t>
            </a:r>
            <a:r>
              <a:rPr lang="fr-FR" dirty="0" err="1"/>
              <a:t>vault</a:t>
            </a:r>
            <a:endParaRPr dirty="0"/>
          </a:p>
        </p:txBody>
      </p:sp>
      <p:sp>
        <p:nvSpPr>
          <p:cNvPr id="6" name="object 3">
            <a:extLst>
              <a:ext uri="{FF2B5EF4-FFF2-40B4-BE49-F238E27FC236}">
                <a16:creationId xmlns:a16="http://schemas.microsoft.com/office/drawing/2014/main" id="{D0082EF8-5EC0-4DFA-BB65-B8AFEE71126C}"/>
              </a:ext>
            </a:extLst>
          </p:cNvPr>
          <p:cNvSpPr txBox="1"/>
          <p:nvPr/>
        </p:nvSpPr>
        <p:spPr>
          <a:xfrm>
            <a:off x="449915" y="2146407"/>
            <a:ext cx="9684512" cy="2306458"/>
          </a:xfrm>
          <a:prstGeom prst="rect">
            <a:avLst/>
          </a:prstGeom>
        </p:spPr>
        <p:txBody>
          <a:bodyPr vert="horz" wrap="square" lIns="0" tIns="14852" rIns="0" bIns="0" rtlCol="0">
            <a:spAutoFit/>
          </a:bodyPr>
          <a:lstStyle/>
          <a:p>
            <a:pPr marL="315610" marR="141835" indent="-300758">
              <a:lnSpc>
                <a:spcPct val="114599"/>
              </a:lnSpc>
              <a:spcBef>
                <a:spcPts val="117"/>
              </a:spcBef>
              <a:buFont typeface="Arial" panose="020B0604020202020204" pitchFamily="34" charset="0"/>
              <a:buChar char="•"/>
            </a:pPr>
            <a:r>
              <a:rPr lang="fr-FR" sz="2105" dirty="0">
                <a:latin typeface="Lato"/>
                <a:cs typeface="Lato"/>
              </a:rPr>
              <a:t>Tout contenu crypté est incorporé de manière transparente dans Ansible avec </a:t>
            </a:r>
            <a:r>
              <a:rPr lang="fr-FR" sz="2105" dirty="0" err="1">
                <a:latin typeface="Lato"/>
                <a:cs typeface="Lato"/>
              </a:rPr>
              <a:t>vault</a:t>
            </a:r>
            <a:r>
              <a:rPr lang="fr-FR" sz="2105" dirty="0">
                <a:latin typeface="Lato"/>
                <a:cs typeface="Lato"/>
              </a:rPr>
              <a:t>.</a:t>
            </a:r>
            <a:endParaRPr sz="2105" dirty="0">
              <a:latin typeface="Lato"/>
              <a:cs typeface="Lato"/>
            </a:endParaRPr>
          </a:p>
          <a:p>
            <a:pPr marL="315610" indent="-300758">
              <a:spcBef>
                <a:spcPts val="2210"/>
              </a:spcBef>
              <a:buFont typeface="Arial" panose="020B0604020202020204" pitchFamily="34" charset="0"/>
              <a:buChar char="•"/>
            </a:pPr>
            <a:r>
              <a:rPr sz="2105" spc="-6" dirty="0">
                <a:latin typeface="Courier New"/>
                <a:cs typeface="Courier New"/>
              </a:rPr>
              <a:t>Ansible-vault</a:t>
            </a:r>
            <a:r>
              <a:rPr sz="2105" spc="-889" dirty="0">
                <a:latin typeface="Courier New"/>
                <a:cs typeface="Courier New"/>
              </a:rPr>
              <a:t> </a:t>
            </a:r>
            <a:r>
              <a:rPr lang="fr-FR" sz="2105" dirty="0">
                <a:latin typeface="Lato"/>
                <a:cs typeface="Lato"/>
              </a:rPr>
              <a:t>permet le cryptage de toute donnée sensible sur le disque.</a:t>
            </a:r>
            <a:endParaRPr sz="2105" dirty="0">
              <a:latin typeface="Lato"/>
              <a:cs typeface="Lato"/>
            </a:endParaRPr>
          </a:p>
          <a:p>
            <a:pPr marL="315610" marR="5941" indent="-300758">
              <a:lnSpc>
                <a:spcPct val="114599"/>
              </a:lnSpc>
              <a:spcBef>
                <a:spcPts val="1842"/>
              </a:spcBef>
              <a:buFont typeface="Arial" panose="020B0604020202020204" pitchFamily="34" charset="0"/>
              <a:buChar char="•"/>
            </a:pPr>
            <a:r>
              <a:rPr lang="fr-FR" sz="2105" dirty="0">
                <a:latin typeface="Lato"/>
                <a:cs typeface="Lato"/>
              </a:rPr>
              <a:t>Toute commande de ansible et ansible-</a:t>
            </a:r>
            <a:r>
              <a:rPr lang="fr-FR" sz="2105" dirty="0" err="1">
                <a:latin typeface="Lato"/>
                <a:cs typeface="Lato"/>
              </a:rPr>
              <a:t>playbook</a:t>
            </a:r>
            <a:r>
              <a:rPr lang="fr-FR" sz="2105" dirty="0">
                <a:latin typeface="Lato"/>
                <a:cs typeface="Lato"/>
              </a:rPr>
              <a:t> supporte le décryptage du contenu crypté lors de l’exécution.</a:t>
            </a:r>
            <a:endParaRPr sz="2105" dirty="0">
              <a:latin typeface="Lato"/>
              <a:cs typeface="Lato"/>
            </a:endParaRPr>
          </a:p>
        </p:txBody>
      </p:sp>
      <p:sp>
        <p:nvSpPr>
          <p:cNvPr id="3" name="Espace réservé de la date 2">
            <a:extLst>
              <a:ext uri="{FF2B5EF4-FFF2-40B4-BE49-F238E27FC236}">
                <a16:creationId xmlns:a16="http://schemas.microsoft.com/office/drawing/2014/main" id="{4013051B-B1EB-481A-AD24-CF9C83C6A937}"/>
              </a:ext>
            </a:extLst>
          </p:cNvPr>
          <p:cNvSpPr>
            <a:spLocks noGrp="1"/>
          </p:cNvSpPr>
          <p:nvPr>
            <p:ph type="dt" sz="half" idx="6"/>
          </p:nvPr>
        </p:nvSpPr>
        <p:spPr/>
        <p:txBody>
          <a:bodyPr/>
          <a:lstStyle/>
          <a:p>
            <a:fld id="{0D171A48-EF16-4659-B472-830992639A2C}"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F2814807-4E68-43CD-AB92-600638DD411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187</a:t>
            </a:fld>
            <a:endParaRPr lang="fr-FR" spc="-1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143365"/>
            <a:ext cx="5543250" cy="538217"/>
          </a:xfrm>
          <a:prstGeom prst="rect">
            <a:avLst/>
          </a:prstGeom>
        </p:spPr>
        <p:txBody>
          <a:bodyPr vert="horz" wrap="square" lIns="0" tIns="14852" rIns="0" bIns="0" rtlCol="0" anchor="ctr">
            <a:spAutoFit/>
          </a:bodyPr>
          <a:lstStyle/>
          <a:p>
            <a:pPr marL="14852">
              <a:spcBef>
                <a:spcPts val="117"/>
              </a:spcBef>
            </a:pPr>
            <a:r>
              <a:rPr lang="fr-FR" dirty="0"/>
              <a:t>Cryptage avec ansible-</a:t>
            </a:r>
            <a:r>
              <a:rPr lang="fr-FR" dirty="0" err="1"/>
              <a:t>vault</a:t>
            </a:r>
            <a:endParaRPr dirty="0"/>
          </a:p>
        </p:txBody>
      </p:sp>
      <p:sp>
        <p:nvSpPr>
          <p:cNvPr id="6" name="object 3">
            <a:extLst>
              <a:ext uri="{FF2B5EF4-FFF2-40B4-BE49-F238E27FC236}">
                <a16:creationId xmlns:a16="http://schemas.microsoft.com/office/drawing/2014/main" id="{D362A283-F4CB-42E2-AC23-5AD9E620483E}"/>
              </a:ext>
            </a:extLst>
          </p:cNvPr>
          <p:cNvSpPr txBox="1"/>
          <p:nvPr/>
        </p:nvSpPr>
        <p:spPr>
          <a:xfrm>
            <a:off x="449915" y="2193191"/>
            <a:ext cx="9793372" cy="3336419"/>
          </a:xfrm>
          <a:prstGeom prst="rect">
            <a:avLst/>
          </a:prstGeom>
        </p:spPr>
        <p:txBody>
          <a:bodyPr vert="horz" wrap="square" lIns="0" tIns="14852" rIns="0" bIns="0" rtlCol="0">
            <a:spAutoFit/>
          </a:bodyPr>
          <a:lstStyle/>
          <a:p>
            <a:pPr marL="315610" indent="-300758">
              <a:spcBef>
                <a:spcPts val="117"/>
              </a:spcBef>
              <a:buFont typeface="Arial" panose="020B0604020202020204" pitchFamily="34" charset="0"/>
              <a:buChar char="•"/>
            </a:pPr>
            <a:r>
              <a:rPr lang="fr-FR" sz="2105" dirty="0">
                <a:latin typeface="Lato"/>
                <a:cs typeface="Lato"/>
              </a:rPr>
              <a:t>Ansible </a:t>
            </a:r>
            <a:r>
              <a:rPr lang="fr-FR" sz="2105" dirty="0" err="1">
                <a:latin typeface="Lato"/>
                <a:cs typeface="Lato"/>
              </a:rPr>
              <a:t>vault</a:t>
            </a:r>
            <a:r>
              <a:rPr lang="fr-FR" sz="2105" dirty="0">
                <a:latin typeface="Lato"/>
                <a:cs typeface="Lato"/>
              </a:rPr>
              <a:t> est typiquement utilisé pour crypter les fichiers des variables.</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315610" indent="-300758">
              <a:buFont typeface="Arial" panose="020B0604020202020204" pitchFamily="34" charset="0"/>
              <a:buChar char="•"/>
            </a:pPr>
            <a:r>
              <a:rPr lang="fr-FR" sz="2105" dirty="0">
                <a:latin typeface="Lato"/>
                <a:cs typeface="Lato"/>
              </a:rPr>
              <a:t>Cryptage d’un fichier existant:</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sz="2105" spc="-6" dirty="0">
                <a:latin typeface="Courier New"/>
                <a:cs typeface="Courier New"/>
              </a:rPr>
              <a:t>ansible-vault encrypt</a:t>
            </a:r>
            <a:r>
              <a:rPr sz="2105" spc="-18" dirty="0">
                <a:latin typeface="Courier New"/>
                <a:cs typeface="Courier New"/>
              </a:rPr>
              <a:t> </a:t>
            </a:r>
            <a:r>
              <a:rPr sz="2105" spc="-6" dirty="0">
                <a:latin typeface="Courier New"/>
                <a:cs typeface="Courier New"/>
              </a:rPr>
              <a:t>defaults/main.yml</a:t>
            </a:r>
            <a:endParaRPr sz="2105" dirty="0">
              <a:latin typeface="Courier New"/>
              <a:cs typeface="Courier New"/>
            </a:endParaRPr>
          </a:p>
          <a:p>
            <a:pPr marL="300758" indent="-300758">
              <a:spcBef>
                <a:spcPts val="24"/>
              </a:spcBef>
              <a:buFont typeface="Arial" panose="020B0604020202020204" pitchFamily="34" charset="0"/>
              <a:buChar char="•"/>
            </a:pPr>
            <a:endParaRPr sz="1930" dirty="0">
              <a:latin typeface="Courier New"/>
              <a:cs typeface="Courier New"/>
            </a:endParaRPr>
          </a:p>
          <a:p>
            <a:pPr marL="315610" indent="-300758">
              <a:buFont typeface="Arial" panose="020B0604020202020204" pitchFamily="34" charset="0"/>
              <a:buChar char="•"/>
            </a:pPr>
            <a:r>
              <a:rPr lang="fr-FR" sz="2105" dirty="0">
                <a:latin typeface="Lato"/>
                <a:cs typeface="Lato"/>
              </a:rPr>
              <a:t>Création d’un fichier crypté:</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lang="fr-FR" sz="2105" spc="-6" dirty="0">
                <a:latin typeface="Courier New"/>
                <a:cs typeface="Courier New"/>
              </a:rPr>
              <a:t>A</a:t>
            </a:r>
            <a:r>
              <a:rPr sz="2105" spc="-6" dirty="0" err="1">
                <a:latin typeface="Courier New"/>
                <a:cs typeface="Courier New"/>
              </a:rPr>
              <a:t>nsible</a:t>
            </a:r>
            <a:r>
              <a:rPr sz="2105" spc="-6" dirty="0">
                <a:latin typeface="Courier New"/>
                <a:cs typeface="Courier New"/>
              </a:rPr>
              <a:t>-vault create</a:t>
            </a:r>
            <a:r>
              <a:rPr sz="2105" spc="-18" dirty="0">
                <a:latin typeface="Courier New"/>
                <a:cs typeface="Courier New"/>
              </a:rPr>
              <a:t> </a:t>
            </a:r>
            <a:r>
              <a:rPr sz="2105" spc="-6" dirty="0">
                <a:latin typeface="Courier New"/>
                <a:cs typeface="Courier New"/>
              </a:rPr>
              <a:t>defaults/extra.yml</a:t>
            </a:r>
            <a:endParaRPr sz="2105" dirty="0">
              <a:latin typeface="Courier New"/>
              <a:cs typeface="Courier New"/>
            </a:endParaRPr>
          </a:p>
          <a:p>
            <a:pPr marL="315610" marR="5941" indent="-300758">
              <a:lnSpc>
                <a:spcPct val="114599"/>
              </a:lnSpc>
              <a:spcBef>
                <a:spcPts val="1842"/>
              </a:spcBef>
              <a:buFont typeface="Arial" panose="020B0604020202020204" pitchFamily="34" charset="0"/>
              <a:buChar char="•"/>
            </a:pPr>
            <a:r>
              <a:rPr lang="fr-FR" sz="2105" dirty="0">
                <a:latin typeface="Lato"/>
                <a:cs typeface="Lato"/>
              </a:rPr>
              <a:t>Ces commandes demanderont la saisie et la confirmation d’un mot de passe.</a:t>
            </a:r>
            <a:endParaRPr sz="2105" dirty="0">
              <a:latin typeface="Lato"/>
              <a:cs typeface="Lato"/>
            </a:endParaRPr>
          </a:p>
        </p:txBody>
      </p:sp>
      <p:sp>
        <p:nvSpPr>
          <p:cNvPr id="3" name="Espace réservé de la date 2">
            <a:extLst>
              <a:ext uri="{FF2B5EF4-FFF2-40B4-BE49-F238E27FC236}">
                <a16:creationId xmlns:a16="http://schemas.microsoft.com/office/drawing/2014/main" id="{DCFD62DD-97FE-44F6-A2D7-8460E7B6DE81}"/>
              </a:ext>
            </a:extLst>
          </p:cNvPr>
          <p:cNvSpPr>
            <a:spLocks noGrp="1"/>
          </p:cNvSpPr>
          <p:nvPr>
            <p:ph type="dt" sz="half" idx="6"/>
          </p:nvPr>
        </p:nvSpPr>
        <p:spPr/>
        <p:txBody>
          <a:bodyPr/>
          <a:lstStyle/>
          <a:p>
            <a:fld id="{02416476-32A7-4CF1-B0DD-102656C8EEAE}"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854C60FA-6C82-4A7F-9DF1-CF4AFBE9778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188</a:t>
            </a:fld>
            <a:endParaRPr lang="fr-FR" spc="-1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5559" y="1074709"/>
            <a:ext cx="9742840" cy="538217"/>
          </a:xfrm>
          <a:prstGeom prst="rect">
            <a:avLst/>
          </a:prstGeom>
        </p:spPr>
        <p:txBody>
          <a:bodyPr vert="horz" wrap="square" lIns="0" tIns="14852" rIns="0" bIns="0" rtlCol="0" anchor="ctr">
            <a:spAutoFit/>
          </a:bodyPr>
          <a:lstStyle/>
          <a:p>
            <a:pPr marL="14852">
              <a:spcBef>
                <a:spcPts val="117"/>
              </a:spcBef>
            </a:pPr>
            <a:r>
              <a:rPr lang="fr-FR" dirty="0"/>
              <a:t>Exécution d’Ansible avec des variables cryptées</a:t>
            </a:r>
            <a:endParaRPr dirty="0"/>
          </a:p>
        </p:txBody>
      </p:sp>
      <p:sp>
        <p:nvSpPr>
          <p:cNvPr id="6" name="object 3">
            <a:extLst>
              <a:ext uri="{FF2B5EF4-FFF2-40B4-BE49-F238E27FC236}">
                <a16:creationId xmlns:a16="http://schemas.microsoft.com/office/drawing/2014/main" id="{4B197484-B389-499D-BFDD-E01F9594F61D}"/>
              </a:ext>
            </a:extLst>
          </p:cNvPr>
          <p:cNvSpPr txBox="1"/>
          <p:nvPr/>
        </p:nvSpPr>
        <p:spPr>
          <a:xfrm>
            <a:off x="247893" y="2441084"/>
            <a:ext cx="10178172" cy="3502490"/>
          </a:xfrm>
          <a:prstGeom prst="rect">
            <a:avLst/>
          </a:prstGeom>
        </p:spPr>
        <p:txBody>
          <a:bodyPr vert="horz" wrap="square" lIns="0" tIns="14852" rIns="0" bIns="0" rtlCol="0">
            <a:spAutoFit/>
          </a:bodyPr>
          <a:lstStyle/>
          <a:p>
            <a:pPr marL="315610" indent="-300758">
              <a:spcBef>
                <a:spcPts val="117"/>
              </a:spcBef>
              <a:buFont typeface="Arial" panose="020B0604020202020204" pitchFamily="34" charset="0"/>
              <a:buChar char="•"/>
            </a:pPr>
            <a:r>
              <a:rPr lang="fr-FR" sz="2105" dirty="0">
                <a:latin typeface="Lato"/>
                <a:cs typeface="Lato"/>
              </a:rPr>
              <a:t>Demande du mot de passe de </a:t>
            </a:r>
            <a:r>
              <a:rPr lang="fr-FR" sz="2105" dirty="0" err="1">
                <a:latin typeface="Lato"/>
                <a:cs typeface="Lato"/>
              </a:rPr>
              <a:t>vault</a:t>
            </a:r>
            <a:r>
              <a:rPr lang="fr-FR" sz="2105" dirty="0">
                <a:latin typeface="Lato"/>
                <a:cs typeface="Lato"/>
              </a:rPr>
              <a:t>:</a:t>
            </a:r>
            <a:endParaRPr lang="en-US" sz="2105" dirty="0">
              <a:latin typeface="Lato"/>
              <a:cs typeface="Lato"/>
            </a:endParaRPr>
          </a:p>
          <a:p>
            <a:pPr marL="716620" marR="807941" lvl="1" indent="-300758">
              <a:lnSpc>
                <a:spcPct val="114599"/>
              </a:lnSpc>
              <a:spcBef>
                <a:spcPts val="1842"/>
              </a:spcBef>
              <a:buFont typeface="Arial" panose="020B0604020202020204" pitchFamily="34" charset="0"/>
              <a:buChar char="•"/>
            </a:pPr>
            <a:r>
              <a:rPr lang="en-US" sz="2105" spc="-6" dirty="0">
                <a:latin typeface="Courier New"/>
                <a:cs typeface="Courier New"/>
              </a:rPr>
              <a:t>ansible-playbook </a:t>
            </a:r>
            <a:r>
              <a:rPr lang="en-US" sz="2105" b="1" spc="-6" dirty="0">
                <a:latin typeface="Courier New"/>
                <a:cs typeface="Courier New"/>
              </a:rPr>
              <a:t>--ask-vault-pass </a:t>
            </a:r>
            <a:r>
              <a:rPr lang="en-US" sz="2105" spc="-6" dirty="0">
                <a:latin typeface="Courier New"/>
                <a:cs typeface="Courier New"/>
              </a:rPr>
              <a:t>-</a:t>
            </a:r>
            <a:r>
              <a:rPr lang="en-US" sz="2105" spc="-6" dirty="0" err="1">
                <a:latin typeface="Courier New"/>
                <a:cs typeface="Courier New"/>
              </a:rPr>
              <a:t>i</a:t>
            </a:r>
            <a:r>
              <a:rPr lang="en-US" sz="2105" spc="-6" dirty="0">
                <a:latin typeface="Courier New"/>
                <a:cs typeface="Courier New"/>
              </a:rPr>
              <a:t> </a:t>
            </a:r>
            <a:r>
              <a:rPr lang="en-US" sz="2105" spc="-6" dirty="0" err="1">
                <a:latin typeface="Courier New"/>
                <a:cs typeface="Courier New"/>
              </a:rPr>
              <a:t>inventory_file</a:t>
            </a:r>
            <a:r>
              <a:rPr lang="en-US" sz="2105" spc="-6" dirty="0">
                <a:latin typeface="Courier New"/>
                <a:cs typeface="Courier New"/>
              </a:rPr>
              <a:t>  </a:t>
            </a:r>
            <a:r>
              <a:rPr lang="en-US" sz="2105" spc="-6" dirty="0" err="1">
                <a:latin typeface="Courier New"/>
                <a:cs typeface="Courier New"/>
              </a:rPr>
              <a:t>some_playabook.yml</a:t>
            </a:r>
            <a:endParaRPr lang="en-US" sz="2105" dirty="0">
              <a:latin typeface="Courier New"/>
              <a:cs typeface="Courier New"/>
            </a:endParaRPr>
          </a:p>
          <a:p>
            <a:pPr marL="300758" indent="-300758">
              <a:spcBef>
                <a:spcPts val="24"/>
              </a:spcBef>
              <a:buFont typeface="Arial" panose="020B0604020202020204" pitchFamily="34" charset="0"/>
              <a:buChar char="•"/>
            </a:pPr>
            <a:endParaRPr sz="1930" dirty="0">
              <a:latin typeface="Courier New"/>
              <a:cs typeface="Courier New"/>
            </a:endParaRPr>
          </a:p>
          <a:p>
            <a:pPr marL="315610" indent="-300758">
              <a:buFont typeface="Arial" panose="020B0604020202020204" pitchFamily="34" charset="0"/>
              <a:buChar char="•"/>
            </a:pPr>
            <a:r>
              <a:rPr lang="fr-FR" sz="2105" dirty="0">
                <a:latin typeface="Lato"/>
                <a:cs typeface="Lato"/>
              </a:rPr>
              <a:t>Utilisation d’un fichier </a:t>
            </a:r>
            <a:r>
              <a:rPr lang="fr-FR" sz="2105" dirty="0" err="1">
                <a:latin typeface="Lato"/>
                <a:cs typeface="Lato"/>
              </a:rPr>
              <a:t>vault</a:t>
            </a:r>
            <a:r>
              <a:rPr lang="fr-FR" sz="2105" dirty="0">
                <a:latin typeface="Lato"/>
                <a:cs typeface="Lato"/>
              </a:rPr>
              <a:t> contenant le mot de passe:</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sz="2105" spc="-6" dirty="0">
                <a:latin typeface="Courier New"/>
                <a:cs typeface="Courier New"/>
              </a:rPr>
              <a:t>echo "secret_password" </a:t>
            </a:r>
            <a:r>
              <a:rPr sz="2105" dirty="0">
                <a:latin typeface="Courier New"/>
                <a:cs typeface="Courier New"/>
              </a:rPr>
              <a:t>&gt;</a:t>
            </a:r>
            <a:r>
              <a:rPr sz="2105" spc="-24" dirty="0">
                <a:latin typeface="Courier New"/>
                <a:cs typeface="Courier New"/>
              </a:rPr>
              <a:t> </a:t>
            </a:r>
            <a:r>
              <a:rPr sz="2105" spc="-6" dirty="0">
                <a:latin typeface="Courier New"/>
                <a:cs typeface="Courier New"/>
              </a:rPr>
              <a:t>vault_password</a:t>
            </a:r>
            <a:endParaRPr sz="2105" dirty="0">
              <a:latin typeface="Courier New"/>
              <a:cs typeface="Courier New"/>
            </a:endParaRPr>
          </a:p>
          <a:p>
            <a:pPr marL="716620" marR="5941" lvl="1" indent="-300758">
              <a:lnSpc>
                <a:spcPct val="114599"/>
              </a:lnSpc>
              <a:spcBef>
                <a:spcPts val="1842"/>
              </a:spcBef>
              <a:buFont typeface="Arial" panose="020B0604020202020204" pitchFamily="34" charset="0"/>
              <a:buChar char="•"/>
            </a:pPr>
            <a:r>
              <a:rPr sz="2105" spc="-6" dirty="0">
                <a:latin typeface="Courier New"/>
                <a:cs typeface="Courier New"/>
              </a:rPr>
              <a:t>ansible-playbook </a:t>
            </a:r>
            <a:r>
              <a:rPr sz="2105" b="1" spc="-6" dirty="0">
                <a:latin typeface="Courier New"/>
                <a:cs typeface="Courier New"/>
              </a:rPr>
              <a:t>--vault-password-file=</a:t>
            </a:r>
            <a:r>
              <a:rPr sz="2105" spc="-6" dirty="0">
                <a:latin typeface="Courier New"/>
                <a:cs typeface="Courier New"/>
              </a:rPr>
              <a:t>vault_password -i  inventory_file</a:t>
            </a:r>
            <a:r>
              <a:rPr sz="2105" spc="-11" dirty="0">
                <a:latin typeface="Courier New"/>
                <a:cs typeface="Courier New"/>
              </a:rPr>
              <a:t> </a:t>
            </a:r>
            <a:r>
              <a:rPr sz="2105" spc="-6" dirty="0">
                <a:latin typeface="Courier New"/>
                <a:cs typeface="Courier New"/>
              </a:rPr>
              <a:t>some_playabook.yml</a:t>
            </a:r>
            <a:endParaRPr sz="2105" dirty="0">
              <a:latin typeface="Courier New"/>
              <a:cs typeface="Courier New"/>
            </a:endParaRPr>
          </a:p>
        </p:txBody>
      </p:sp>
      <p:sp>
        <p:nvSpPr>
          <p:cNvPr id="3" name="Espace réservé de la date 2">
            <a:extLst>
              <a:ext uri="{FF2B5EF4-FFF2-40B4-BE49-F238E27FC236}">
                <a16:creationId xmlns:a16="http://schemas.microsoft.com/office/drawing/2014/main" id="{BF484F44-465D-4B73-8B69-338BA761B68F}"/>
              </a:ext>
            </a:extLst>
          </p:cNvPr>
          <p:cNvSpPr>
            <a:spLocks noGrp="1"/>
          </p:cNvSpPr>
          <p:nvPr>
            <p:ph type="dt" sz="half" idx="6"/>
          </p:nvPr>
        </p:nvSpPr>
        <p:spPr/>
        <p:txBody>
          <a:bodyPr/>
          <a:lstStyle/>
          <a:p>
            <a:fld id="{D86A6B46-3070-4D1D-9A54-DECB3E0B8A28}"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6AEFCFF6-BECA-496D-ACA3-5F8A93C1C73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189</a:t>
            </a:fld>
            <a:endParaRPr lang="fr-FR" spc="-1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7142" y="900298"/>
            <a:ext cx="3973459" cy="623971"/>
          </a:xfrm>
          <a:prstGeom prst="rect">
            <a:avLst/>
          </a:prstGeom>
        </p:spPr>
        <p:txBody>
          <a:bodyPr vert="horz" wrap="square" lIns="0" tIns="29799" rIns="0" bIns="0" rtlCol="0">
            <a:spAutoFit/>
          </a:bodyPr>
          <a:lstStyle/>
          <a:p>
            <a:pPr marL="22075">
              <a:spcBef>
                <a:spcPts val="235"/>
              </a:spcBef>
            </a:pPr>
            <a:r>
              <a:rPr sz="3859" spc="-122" dirty="0">
                <a:latin typeface="+mj-lt"/>
                <a:ea typeface="+mj-ea"/>
                <a:cs typeface="+mj-cs"/>
              </a:rPr>
              <a:t>Exemple ANSIBLE - 3.</a:t>
            </a:r>
          </a:p>
        </p:txBody>
      </p:sp>
      <p:sp>
        <p:nvSpPr>
          <p:cNvPr id="3" name="object 3"/>
          <p:cNvSpPr/>
          <p:nvPr/>
        </p:nvSpPr>
        <p:spPr>
          <a:xfrm>
            <a:off x="1917700" y="2028300"/>
            <a:ext cx="7095645" cy="4627902"/>
          </a:xfrm>
          <a:prstGeom prst="rect">
            <a:avLst/>
          </a:prstGeom>
          <a:blipFill>
            <a:blip r:embed="rId2" cstate="print"/>
            <a:stretch>
              <a:fillRect/>
            </a:stretch>
          </a:blipFill>
        </p:spPr>
        <p:txBody>
          <a:bodyPr wrap="square" lIns="0" tIns="0" rIns="0" bIns="0" rtlCol="0"/>
          <a:lstStyle/>
          <a:p>
            <a:endParaRPr sz="3129"/>
          </a:p>
        </p:txBody>
      </p:sp>
      <p:sp>
        <p:nvSpPr>
          <p:cNvPr id="4" name="Espace réservé de la date 3">
            <a:extLst>
              <a:ext uri="{FF2B5EF4-FFF2-40B4-BE49-F238E27FC236}">
                <a16:creationId xmlns:a16="http://schemas.microsoft.com/office/drawing/2014/main" id="{D18FCDD3-2555-4E52-A9F6-65C1CE8C3F00}"/>
              </a:ext>
            </a:extLst>
          </p:cNvPr>
          <p:cNvSpPr>
            <a:spLocks noGrp="1"/>
          </p:cNvSpPr>
          <p:nvPr>
            <p:ph type="dt" sz="half" idx="6"/>
          </p:nvPr>
        </p:nvSpPr>
        <p:spPr/>
        <p:txBody>
          <a:bodyPr/>
          <a:lstStyle/>
          <a:p>
            <a:fld id="{9B49BC16-4FFA-44C7-ABBC-A3247801BE6D}"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BAEE426-4C41-4E0A-986D-5CC08416C11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a:t>
            </a:fld>
            <a:endParaRPr lang="fr-FR" spc="-10" dirty="0"/>
          </a:p>
        </p:txBody>
      </p:sp>
    </p:spTree>
  </p:cSld>
  <p:clrMapOvr>
    <a:masterClrMapping/>
  </p:clrMapOvr>
  <p:transition>
    <p:cut/>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335" y="1035050"/>
            <a:ext cx="8095084" cy="538217"/>
          </a:xfrm>
          <a:prstGeom prst="rect">
            <a:avLst/>
          </a:prstGeom>
        </p:spPr>
        <p:txBody>
          <a:bodyPr vert="horz" wrap="square" lIns="0" tIns="14852" rIns="0" bIns="0" rtlCol="0" anchor="ctr">
            <a:spAutoFit/>
          </a:bodyPr>
          <a:lstStyle/>
          <a:p>
            <a:pPr marL="14852">
              <a:spcBef>
                <a:spcPts val="117"/>
              </a:spcBef>
            </a:pPr>
            <a:r>
              <a:rPr lang="fr-FR" dirty="0"/>
              <a:t>Ansible-</a:t>
            </a:r>
            <a:r>
              <a:rPr lang="fr-FR" dirty="0" err="1"/>
              <a:t>vault</a:t>
            </a:r>
            <a:r>
              <a:rPr lang="fr-FR" dirty="0"/>
              <a:t> – autres commandes</a:t>
            </a:r>
            <a:endParaRPr dirty="0"/>
          </a:p>
        </p:txBody>
      </p:sp>
      <p:sp>
        <p:nvSpPr>
          <p:cNvPr id="6" name="object 3">
            <a:extLst>
              <a:ext uri="{FF2B5EF4-FFF2-40B4-BE49-F238E27FC236}">
                <a16:creationId xmlns:a16="http://schemas.microsoft.com/office/drawing/2014/main" id="{6B630754-1C35-43BF-908D-88A3B82207FF}"/>
              </a:ext>
            </a:extLst>
          </p:cNvPr>
          <p:cNvSpPr txBox="1"/>
          <p:nvPr/>
        </p:nvSpPr>
        <p:spPr>
          <a:xfrm>
            <a:off x="449915" y="2193192"/>
            <a:ext cx="8313812" cy="3389575"/>
          </a:xfrm>
          <a:prstGeom prst="rect">
            <a:avLst/>
          </a:prstGeom>
        </p:spPr>
        <p:txBody>
          <a:bodyPr vert="horz" wrap="square" lIns="0" tIns="14852" rIns="0" bIns="0" rtlCol="0">
            <a:spAutoFit/>
          </a:bodyPr>
          <a:lstStyle/>
          <a:p>
            <a:pPr marL="315610" indent="-300758">
              <a:spcBef>
                <a:spcPts val="117"/>
              </a:spcBef>
              <a:buFont typeface="Arial" panose="020B0604020202020204" pitchFamily="34" charset="0"/>
              <a:buChar char="•"/>
            </a:pPr>
            <a:r>
              <a:rPr lang="fr-FR" sz="2105" dirty="0">
                <a:latin typeface="Lato"/>
                <a:cs typeface="Lato"/>
              </a:rPr>
              <a:t>Modifier un fichier crypté:</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sz="2105" spc="-6" dirty="0">
                <a:latin typeface="Courier New"/>
                <a:cs typeface="Courier New"/>
              </a:rPr>
              <a:t>ansible-vault </a:t>
            </a:r>
            <a:r>
              <a:rPr sz="2105" b="1" spc="-6" dirty="0">
                <a:solidFill>
                  <a:srgbClr val="FF0000"/>
                </a:solidFill>
                <a:latin typeface="Courier New"/>
                <a:cs typeface="Courier New"/>
              </a:rPr>
              <a:t>edit</a:t>
            </a:r>
            <a:r>
              <a:rPr sz="2105" spc="-46" dirty="0">
                <a:latin typeface="Courier New"/>
                <a:cs typeface="Courier New"/>
              </a:rPr>
              <a:t> </a:t>
            </a:r>
            <a:r>
              <a:rPr sz="2105" spc="-6" dirty="0">
                <a:latin typeface="Courier New"/>
                <a:cs typeface="Courier New"/>
              </a:rPr>
              <a:t>defaults/main.yml</a:t>
            </a:r>
            <a:endParaRPr sz="2105" dirty="0">
              <a:latin typeface="Courier New"/>
              <a:cs typeface="Courier New"/>
            </a:endParaRPr>
          </a:p>
          <a:p>
            <a:pPr marL="300758" indent="-300758">
              <a:spcBef>
                <a:spcPts val="24"/>
              </a:spcBef>
              <a:buFont typeface="Arial" panose="020B0604020202020204" pitchFamily="34" charset="0"/>
              <a:buChar char="•"/>
            </a:pPr>
            <a:endParaRPr sz="1930" dirty="0">
              <a:latin typeface="Courier New"/>
              <a:cs typeface="Courier New"/>
            </a:endParaRPr>
          </a:p>
          <a:p>
            <a:pPr marL="315610" indent="-300758">
              <a:buFont typeface="Arial" panose="020B0604020202020204" pitchFamily="34" charset="0"/>
              <a:buChar char="•"/>
            </a:pPr>
            <a:r>
              <a:rPr lang="fr-FR" sz="2105" dirty="0">
                <a:latin typeface="Lato"/>
                <a:cs typeface="Lato"/>
              </a:rPr>
              <a:t>Déchiffrer un fichier:</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sz="2105" spc="-6" dirty="0">
                <a:latin typeface="Courier New"/>
                <a:cs typeface="Courier New"/>
              </a:rPr>
              <a:t>ansible-vault </a:t>
            </a:r>
            <a:r>
              <a:rPr sz="2105" b="1" spc="-6" dirty="0">
                <a:solidFill>
                  <a:srgbClr val="FF0000"/>
                </a:solidFill>
                <a:latin typeface="Courier New"/>
                <a:cs typeface="Courier New"/>
              </a:rPr>
              <a:t>decrypt</a:t>
            </a:r>
            <a:r>
              <a:rPr sz="2105" spc="-99" dirty="0">
                <a:latin typeface="Courier New"/>
                <a:cs typeface="Courier New"/>
              </a:rPr>
              <a:t> </a:t>
            </a:r>
            <a:r>
              <a:rPr sz="2105" spc="-6" dirty="0">
                <a:latin typeface="Courier New"/>
                <a:cs typeface="Courier New"/>
              </a:rPr>
              <a:t>defaults/main.yml</a:t>
            </a:r>
            <a:endParaRPr sz="2105" dirty="0">
              <a:latin typeface="Courier New"/>
              <a:cs typeface="Courier New"/>
            </a:endParaRPr>
          </a:p>
          <a:p>
            <a:pPr marL="300758" indent="-300758">
              <a:spcBef>
                <a:spcPts val="24"/>
              </a:spcBef>
              <a:buFont typeface="Arial" panose="020B0604020202020204" pitchFamily="34" charset="0"/>
              <a:buChar char="•"/>
            </a:pPr>
            <a:endParaRPr sz="1930" dirty="0">
              <a:latin typeface="Courier New"/>
              <a:cs typeface="Courier New"/>
            </a:endParaRPr>
          </a:p>
          <a:p>
            <a:pPr marL="315610" indent="-300758">
              <a:buFont typeface="Arial" panose="020B0604020202020204" pitchFamily="34" charset="0"/>
              <a:buChar char="•"/>
            </a:pPr>
            <a:r>
              <a:rPr lang="fr-FR" sz="2105" dirty="0">
                <a:latin typeface="Lato"/>
                <a:cs typeface="Lato"/>
              </a:rPr>
              <a:t>Afficher le contenu d’un fichier crypté (lecture seule):</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sz="2105" spc="-6" dirty="0">
                <a:latin typeface="Courier New"/>
                <a:cs typeface="Courier New"/>
              </a:rPr>
              <a:t>ansible-vault </a:t>
            </a:r>
            <a:r>
              <a:rPr sz="2105" b="1" spc="-6" dirty="0">
                <a:solidFill>
                  <a:srgbClr val="FF0000"/>
                </a:solidFill>
                <a:latin typeface="Courier New"/>
                <a:cs typeface="Courier New"/>
              </a:rPr>
              <a:t>view</a:t>
            </a:r>
            <a:r>
              <a:rPr sz="2105" spc="-46" dirty="0">
                <a:latin typeface="Courier New"/>
                <a:cs typeface="Courier New"/>
              </a:rPr>
              <a:t> </a:t>
            </a:r>
            <a:r>
              <a:rPr sz="2105" spc="-6" dirty="0">
                <a:latin typeface="Courier New"/>
                <a:cs typeface="Courier New"/>
              </a:rPr>
              <a:t>defaults/main.yml</a:t>
            </a:r>
            <a:endParaRPr sz="2105" dirty="0">
              <a:latin typeface="Courier New"/>
              <a:cs typeface="Courier New"/>
            </a:endParaRPr>
          </a:p>
        </p:txBody>
      </p:sp>
      <p:sp>
        <p:nvSpPr>
          <p:cNvPr id="3" name="Espace réservé de la date 2">
            <a:extLst>
              <a:ext uri="{FF2B5EF4-FFF2-40B4-BE49-F238E27FC236}">
                <a16:creationId xmlns:a16="http://schemas.microsoft.com/office/drawing/2014/main" id="{82CD3BE9-2959-46E4-8A93-D78E85169C16}"/>
              </a:ext>
            </a:extLst>
          </p:cNvPr>
          <p:cNvSpPr>
            <a:spLocks noGrp="1"/>
          </p:cNvSpPr>
          <p:nvPr>
            <p:ph type="dt" sz="half" idx="6"/>
          </p:nvPr>
        </p:nvSpPr>
        <p:spPr/>
        <p:txBody>
          <a:bodyPr/>
          <a:lstStyle/>
          <a:p>
            <a:fld id="{5952E6F8-30ED-4E6C-A2D5-B17A29D7355C}"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A2DFBD42-E21F-4539-B393-CF168695C85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190</a:t>
            </a:fld>
            <a:endParaRPr lang="fr-FR" spc="-1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9915" y="2193191"/>
            <a:ext cx="9448807" cy="2475222"/>
          </a:xfrm>
          <a:prstGeom prst="rect">
            <a:avLst/>
          </a:prstGeom>
        </p:spPr>
        <p:txBody>
          <a:bodyPr vert="horz" wrap="square" lIns="0" tIns="14852" rIns="0" bIns="0" rtlCol="0">
            <a:spAutoFit/>
          </a:bodyPr>
          <a:lstStyle/>
          <a:p>
            <a:pPr marL="315610" indent="-300758">
              <a:spcBef>
                <a:spcPts val="117"/>
              </a:spcBef>
              <a:buFont typeface="Arial" panose="020B0604020202020204" pitchFamily="34" charset="0"/>
              <a:buChar char="•"/>
            </a:pPr>
            <a:r>
              <a:rPr lang="fr-FR" sz="2105" dirty="0">
                <a:latin typeface="Lato"/>
                <a:cs typeface="Lato"/>
              </a:rPr>
              <a:t>Changer le mot de passe des fichiers cryptés:</a:t>
            </a:r>
            <a:endParaRPr sz="2105" dirty="0">
              <a:latin typeface="Lato"/>
              <a:cs typeface="Lato"/>
            </a:endParaRPr>
          </a:p>
          <a:p>
            <a:pPr marL="300758" indent="-300758">
              <a:spcBef>
                <a:spcPts val="35"/>
              </a:spcBef>
              <a:buFont typeface="Arial" panose="020B0604020202020204" pitchFamily="34" charset="0"/>
              <a:buChar char="•"/>
            </a:pPr>
            <a:endParaRPr sz="1813" dirty="0">
              <a:latin typeface="Lato"/>
              <a:cs typeface="Lato"/>
            </a:endParaRPr>
          </a:p>
          <a:p>
            <a:pPr marL="716620" lvl="1" indent="-300758">
              <a:buFont typeface="Arial" panose="020B0604020202020204" pitchFamily="34" charset="0"/>
              <a:buChar char="•"/>
            </a:pPr>
            <a:r>
              <a:rPr sz="2105" spc="-6" dirty="0">
                <a:latin typeface="Courier New"/>
                <a:cs typeface="Courier New"/>
              </a:rPr>
              <a:t>ansible-vault rekey</a:t>
            </a:r>
            <a:r>
              <a:rPr sz="2105" spc="-18" dirty="0">
                <a:latin typeface="Courier New"/>
                <a:cs typeface="Courier New"/>
              </a:rPr>
              <a:t> </a:t>
            </a:r>
            <a:r>
              <a:rPr sz="2105" spc="-6" dirty="0">
                <a:latin typeface="Courier New"/>
                <a:cs typeface="Courier New"/>
              </a:rPr>
              <a:t>defaults/main.yml</a:t>
            </a:r>
            <a:endParaRPr sz="2105" dirty="0">
              <a:latin typeface="Courier New"/>
              <a:cs typeface="Courier New"/>
            </a:endParaRPr>
          </a:p>
          <a:p>
            <a:pPr marL="315610" marR="332681" indent="-300758">
              <a:lnSpc>
                <a:spcPct val="114599"/>
              </a:lnSpc>
              <a:spcBef>
                <a:spcPts val="1842"/>
              </a:spcBef>
              <a:buFont typeface="Arial" panose="020B0604020202020204" pitchFamily="34" charset="0"/>
              <a:buChar char="•"/>
            </a:pPr>
            <a:r>
              <a:rPr lang="fr-FR" sz="2105" dirty="0">
                <a:latin typeface="Lato"/>
                <a:cs typeface="Lato"/>
              </a:rPr>
              <a:t>Vous serez appelés à indiquer le mot de passe courant avant de le modifier</a:t>
            </a:r>
            <a:r>
              <a:rPr sz="2105" dirty="0">
                <a:latin typeface="Lato"/>
                <a:cs typeface="Lato"/>
              </a:rPr>
              <a:t>.</a:t>
            </a:r>
          </a:p>
          <a:p>
            <a:pPr marL="315610" indent="-300758">
              <a:spcBef>
                <a:spcPts val="2210"/>
              </a:spcBef>
              <a:buFont typeface="Arial" panose="020B0604020202020204" pitchFamily="34" charset="0"/>
              <a:buChar char="•"/>
            </a:pPr>
            <a:r>
              <a:rPr lang="fr-FR" sz="2105" dirty="0">
                <a:latin typeface="Lato"/>
                <a:cs typeface="Lato"/>
              </a:rPr>
              <a:t>Un message sera affiché pour indiquer le succès du processus du nouveau cryptage.</a:t>
            </a:r>
            <a:endParaRPr sz="2105" dirty="0">
              <a:latin typeface="Lato"/>
              <a:cs typeface="Lato"/>
            </a:endParaRPr>
          </a:p>
        </p:txBody>
      </p:sp>
      <p:sp>
        <p:nvSpPr>
          <p:cNvPr id="4" name="Espace réservé de la date 3">
            <a:extLst>
              <a:ext uri="{FF2B5EF4-FFF2-40B4-BE49-F238E27FC236}">
                <a16:creationId xmlns:a16="http://schemas.microsoft.com/office/drawing/2014/main" id="{5197AF96-41CD-4616-A69E-9BAEA9048843}"/>
              </a:ext>
            </a:extLst>
          </p:cNvPr>
          <p:cNvSpPr>
            <a:spLocks noGrp="1"/>
          </p:cNvSpPr>
          <p:nvPr>
            <p:ph type="dt" sz="half" idx="6"/>
          </p:nvPr>
        </p:nvSpPr>
        <p:spPr/>
        <p:txBody>
          <a:bodyPr/>
          <a:lstStyle/>
          <a:p>
            <a:fld id="{73650973-7EF4-43F3-9E85-23498E18E4DF}"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62BC70DC-D19B-42FE-BF4D-3CE76B82860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191</a:t>
            </a:fld>
            <a:endParaRPr lang="fr-FR" spc="-10" dirty="0"/>
          </a:p>
        </p:txBody>
      </p:sp>
      <p:sp>
        <p:nvSpPr>
          <p:cNvPr id="8" name="object 2">
            <a:extLst>
              <a:ext uri="{FF2B5EF4-FFF2-40B4-BE49-F238E27FC236}">
                <a16:creationId xmlns:a16="http://schemas.microsoft.com/office/drawing/2014/main" id="{159509A7-B946-496B-A98D-4BA9BE905A3F}"/>
              </a:ext>
            </a:extLst>
          </p:cNvPr>
          <p:cNvSpPr txBox="1">
            <a:spLocks noGrp="1"/>
          </p:cNvSpPr>
          <p:nvPr>
            <p:ph type="title"/>
          </p:nvPr>
        </p:nvSpPr>
        <p:spPr>
          <a:xfrm>
            <a:off x="508335" y="1035050"/>
            <a:ext cx="8095084" cy="538217"/>
          </a:xfrm>
          <a:prstGeom prst="rect">
            <a:avLst/>
          </a:prstGeom>
        </p:spPr>
        <p:txBody>
          <a:bodyPr vert="horz" wrap="square" lIns="0" tIns="14852" rIns="0" bIns="0" rtlCol="0" anchor="ctr">
            <a:spAutoFit/>
          </a:bodyPr>
          <a:lstStyle/>
          <a:p>
            <a:pPr marL="14852">
              <a:spcBef>
                <a:spcPts val="117"/>
              </a:spcBef>
            </a:pPr>
            <a:r>
              <a:rPr lang="fr-FR" dirty="0"/>
              <a:t>Ansible-</a:t>
            </a:r>
            <a:r>
              <a:rPr lang="fr-FR" dirty="0" err="1"/>
              <a:t>vault</a:t>
            </a:r>
            <a:r>
              <a:rPr lang="fr-FR" dirty="0"/>
              <a:t> – autres commandes</a:t>
            </a:r>
            <a:endParaRPr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9915" y="958850"/>
            <a:ext cx="6841040" cy="538217"/>
          </a:xfrm>
          <a:prstGeom prst="rect">
            <a:avLst/>
          </a:prstGeom>
        </p:spPr>
        <p:txBody>
          <a:bodyPr vert="horz" wrap="square" lIns="0" tIns="14852" rIns="0" bIns="0" rtlCol="0" anchor="ctr">
            <a:spAutoFit/>
          </a:bodyPr>
          <a:lstStyle/>
          <a:p>
            <a:pPr marL="14852">
              <a:spcBef>
                <a:spcPts val="117"/>
              </a:spcBef>
            </a:pPr>
            <a:r>
              <a:rPr lang="fr-FR" dirty="0"/>
              <a:t>Remarques supplémentaires</a:t>
            </a:r>
            <a:endParaRPr dirty="0"/>
          </a:p>
        </p:txBody>
      </p:sp>
      <p:sp>
        <p:nvSpPr>
          <p:cNvPr id="3" name="object 3"/>
          <p:cNvSpPr txBox="1"/>
          <p:nvPr/>
        </p:nvSpPr>
        <p:spPr>
          <a:xfrm>
            <a:off x="449915" y="2193191"/>
            <a:ext cx="9730994" cy="2255162"/>
          </a:xfrm>
          <a:prstGeom prst="rect">
            <a:avLst/>
          </a:prstGeom>
        </p:spPr>
        <p:txBody>
          <a:bodyPr vert="horz" wrap="square" lIns="0" tIns="14852" rIns="0" bIns="0" rtlCol="0">
            <a:spAutoFit/>
          </a:bodyPr>
          <a:lstStyle/>
          <a:p>
            <a:pPr marL="315610" indent="-300758">
              <a:spcBef>
                <a:spcPts val="117"/>
              </a:spcBef>
              <a:buFont typeface="Arial" panose="020B0604020202020204" pitchFamily="34" charset="0"/>
              <a:buChar char="•"/>
            </a:pPr>
            <a:r>
              <a:rPr lang="fr-FR" sz="2105" dirty="0">
                <a:latin typeface="Lato"/>
                <a:cs typeface="Lato"/>
              </a:rPr>
              <a:t>Si le mot de passe est perdu, les données cryptées sont définitivement perdue.</a:t>
            </a:r>
            <a:endParaRPr sz="2105" dirty="0">
              <a:latin typeface="Lato"/>
              <a:cs typeface="Lato"/>
            </a:endParaRPr>
          </a:p>
          <a:p>
            <a:pPr marL="315610" marR="5941" indent="-300758">
              <a:lnSpc>
                <a:spcPct val="114599"/>
              </a:lnSpc>
              <a:spcBef>
                <a:spcPts val="1842"/>
              </a:spcBef>
              <a:buFont typeface="Arial" panose="020B0604020202020204" pitchFamily="34" charset="0"/>
              <a:buChar char="•"/>
            </a:pPr>
            <a:r>
              <a:rPr lang="fr-FR" sz="2105" dirty="0">
                <a:latin typeface="Lato"/>
                <a:cs typeface="Lato"/>
              </a:rPr>
              <a:t>Si vous gérez les rôles d’Ansible avec git, vous remarquerez que seule l’ouverture d’un fichier crypté, sans le changer, nécessitera un nouveau git commit.</a:t>
            </a:r>
          </a:p>
          <a:p>
            <a:pPr marL="315610" marR="5941" indent="-300758">
              <a:lnSpc>
                <a:spcPct val="114599"/>
              </a:lnSpc>
              <a:spcBef>
                <a:spcPts val="1842"/>
              </a:spcBef>
              <a:buFont typeface="Arial" panose="020B0604020202020204" pitchFamily="34" charset="0"/>
              <a:buChar char="•"/>
            </a:pPr>
            <a:r>
              <a:rPr lang="fr-FR" sz="2105" dirty="0">
                <a:latin typeface="Lato"/>
                <a:cs typeface="Lato"/>
              </a:rPr>
              <a:t>Faire en sorte de ne crypter que les fichiers des variables pour une bonne optimisation.</a:t>
            </a:r>
            <a:endParaRPr sz="2105" dirty="0">
              <a:latin typeface="Lato"/>
              <a:cs typeface="Lato"/>
            </a:endParaRPr>
          </a:p>
        </p:txBody>
      </p:sp>
      <p:sp>
        <p:nvSpPr>
          <p:cNvPr id="4" name="Espace réservé de la date 3">
            <a:extLst>
              <a:ext uri="{FF2B5EF4-FFF2-40B4-BE49-F238E27FC236}">
                <a16:creationId xmlns:a16="http://schemas.microsoft.com/office/drawing/2014/main" id="{7B0ABEB6-4903-4404-A10A-6D5CEC2F3A29}"/>
              </a:ext>
            </a:extLst>
          </p:cNvPr>
          <p:cNvSpPr>
            <a:spLocks noGrp="1"/>
          </p:cNvSpPr>
          <p:nvPr>
            <p:ph type="dt" sz="half" idx="6"/>
          </p:nvPr>
        </p:nvSpPr>
        <p:spPr/>
        <p:txBody>
          <a:bodyPr/>
          <a:lstStyle/>
          <a:p>
            <a:fld id="{A84D34BD-35B3-4CF4-9389-1170CA553A96}"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33E2298-AA29-4841-A96F-F96CE16E28D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192</a:t>
            </a:fld>
            <a:endParaRPr lang="fr-FR" spc="-1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A68890-CB61-42DD-AB8E-C3812FE612B5}"/>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E7136D9B-138C-4A89-AFC1-AF22BF1EDA4E}"/>
              </a:ext>
            </a:extLst>
          </p:cNvPr>
          <p:cNvSpPr>
            <a:spLocks noGrp="1"/>
          </p:cNvSpPr>
          <p:nvPr>
            <p:ph idx="1"/>
          </p:nvPr>
        </p:nvSpPr>
        <p:spPr>
          <a:xfrm>
            <a:off x="1456806" y="2007653"/>
            <a:ext cx="7779786" cy="830997"/>
          </a:xfrm>
        </p:spPr>
        <p:txBody>
          <a:bodyPr/>
          <a:lstStyle/>
          <a:p>
            <a:r>
              <a:rPr lang="fr-FR" dirty="0"/>
              <a:t>Protection des données sensibles.</a:t>
            </a:r>
          </a:p>
          <a:p>
            <a:r>
              <a:rPr lang="fr-FR" dirty="0"/>
              <a:t>Cryptage des données sensibles utilisées par Ansible.</a:t>
            </a:r>
          </a:p>
          <a:p>
            <a:r>
              <a:rPr lang="fr-FR" dirty="0"/>
              <a:t>Ansible Vault: chiffrement et déchiffrement des fichiers sensible.</a:t>
            </a:r>
          </a:p>
        </p:txBody>
      </p:sp>
      <p:sp>
        <p:nvSpPr>
          <p:cNvPr id="4" name="Espace réservé de la date 3">
            <a:extLst>
              <a:ext uri="{FF2B5EF4-FFF2-40B4-BE49-F238E27FC236}">
                <a16:creationId xmlns:a16="http://schemas.microsoft.com/office/drawing/2014/main" id="{3CDF6A7C-9264-4A1E-A495-457D9E5B483D}"/>
              </a:ext>
            </a:extLst>
          </p:cNvPr>
          <p:cNvSpPr>
            <a:spLocks noGrp="1"/>
          </p:cNvSpPr>
          <p:nvPr>
            <p:ph type="dt" sz="half" idx="6"/>
          </p:nvPr>
        </p:nvSpPr>
        <p:spPr/>
        <p:txBody>
          <a:bodyPr/>
          <a:lstStyle/>
          <a:p>
            <a:fld id="{0440A6DB-9231-4731-8250-D74048F000C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5F68D53-D029-4E95-8037-8423874BA95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193</a:t>
            </a:fld>
            <a:endParaRPr lang="fr-FR" spc="-10" dirty="0"/>
          </a:p>
        </p:txBody>
      </p:sp>
    </p:spTree>
    <p:extLst>
      <p:ext uri="{BB962C8B-B14F-4D97-AF65-F5344CB8AC3E}">
        <p14:creationId xmlns:p14="http://schemas.microsoft.com/office/powerpoint/2010/main" val="24028926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1F2B8F-8797-4E3A-AEBF-5C9A9220EF8B}"/>
              </a:ext>
            </a:extLst>
          </p:cNvPr>
          <p:cNvSpPr>
            <a:spLocks noGrp="1"/>
          </p:cNvSpPr>
          <p:nvPr>
            <p:ph type="ctrTitle"/>
          </p:nvPr>
        </p:nvSpPr>
        <p:spPr/>
        <p:txBody>
          <a:bodyPr/>
          <a:lstStyle/>
          <a:p>
            <a:r>
              <a:rPr lang="fr-FR" dirty="0" err="1"/>
              <a:t>Lookups</a:t>
            </a:r>
            <a:endParaRPr lang="fr-FR" dirty="0"/>
          </a:p>
        </p:txBody>
      </p:sp>
      <p:sp>
        <p:nvSpPr>
          <p:cNvPr id="5" name="Sous-titre 4">
            <a:extLst>
              <a:ext uri="{FF2B5EF4-FFF2-40B4-BE49-F238E27FC236}">
                <a16:creationId xmlns:a16="http://schemas.microsoft.com/office/drawing/2014/main" id="{4CEF5094-FD7A-4575-90FE-AA550F4033E2}"/>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1712DEB0-22D2-413B-879D-B4903B5C0140}"/>
              </a:ext>
            </a:extLst>
          </p:cNvPr>
          <p:cNvSpPr>
            <a:spLocks noGrp="1"/>
          </p:cNvSpPr>
          <p:nvPr>
            <p:ph type="dt" sz="half" idx="10"/>
          </p:nvPr>
        </p:nvSpPr>
        <p:spPr/>
        <p:txBody>
          <a:bodyPr/>
          <a:lstStyle/>
          <a:p>
            <a:fld id="{BE519081-1D95-40D9-87BB-CD91374CD21D}"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308FE6A0-28F8-432E-9ECE-EA14755BDDF7}"/>
              </a:ext>
            </a:extLst>
          </p:cNvPr>
          <p:cNvSpPr>
            <a:spLocks noGrp="1"/>
          </p:cNvSpPr>
          <p:nvPr>
            <p:ph type="sldNum" sz="quarter" idx="12"/>
          </p:nvPr>
        </p:nvSpPr>
        <p:spPr/>
        <p:txBody>
          <a:bodyPr/>
          <a:lstStyle/>
          <a:p>
            <a:fld id="{171CAA0D-87DA-450A-AD72-F44EFE73ACE3}" type="slidenum">
              <a:rPr lang="fr-FR" smtClean="0"/>
              <a:t>194</a:t>
            </a:fld>
            <a:endParaRPr lang="fr-FR"/>
          </a:p>
        </p:txBody>
      </p:sp>
    </p:spTree>
    <p:extLst>
      <p:ext uri="{BB962C8B-B14F-4D97-AF65-F5344CB8AC3E}">
        <p14:creationId xmlns:p14="http://schemas.microsoft.com/office/powerpoint/2010/main" val="6164353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D20382-4815-4CF5-835C-6AD4B2D65F92}"/>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9A06350A-4DB3-47C9-A3F1-BB58457D2F49}"/>
              </a:ext>
            </a:extLst>
          </p:cNvPr>
          <p:cNvSpPr>
            <a:spLocks noGrp="1"/>
          </p:cNvSpPr>
          <p:nvPr>
            <p:ph idx="1"/>
          </p:nvPr>
        </p:nvSpPr>
        <p:spPr>
          <a:xfrm>
            <a:off x="1456806" y="2007653"/>
            <a:ext cx="7779786" cy="1538883"/>
          </a:xfrm>
        </p:spPr>
        <p:txBody>
          <a:bodyPr/>
          <a:lstStyle/>
          <a:p>
            <a:pPr marL="342900" indent="-342900">
              <a:buFont typeface="Arial" panose="020B0604020202020204" pitchFamily="34" charset="0"/>
              <a:buChar char="•"/>
            </a:pPr>
            <a:r>
              <a:rPr lang="en-US" sz="2500" dirty="0"/>
              <a:t>Introduction</a:t>
            </a:r>
          </a:p>
          <a:p>
            <a:pPr marL="342900" indent="-342900">
              <a:buFont typeface="Arial" panose="020B0604020202020204" pitchFamily="34" charset="0"/>
              <a:buChar char="•"/>
            </a:pPr>
            <a:r>
              <a:rPr lang="en-US" sz="2500" dirty="0"/>
              <a:t>File lookup</a:t>
            </a:r>
          </a:p>
          <a:p>
            <a:pPr marL="342900" indent="-342900">
              <a:buFont typeface="Arial" panose="020B0604020202020204" pitchFamily="34" charset="0"/>
              <a:buChar char="•"/>
            </a:pPr>
            <a:r>
              <a:rPr lang="en-US" sz="2500" dirty="0"/>
              <a:t>Csv lookup</a:t>
            </a:r>
          </a:p>
          <a:p>
            <a:pPr marL="342900" indent="-342900">
              <a:buFont typeface="Arial" panose="020B0604020202020204" pitchFamily="34" charset="0"/>
              <a:buChar char="•"/>
            </a:pPr>
            <a:r>
              <a:rPr lang="en-US" sz="2500" dirty="0" err="1"/>
              <a:t>Dns</a:t>
            </a:r>
            <a:r>
              <a:rPr lang="en-US" sz="2500" dirty="0"/>
              <a:t> lookup</a:t>
            </a:r>
            <a:endParaRPr lang="fr-FR" sz="2500" dirty="0"/>
          </a:p>
        </p:txBody>
      </p:sp>
      <p:sp>
        <p:nvSpPr>
          <p:cNvPr id="4" name="Espace réservé de la date 3">
            <a:extLst>
              <a:ext uri="{FF2B5EF4-FFF2-40B4-BE49-F238E27FC236}">
                <a16:creationId xmlns:a16="http://schemas.microsoft.com/office/drawing/2014/main" id="{2F648EA4-3411-4CE4-93BD-66C6CD100861}"/>
              </a:ext>
            </a:extLst>
          </p:cNvPr>
          <p:cNvSpPr>
            <a:spLocks noGrp="1"/>
          </p:cNvSpPr>
          <p:nvPr>
            <p:ph type="dt" sz="half" idx="6"/>
          </p:nvPr>
        </p:nvSpPr>
        <p:spPr/>
        <p:txBody>
          <a:bodyPr/>
          <a:lstStyle/>
          <a:p>
            <a:fld id="{D45269AE-60D4-4BDE-95E6-8D7B0349788A}"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A7977DB8-20F4-44C8-96EF-A816865C414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195</a:t>
            </a:fld>
            <a:endParaRPr lang="fr-FR" spc="-10" dirty="0"/>
          </a:p>
        </p:txBody>
      </p:sp>
    </p:spTree>
    <p:extLst>
      <p:ext uri="{BB962C8B-B14F-4D97-AF65-F5344CB8AC3E}">
        <p14:creationId xmlns:p14="http://schemas.microsoft.com/office/powerpoint/2010/main" val="29444387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95204-0743-4D86-B027-5A73C9ECD5F6}"/>
              </a:ext>
            </a:extLst>
          </p:cNvPr>
          <p:cNvSpPr>
            <a:spLocks noGrp="1"/>
          </p:cNvSpPr>
          <p:nvPr>
            <p:ph type="title"/>
          </p:nvPr>
        </p:nvSpPr>
        <p:spPr>
          <a:xfrm>
            <a:off x="1061720" y="1083194"/>
            <a:ext cx="9223058" cy="523220"/>
          </a:xfrm>
        </p:spPr>
        <p:txBody>
          <a:bodyPr/>
          <a:lstStyle/>
          <a:p>
            <a:r>
              <a:rPr lang="fr-FR" dirty="0"/>
              <a:t>Introduction</a:t>
            </a:r>
          </a:p>
        </p:txBody>
      </p:sp>
      <p:sp>
        <p:nvSpPr>
          <p:cNvPr id="3" name="Espace réservé du contenu 2">
            <a:extLst>
              <a:ext uri="{FF2B5EF4-FFF2-40B4-BE49-F238E27FC236}">
                <a16:creationId xmlns:a16="http://schemas.microsoft.com/office/drawing/2014/main" id="{8072F600-6C2E-48E5-B537-10D3217D2A9B}"/>
              </a:ext>
            </a:extLst>
          </p:cNvPr>
          <p:cNvSpPr>
            <a:spLocks noGrp="1"/>
          </p:cNvSpPr>
          <p:nvPr>
            <p:ph idx="1"/>
          </p:nvPr>
        </p:nvSpPr>
        <p:spPr>
          <a:xfrm>
            <a:off x="1079500" y="2101850"/>
            <a:ext cx="9223058" cy="3816486"/>
          </a:xfrm>
        </p:spPr>
        <p:txBody>
          <a:bodyPr>
            <a:normAutofit/>
          </a:bodyPr>
          <a:lstStyle/>
          <a:p>
            <a:pPr marL="342900" indent="-342900">
              <a:buFont typeface="Arial" panose="020B0604020202020204" pitchFamily="34" charset="0"/>
              <a:buChar char="•"/>
            </a:pPr>
            <a:r>
              <a:rPr lang="fr-FR" sz="2500" dirty="0"/>
              <a:t>Accéder aux données depuis des sources externes.</a:t>
            </a:r>
          </a:p>
          <a:p>
            <a:pPr marL="342900" indent="-342900">
              <a:buFont typeface="Arial" panose="020B0604020202020204" pitchFamily="34" charset="0"/>
              <a:buChar char="•"/>
            </a:pPr>
            <a:r>
              <a:rPr lang="fr-FR" sz="2500" dirty="0"/>
              <a:t>Exécutés dans le serveur.</a:t>
            </a:r>
          </a:p>
          <a:p>
            <a:pPr marL="342900" indent="-342900">
              <a:buFont typeface="Arial" panose="020B0604020202020204" pitchFamily="34" charset="0"/>
              <a:buChar char="•"/>
            </a:pPr>
            <a:r>
              <a:rPr lang="fr-FR" sz="2500" dirty="0"/>
              <a:t>Résultats disponibles au niveau des machines distantes:</a:t>
            </a:r>
          </a:p>
          <a:p>
            <a:pPr marL="800100" lvl="1" indent="-342900">
              <a:buFont typeface="Arial" panose="020B0604020202020204" pitchFamily="34" charset="0"/>
              <a:buChar char="•"/>
            </a:pPr>
            <a:r>
              <a:rPr lang="fr-FR" sz="2500" dirty="0"/>
              <a:t>file</a:t>
            </a:r>
          </a:p>
          <a:p>
            <a:pPr marL="800100" lvl="1" indent="-342900">
              <a:buFont typeface="Arial" panose="020B0604020202020204" pitchFamily="34" charset="0"/>
              <a:buChar char="•"/>
            </a:pPr>
            <a:r>
              <a:rPr lang="fr-FR" sz="2500" dirty="0" err="1"/>
              <a:t>password</a:t>
            </a:r>
            <a:r>
              <a:rPr lang="fr-FR" sz="2500" dirty="0"/>
              <a:t> </a:t>
            </a:r>
          </a:p>
          <a:p>
            <a:pPr marL="800100" lvl="1" indent="-342900">
              <a:buFont typeface="Arial" panose="020B0604020202020204" pitchFamily="34" charset="0"/>
              <a:buChar char="•"/>
            </a:pPr>
            <a:r>
              <a:rPr lang="fr-FR" sz="2500" dirty="0"/>
              <a:t>Csv</a:t>
            </a:r>
          </a:p>
          <a:p>
            <a:pPr marL="800100" lvl="1" indent="-342900">
              <a:buFont typeface="Arial" panose="020B0604020202020204" pitchFamily="34" charset="0"/>
              <a:buChar char="•"/>
            </a:pPr>
            <a:r>
              <a:rPr lang="fr-FR" sz="2500" dirty="0" err="1"/>
              <a:t>ini</a:t>
            </a:r>
            <a:endParaRPr lang="fr-FR" sz="2500" dirty="0"/>
          </a:p>
          <a:p>
            <a:pPr marL="800100" lvl="1" indent="-342900">
              <a:buFont typeface="Arial" panose="020B0604020202020204" pitchFamily="34" charset="0"/>
              <a:buChar char="•"/>
            </a:pPr>
            <a:r>
              <a:rPr lang="fr-FR" sz="2500" dirty="0"/>
              <a:t>DNS ( </a:t>
            </a:r>
            <a:r>
              <a:rPr lang="fr-FR" sz="2500" dirty="0" err="1"/>
              <a:t>dig</a:t>
            </a:r>
            <a:r>
              <a:rPr lang="fr-FR" sz="2500" dirty="0"/>
              <a:t> )</a:t>
            </a:r>
          </a:p>
          <a:p>
            <a:pPr marL="800100" lvl="1" indent="-342900">
              <a:buFont typeface="Arial" panose="020B0604020202020204" pitchFamily="34" charset="0"/>
              <a:buChar char="•"/>
            </a:pPr>
            <a:r>
              <a:rPr lang="fr-FR" sz="2500" dirty="0" err="1"/>
              <a:t>env</a:t>
            </a:r>
            <a:r>
              <a:rPr lang="fr-FR" sz="2500" dirty="0"/>
              <a:t> </a:t>
            </a:r>
          </a:p>
          <a:p>
            <a:pPr marL="800100" lvl="1" indent="-342900">
              <a:buFont typeface="Arial" panose="020B0604020202020204" pitchFamily="34" charset="0"/>
              <a:buChar char="•"/>
            </a:pPr>
            <a:r>
              <a:rPr lang="fr-FR" sz="2500" dirty="0"/>
              <a:t>url</a:t>
            </a:r>
          </a:p>
          <a:p>
            <a:pPr marL="342900" indent="-342900">
              <a:buFont typeface="Arial" panose="020B0604020202020204" pitchFamily="34" charset="0"/>
              <a:buChar char="•"/>
            </a:pPr>
            <a:endParaRPr lang="fr-FR" sz="2500" dirty="0"/>
          </a:p>
        </p:txBody>
      </p:sp>
      <p:sp>
        <p:nvSpPr>
          <p:cNvPr id="4" name="Espace réservé de la date 3">
            <a:extLst>
              <a:ext uri="{FF2B5EF4-FFF2-40B4-BE49-F238E27FC236}">
                <a16:creationId xmlns:a16="http://schemas.microsoft.com/office/drawing/2014/main" id="{39C846F4-BBA8-4B4D-8D07-746022D994F2}"/>
              </a:ext>
            </a:extLst>
          </p:cNvPr>
          <p:cNvSpPr>
            <a:spLocks noGrp="1"/>
          </p:cNvSpPr>
          <p:nvPr>
            <p:ph type="dt" sz="half" idx="6"/>
          </p:nvPr>
        </p:nvSpPr>
        <p:spPr/>
        <p:txBody>
          <a:bodyPr/>
          <a:lstStyle/>
          <a:p>
            <a:fld id="{8B1EF570-028E-4F67-BF75-49BF585A14FA}"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36256E3-7012-4B48-A5AD-3DDB8B19854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196</a:t>
            </a:fld>
            <a:endParaRPr lang="fr-FR" spc="-10" dirty="0"/>
          </a:p>
        </p:txBody>
      </p:sp>
    </p:spTree>
    <p:extLst>
      <p:ext uri="{BB962C8B-B14F-4D97-AF65-F5344CB8AC3E}">
        <p14:creationId xmlns:p14="http://schemas.microsoft.com/office/powerpoint/2010/main" val="23024349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2F311-BC5B-434E-8E0A-22953EE4D2A5}"/>
              </a:ext>
            </a:extLst>
          </p:cNvPr>
          <p:cNvSpPr>
            <a:spLocks noGrp="1"/>
          </p:cNvSpPr>
          <p:nvPr>
            <p:ph type="title"/>
          </p:nvPr>
        </p:nvSpPr>
        <p:spPr>
          <a:xfrm>
            <a:off x="1374025" y="1095247"/>
            <a:ext cx="8128634" cy="523220"/>
          </a:xfrm>
        </p:spPr>
        <p:txBody>
          <a:bodyPr/>
          <a:lstStyle/>
          <a:p>
            <a:r>
              <a:rPr lang="fr-FR" dirty="0"/>
              <a:t>File </a:t>
            </a:r>
            <a:r>
              <a:rPr lang="fr-FR" dirty="0" err="1"/>
              <a:t>lookup</a:t>
            </a:r>
            <a:endParaRPr lang="fr-FR" dirty="0"/>
          </a:p>
        </p:txBody>
      </p:sp>
      <p:pic>
        <p:nvPicPr>
          <p:cNvPr id="4" name="Espace réservé du contenu 3">
            <a:extLst>
              <a:ext uri="{FF2B5EF4-FFF2-40B4-BE49-F238E27FC236}">
                <a16:creationId xmlns:a16="http://schemas.microsoft.com/office/drawing/2014/main" id="{53F0B1F3-E488-4BEA-A45F-DC2E757EFF74}"/>
              </a:ext>
            </a:extLst>
          </p:cNvPr>
          <p:cNvPicPr>
            <a:picLocks noGrp="1" noChangeAspect="1"/>
          </p:cNvPicPr>
          <p:nvPr>
            <p:ph idx="1"/>
          </p:nvPr>
        </p:nvPicPr>
        <p:blipFill>
          <a:blip r:embed="rId2"/>
          <a:stretch>
            <a:fillRect/>
          </a:stretch>
        </p:blipFill>
        <p:spPr>
          <a:xfrm>
            <a:off x="334533" y="2784878"/>
            <a:ext cx="10024335" cy="2949707"/>
          </a:xfrm>
          <a:prstGeom prst="rect">
            <a:avLst/>
          </a:prstGeom>
        </p:spPr>
      </p:pic>
      <p:sp>
        <p:nvSpPr>
          <p:cNvPr id="3" name="Espace réservé de la date 2">
            <a:extLst>
              <a:ext uri="{FF2B5EF4-FFF2-40B4-BE49-F238E27FC236}">
                <a16:creationId xmlns:a16="http://schemas.microsoft.com/office/drawing/2014/main" id="{45F65549-AC07-4927-810B-285598905883}"/>
              </a:ext>
            </a:extLst>
          </p:cNvPr>
          <p:cNvSpPr>
            <a:spLocks noGrp="1"/>
          </p:cNvSpPr>
          <p:nvPr>
            <p:ph type="dt" sz="half" idx="6"/>
          </p:nvPr>
        </p:nvSpPr>
        <p:spPr/>
        <p:txBody>
          <a:bodyPr/>
          <a:lstStyle/>
          <a:p>
            <a:fld id="{2A8E71D9-F99E-4B79-A5DB-E731010532CB}"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2A0C09C-DD1C-46C7-A234-B5B2BBC9D6A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197</a:t>
            </a:fld>
            <a:endParaRPr lang="fr-FR" spc="-10" dirty="0"/>
          </a:p>
        </p:txBody>
      </p:sp>
    </p:spTree>
    <p:extLst>
      <p:ext uri="{BB962C8B-B14F-4D97-AF65-F5344CB8AC3E}">
        <p14:creationId xmlns:p14="http://schemas.microsoft.com/office/powerpoint/2010/main" val="27014124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9A0EAC-0573-411A-A268-8EA7D4191A99}"/>
              </a:ext>
            </a:extLst>
          </p:cNvPr>
          <p:cNvSpPr>
            <a:spLocks noGrp="1"/>
          </p:cNvSpPr>
          <p:nvPr>
            <p:ph type="title"/>
          </p:nvPr>
        </p:nvSpPr>
        <p:spPr>
          <a:xfrm>
            <a:off x="1374025" y="1095247"/>
            <a:ext cx="8128634" cy="523220"/>
          </a:xfrm>
        </p:spPr>
        <p:txBody>
          <a:bodyPr/>
          <a:lstStyle/>
          <a:p>
            <a:r>
              <a:rPr lang="fr-FR" dirty="0"/>
              <a:t>Csv </a:t>
            </a:r>
            <a:r>
              <a:rPr lang="fr-FR" dirty="0" err="1"/>
              <a:t>lookup</a:t>
            </a:r>
            <a:endParaRPr lang="fr-FR" dirty="0"/>
          </a:p>
        </p:txBody>
      </p:sp>
      <p:pic>
        <p:nvPicPr>
          <p:cNvPr id="4" name="Espace réservé du contenu 3">
            <a:extLst>
              <a:ext uri="{FF2B5EF4-FFF2-40B4-BE49-F238E27FC236}">
                <a16:creationId xmlns:a16="http://schemas.microsoft.com/office/drawing/2014/main" id="{73B6D033-97A8-4432-B93D-4C54083C2627}"/>
              </a:ext>
            </a:extLst>
          </p:cNvPr>
          <p:cNvPicPr>
            <a:picLocks noGrp="1" noChangeAspect="1"/>
          </p:cNvPicPr>
          <p:nvPr>
            <p:ph idx="1"/>
          </p:nvPr>
        </p:nvPicPr>
        <p:blipFill>
          <a:blip r:embed="rId2"/>
          <a:stretch>
            <a:fillRect/>
          </a:stretch>
        </p:blipFill>
        <p:spPr>
          <a:xfrm>
            <a:off x="997038" y="2162238"/>
            <a:ext cx="8699324" cy="4131498"/>
          </a:xfrm>
          <a:prstGeom prst="rect">
            <a:avLst/>
          </a:prstGeom>
        </p:spPr>
      </p:pic>
      <p:sp>
        <p:nvSpPr>
          <p:cNvPr id="3" name="Espace réservé de la date 2">
            <a:extLst>
              <a:ext uri="{FF2B5EF4-FFF2-40B4-BE49-F238E27FC236}">
                <a16:creationId xmlns:a16="http://schemas.microsoft.com/office/drawing/2014/main" id="{1EBE5653-CD96-4605-B315-9D40AC11764E}"/>
              </a:ext>
            </a:extLst>
          </p:cNvPr>
          <p:cNvSpPr>
            <a:spLocks noGrp="1"/>
          </p:cNvSpPr>
          <p:nvPr>
            <p:ph type="dt" sz="half" idx="6"/>
          </p:nvPr>
        </p:nvSpPr>
        <p:spPr/>
        <p:txBody>
          <a:bodyPr/>
          <a:lstStyle/>
          <a:p>
            <a:fld id="{590FB210-EAEB-4B45-B925-6CB60264471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6F86232-292B-4196-90FA-49B1E8DB523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198</a:t>
            </a:fld>
            <a:endParaRPr lang="fr-FR" spc="-10" dirty="0"/>
          </a:p>
        </p:txBody>
      </p:sp>
    </p:spTree>
    <p:extLst>
      <p:ext uri="{BB962C8B-B14F-4D97-AF65-F5344CB8AC3E}">
        <p14:creationId xmlns:p14="http://schemas.microsoft.com/office/powerpoint/2010/main" val="27642435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7FA6A-15F0-445B-B35C-2098DF508690}"/>
              </a:ext>
            </a:extLst>
          </p:cNvPr>
          <p:cNvSpPr>
            <a:spLocks noGrp="1"/>
          </p:cNvSpPr>
          <p:nvPr>
            <p:ph type="title"/>
          </p:nvPr>
        </p:nvSpPr>
        <p:spPr>
          <a:xfrm>
            <a:off x="1374025" y="1095247"/>
            <a:ext cx="8128634" cy="523220"/>
          </a:xfrm>
        </p:spPr>
        <p:txBody>
          <a:bodyPr/>
          <a:lstStyle/>
          <a:p>
            <a:r>
              <a:rPr lang="fr-FR" dirty="0"/>
              <a:t>Dns </a:t>
            </a:r>
            <a:r>
              <a:rPr lang="fr-FR" dirty="0" err="1"/>
              <a:t>lookup</a:t>
            </a:r>
            <a:endParaRPr lang="fr-FR" dirty="0"/>
          </a:p>
        </p:txBody>
      </p:sp>
      <p:pic>
        <p:nvPicPr>
          <p:cNvPr id="4" name="Espace réservé du contenu 3">
            <a:extLst>
              <a:ext uri="{FF2B5EF4-FFF2-40B4-BE49-F238E27FC236}">
                <a16:creationId xmlns:a16="http://schemas.microsoft.com/office/drawing/2014/main" id="{99A6FE31-2A0F-4F88-A09E-4ACDABE253E8}"/>
              </a:ext>
            </a:extLst>
          </p:cNvPr>
          <p:cNvPicPr>
            <a:picLocks noGrp="1" noChangeAspect="1"/>
          </p:cNvPicPr>
          <p:nvPr>
            <p:ph idx="1"/>
          </p:nvPr>
        </p:nvPicPr>
        <p:blipFill rotWithShape="1">
          <a:blip r:embed="rId2"/>
          <a:srcRect t="10251"/>
          <a:stretch/>
        </p:blipFill>
        <p:spPr>
          <a:xfrm>
            <a:off x="245663" y="2466109"/>
            <a:ext cx="10202074" cy="3184209"/>
          </a:xfrm>
          <a:prstGeom prst="rect">
            <a:avLst/>
          </a:prstGeom>
        </p:spPr>
      </p:pic>
      <p:sp>
        <p:nvSpPr>
          <p:cNvPr id="5" name="Rectangle 4">
            <a:extLst>
              <a:ext uri="{FF2B5EF4-FFF2-40B4-BE49-F238E27FC236}">
                <a16:creationId xmlns:a16="http://schemas.microsoft.com/office/drawing/2014/main" id="{8B68960C-1B0D-4478-AB28-A507A6D6B939}"/>
              </a:ext>
            </a:extLst>
          </p:cNvPr>
          <p:cNvSpPr/>
          <p:nvPr/>
        </p:nvSpPr>
        <p:spPr>
          <a:xfrm>
            <a:off x="385775" y="3339178"/>
            <a:ext cx="883220" cy="355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201" tIns="40100" rIns="80201" bIns="40100" numCol="1" spcCol="0" rtlCol="0" fromWordArt="0" anchor="ctr" anchorCtr="0" forceAA="0" compatLnSpc="1">
            <a:prstTxWarp prst="textNoShape">
              <a:avLst/>
            </a:prstTxWarp>
            <a:noAutofit/>
          </a:bodyPr>
          <a:lstStyle/>
          <a:p>
            <a:pPr algn="ctr"/>
            <a:endParaRPr lang="fr-FR" sz="1579"/>
          </a:p>
        </p:txBody>
      </p:sp>
      <p:sp>
        <p:nvSpPr>
          <p:cNvPr id="3" name="Espace réservé de la date 2">
            <a:extLst>
              <a:ext uri="{FF2B5EF4-FFF2-40B4-BE49-F238E27FC236}">
                <a16:creationId xmlns:a16="http://schemas.microsoft.com/office/drawing/2014/main" id="{45605443-1200-43C0-A3DB-63BB2C58EAA9}"/>
              </a:ext>
            </a:extLst>
          </p:cNvPr>
          <p:cNvSpPr>
            <a:spLocks noGrp="1"/>
          </p:cNvSpPr>
          <p:nvPr>
            <p:ph type="dt" sz="half" idx="6"/>
          </p:nvPr>
        </p:nvSpPr>
        <p:spPr/>
        <p:txBody>
          <a:bodyPr/>
          <a:lstStyle/>
          <a:p>
            <a:fld id="{CEBF909E-60FA-49BD-9581-4B8F6A9FF3C3}"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8E0417F4-4A3B-457E-9E24-25F0461B030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199</a:t>
            </a:fld>
            <a:endParaRPr lang="fr-FR" spc="-10" dirty="0"/>
          </a:p>
        </p:txBody>
      </p:sp>
    </p:spTree>
    <p:extLst>
      <p:ext uri="{BB962C8B-B14F-4D97-AF65-F5344CB8AC3E}">
        <p14:creationId xmlns:p14="http://schemas.microsoft.com/office/powerpoint/2010/main" val="130125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ED18EA-32B9-4F4E-B19F-150208D7DC64}"/>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texte 2">
            <a:extLst>
              <a:ext uri="{FF2B5EF4-FFF2-40B4-BE49-F238E27FC236}">
                <a16:creationId xmlns:a16="http://schemas.microsoft.com/office/drawing/2014/main" id="{0135ABFF-2D7A-4865-8AAB-9D4869726CCB}"/>
              </a:ext>
            </a:extLst>
          </p:cNvPr>
          <p:cNvSpPr>
            <a:spLocks noGrp="1"/>
          </p:cNvSpPr>
          <p:nvPr>
            <p:ph type="body" idx="1"/>
          </p:nvPr>
        </p:nvSpPr>
        <p:spPr>
          <a:xfrm>
            <a:off x="1456180" y="2711450"/>
            <a:ext cx="7779786" cy="1808187"/>
          </a:xfrm>
        </p:spPr>
        <p:txBody>
          <a:bodyPr/>
          <a:lstStyle/>
          <a:p>
            <a:pPr marL="279176" indent="-266487">
              <a:spcBef>
                <a:spcPts val="769"/>
              </a:spcBef>
              <a:buClr>
                <a:srgbClr val="1F487C"/>
              </a:buClr>
              <a:buChar char="•"/>
              <a:tabLst>
                <a:tab pos="279176" algn="l"/>
              </a:tabLst>
            </a:pPr>
            <a:r>
              <a:rPr lang="fr-FR" sz="2500" spc="-15" dirty="0">
                <a:latin typeface="Calibri"/>
                <a:cs typeface="Calibri"/>
              </a:rPr>
              <a:t>Présentation </a:t>
            </a:r>
            <a:r>
              <a:rPr lang="fr-FR" sz="2500" spc="-5" dirty="0">
                <a:latin typeface="Calibri"/>
                <a:cs typeface="Calibri"/>
              </a:rPr>
              <a:t>du</a:t>
            </a:r>
            <a:r>
              <a:rPr lang="fr-FR" sz="2500" spc="10" dirty="0">
                <a:latin typeface="Calibri"/>
                <a:cs typeface="Calibri"/>
              </a:rPr>
              <a:t> </a:t>
            </a:r>
            <a:r>
              <a:rPr lang="fr-FR" sz="2500" spc="-20" dirty="0">
                <a:latin typeface="Calibri"/>
                <a:cs typeface="Calibri"/>
              </a:rPr>
              <a:t>formateur</a:t>
            </a:r>
            <a:endParaRPr lang="fr-FR" sz="2500" dirty="0">
              <a:latin typeface="Calibri"/>
              <a:cs typeface="Calibri"/>
            </a:endParaRPr>
          </a:p>
          <a:p>
            <a:pPr marL="279176" indent="-266487">
              <a:spcBef>
                <a:spcPts val="669"/>
              </a:spcBef>
              <a:buClr>
                <a:srgbClr val="1F487C"/>
              </a:buClr>
              <a:buChar char="•"/>
              <a:tabLst>
                <a:tab pos="279176" algn="l"/>
              </a:tabLst>
            </a:pPr>
            <a:r>
              <a:rPr lang="fr-FR" sz="2500" spc="-10" dirty="0">
                <a:latin typeface="Calibri"/>
                <a:cs typeface="Calibri"/>
              </a:rPr>
              <a:t>Objectifs </a:t>
            </a:r>
            <a:r>
              <a:rPr lang="fr-FR" sz="2500" spc="-5" dirty="0">
                <a:latin typeface="Calibri"/>
                <a:cs typeface="Calibri"/>
              </a:rPr>
              <a:t>de la </a:t>
            </a:r>
            <a:r>
              <a:rPr lang="fr-FR" sz="2500" spc="-15" dirty="0">
                <a:latin typeface="Calibri"/>
                <a:cs typeface="Calibri"/>
              </a:rPr>
              <a:t>formation</a:t>
            </a:r>
            <a:endParaRPr lang="fr-FR" sz="2500" dirty="0">
              <a:latin typeface="Calibri"/>
              <a:cs typeface="Calibri"/>
            </a:endParaRPr>
          </a:p>
          <a:p>
            <a:pPr marL="279176" indent="-266487">
              <a:spcBef>
                <a:spcPts val="674"/>
              </a:spcBef>
              <a:buClr>
                <a:srgbClr val="1F487C"/>
              </a:buClr>
              <a:buChar char="•"/>
              <a:tabLst>
                <a:tab pos="279176" algn="l"/>
              </a:tabLst>
            </a:pPr>
            <a:r>
              <a:rPr lang="fr-FR" sz="2500" spc="-5" dirty="0">
                <a:latin typeface="Calibri"/>
                <a:cs typeface="Calibri"/>
              </a:rPr>
              <a:t>Le plan de</a:t>
            </a:r>
            <a:r>
              <a:rPr lang="fr-FR" sz="2500" dirty="0">
                <a:latin typeface="Calibri"/>
                <a:cs typeface="Calibri"/>
              </a:rPr>
              <a:t> </a:t>
            </a:r>
            <a:r>
              <a:rPr lang="fr-FR" sz="2500" spc="-15" dirty="0">
                <a:latin typeface="Calibri"/>
                <a:cs typeface="Calibri"/>
              </a:rPr>
              <a:t>formation</a:t>
            </a:r>
            <a:endParaRPr lang="fr-FR" sz="2500" dirty="0">
              <a:latin typeface="Calibri"/>
              <a:cs typeface="Calibri"/>
            </a:endParaRPr>
          </a:p>
          <a:p>
            <a:pPr marL="279176" indent="-266487">
              <a:spcBef>
                <a:spcPts val="669"/>
              </a:spcBef>
              <a:buClr>
                <a:srgbClr val="1F487C"/>
              </a:buClr>
              <a:buChar char="•"/>
              <a:tabLst>
                <a:tab pos="279176" algn="l"/>
              </a:tabLst>
            </a:pPr>
            <a:r>
              <a:rPr lang="fr-FR" sz="2500" spc="-5" dirty="0">
                <a:latin typeface="Calibri"/>
                <a:cs typeface="Calibri"/>
              </a:rPr>
              <a:t>Public</a:t>
            </a:r>
            <a:r>
              <a:rPr lang="fr-FR" sz="2500" spc="5" dirty="0">
                <a:latin typeface="Calibri"/>
                <a:cs typeface="Calibri"/>
              </a:rPr>
              <a:t> </a:t>
            </a:r>
            <a:r>
              <a:rPr lang="fr-FR" sz="2500" spc="-10" dirty="0">
                <a:latin typeface="Calibri"/>
                <a:cs typeface="Calibri"/>
              </a:rPr>
              <a:t>concerné</a:t>
            </a:r>
            <a:endParaRPr lang="fr-FR" sz="2500" dirty="0">
              <a:latin typeface="Calibri"/>
              <a:cs typeface="Calibri"/>
            </a:endParaRPr>
          </a:p>
        </p:txBody>
      </p:sp>
      <p:sp>
        <p:nvSpPr>
          <p:cNvPr id="5" name="Espace réservé de la date 4">
            <a:extLst>
              <a:ext uri="{FF2B5EF4-FFF2-40B4-BE49-F238E27FC236}">
                <a16:creationId xmlns:a16="http://schemas.microsoft.com/office/drawing/2014/main" id="{754D7725-86EF-4DF5-AF31-57E9600BC74D}"/>
              </a:ext>
            </a:extLst>
          </p:cNvPr>
          <p:cNvSpPr>
            <a:spLocks noGrp="1"/>
          </p:cNvSpPr>
          <p:nvPr>
            <p:ph type="dt" sz="half" idx="6"/>
          </p:nvPr>
        </p:nvSpPr>
        <p:spPr/>
        <p:txBody>
          <a:bodyPr/>
          <a:lstStyle/>
          <a:p>
            <a:fld id="{F6014508-1B3A-4A2F-9E81-34BA6AFBA948}"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BE7CC7B0-97A6-4947-AE34-5CB03B12FFE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a:t>
            </a:fld>
            <a:endParaRPr lang="fr-FR" spc="-10" dirty="0"/>
          </a:p>
        </p:txBody>
      </p:sp>
    </p:spTree>
    <p:extLst>
      <p:ext uri="{BB962C8B-B14F-4D97-AF65-F5344CB8AC3E}">
        <p14:creationId xmlns:p14="http://schemas.microsoft.com/office/powerpoint/2010/main" val="43136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7142" y="900298"/>
            <a:ext cx="3973459" cy="623971"/>
          </a:xfrm>
          <a:prstGeom prst="rect">
            <a:avLst/>
          </a:prstGeom>
        </p:spPr>
        <p:txBody>
          <a:bodyPr vert="horz" wrap="square" lIns="0" tIns="29799" rIns="0" bIns="0" rtlCol="0">
            <a:spAutoFit/>
          </a:bodyPr>
          <a:lstStyle/>
          <a:p>
            <a:pPr marL="22075">
              <a:spcBef>
                <a:spcPts val="235"/>
              </a:spcBef>
            </a:pPr>
            <a:r>
              <a:rPr lang="fr-FR" sz="3859" spc="-122" dirty="0">
                <a:latin typeface="+mj-lt"/>
                <a:ea typeface="+mj-ea"/>
                <a:cs typeface="+mj-cs"/>
              </a:rPr>
              <a:t>Avantages d’Ansible</a:t>
            </a:r>
            <a:endParaRPr sz="3859" spc="-122" dirty="0">
              <a:latin typeface="+mj-lt"/>
              <a:ea typeface="+mj-ea"/>
              <a:cs typeface="+mj-cs"/>
            </a:endParaRPr>
          </a:p>
        </p:txBody>
      </p:sp>
      <p:pic>
        <p:nvPicPr>
          <p:cNvPr id="5" name="Image 4">
            <a:extLst>
              <a:ext uri="{FF2B5EF4-FFF2-40B4-BE49-F238E27FC236}">
                <a16:creationId xmlns:a16="http://schemas.microsoft.com/office/drawing/2014/main" id="{A4540E13-F166-4B1B-B70B-68561F994E99}"/>
              </a:ext>
            </a:extLst>
          </p:cNvPr>
          <p:cNvPicPr>
            <a:picLocks noChangeAspect="1"/>
          </p:cNvPicPr>
          <p:nvPr/>
        </p:nvPicPr>
        <p:blipFill>
          <a:blip r:embed="rId2"/>
          <a:stretch>
            <a:fillRect/>
          </a:stretch>
        </p:blipFill>
        <p:spPr>
          <a:xfrm>
            <a:off x="1362607" y="2092443"/>
            <a:ext cx="7459448" cy="3942562"/>
          </a:xfrm>
          <a:prstGeom prst="rect">
            <a:avLst/>
          </a:prstGeom>
        </p:spPr>
      </p:pic>
      <p:sp>
        <p:nvSpPr>
          <p:cNvPr id="3" name="Espace réservé de la date 2">
            <a:extLst>
              <a:ext uri="{FF2B5EF4-FFF2-40B4-BE49-F238E27FC236}">
                <a16:creationId xmlns:a16="http://schemas.microsoft.com/office/drawing/2014/main" id="{6639004C-6A8E-4ACA-A7A1-FB967AC5DB61}"/>
              </a:ext>
            </a:extLst>
          </p:cNvPr>
          <p:cNvSpPr>
            <a:spLocks noGrp="1"/>
          </p:cNvSpPr>
          <p:nvPr>
            <p:ph type="dt" sz="half" idx="6"/>
          </p:nvPr>
        </p:nvSpPr>
        <p:spPr/>
        <p:txBody>
          <a:bodyPr/>
          <a:lstStyle/>
          <a:p>
            <a:fld id="{6421FBD9-53A9-4808-8FE4-A354DB6BD45D}"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579D60BE-7733-4A93-A6AC-E8C34D12BEF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a:t>
            </a:fld>
            <a:endParaRPr lang="fr-FR" spc="-10" dirty="0"/>
          </a:p>
        </p:txBody>
      </p:sp>
    </p:spTree>
    <p:extLst>
      <p:ext uri="{BB962C8B-B14F-4D97-AF65-F5344CB8AC3E}">
        <p14:creationId xmlns:p14="http://schemas.microsoft.com/office/powerpoint/2010/main" val="1865228136"/>
      </p:ext>
    </p:extLst>
  </p:cSld>
  <p:clrMapOvr>
    <a:masterClrMapping/>
  </p:clrMapOvr>
  <p:transition>
    <p:cut/>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3298A-29E8-4E21-B3D1-FAE9F4757018}"/>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6B331470-A280-4717-BE53-E2EAF10971F7}"/>
              </a:ext>
            </a:extLst>
          </p:cNvPr>
          <p:cNvSpPr>
            <a:spLocks noGrp="1"/>
          </p:cNvSpPr>
          <p:nvPr>
            <p:ph idx="1"/>
          </p:nvPr>
        </p:nvSpPr>
        <p:spPr>
          <a:xfrm>
            <a:off x="1456806" y="2007653"/>
            <a:ext cx="7779786" cy="553998"/>
          </a:xfrm>
        </p:spPr>
        <p:txBody>
          <a:bodyPr/>
          <a:lstStyle/>
          <a:p>
            <a:r>
              <a:rPr lang="fr-FR" dirty="0"/>
              <a:t>Inclusion des fichiers externes.</a:t>
            </a:r>
          </a:p>
          <a:p>
            <a:r>
              <a:rPr lang="fr-FR" dirty="0" err="1"/>
              <a:t>Lookups</a:t>
            </a:r>
            <a:r>
              <a:rPr lang="fr-FR" dirty="0"/>
              <a:t> et jointures avec tout élément.</a:t>
            </a:r>
          </a:p>
        </p:txBody>
      </p:sp>
      <p:sp>
        <p:nvSpPr>
          <p:cNvPr id="4" name="Espace réservé de la date 3">
            <a:extLst>
              <a:ext uri="{FF2B5EF4-FFF2-40B4-BE49-F238E27FC236}">
                <a16:creationId xmlns:a16="http://schemas.microsoft.com/office/drawing/2014/main" id="{78EBEC71-AC34-4975-BA79-37ED425F7EA8}"/>
              </a:ext>
            </a:extLst>
          </p:cNvPr>
          <p:cNvSpPr>
            <a:spLocks noGrp="1"/>
          </p:cNvSpPr>
          <p:nvPr>
            <p:ph type="dt" sz="half" idx="6"/>
          </p:nvPr>
        </p:nvSpPr>
        <p:spPr/>
        <p:txBody>
          <a:bodyPr/>
          <a:lstStyle/>
          <a:p>
            <a:fld id="{646C28F2-D70B-4A4F-9FE4-3A65BF2BC7BF}"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94414191-0ED5-4A91-A97E-5920F2E1E34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200</a:t>
            </a:fld>
            <a:endParaRPr lang="fr-FR" spc="-10" dirty="0"/>
          </a:p>
        </p:txBody>
      </p:sp>
    </p:spTree>
    <p:extLst>
      <p:ext uri="{BB962C8B-B14F-4D97-AF65-F5344CB8AC3E}">
        <p14:creationId xmlns:p14="http://schemas.microsoft.com/office/powerpoint/2010/main" val="1642902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05FA4-EEE2-484D-B871-57913357EC21}"/>
              </a:ext>
            </a:extLst>
          </p:cNvPr>
          <p:cNvSpPr>
            <a:spLocks noGrp="1"/>
          </p:cNvSpPr>
          <p:nvPr>
            <p:ph type="ctrTitle"/>
          </p:nvPr>
        </p:nvSpPr>
        <p:spPr/>
        <p:txBody>
          <a:bodyPr/>
          <a:lstStyle/>
          <a:p>
            <a:r>
              <a:rPr lang="fr-FR" dirty="0"/>
              <a:t>Meilleurs pratiques </a:t>
            </a:r>
          </a:p>
        </p:txBody>
      </p:sp>
      <p:sp>
        <p:nvSpPr>
          <p:cNvPr id="3" name="Sous-titre 2">
            <a:extLst>
              <a:ext uri="{FF2B5EF4-FFF2-40B4-BE49-F238E27FC236}">
                <a16:creationId xmlns:a16="http://schemas.microsoft.com/office/drawing/2014/main" id="{27957550-31AF-4261-8D20-C1076272B481}"/>
              </a:ext>
            </a:extLst>
          </p:cNvPr>
          <p:cNvSpPr>
            <a:spLocks noGrp="1"/>
          </p:cNvSpPr>
          <p:nvPr>
            <p:ph type="subTitle" idx="1"/>
          </p:nvPr>
        </p:nvSpPr>
        <p:spPr/>
        <p:txBody>
          <a:bodyPr/>
          <a:lstStyle/>
          <a:p>
            <a:endParaRPr lang="fr-FR"/>
          </a:p>
        </p:txBody>
      </p:sp>
      <p:sp>
        <p:nvSpPr>
          <p:cNvPr id="4" name="Espace réservé de la date 3">
            <a:extLst>
              <a:ext uri="{FF2B5EF4-FFF2-40B4-BE49-F238E27FC236}">
                <a16:creationId xmlns:a16="http://schemas.microsoft.com/office/drawing/2014/main" id="{15020A96-4E9C-4625-B963-C5528EFB311C}"/>
              </a:ext>
            </a:extLst>
          </p:cNvPr>
          <p:cNvSpPr>
            <a:spLocks noGrp="1"/>
          </p:cNvSpPr>
          <p:nvPr>
            <p:ph type="dt" sz="half" idx="10"/>
          </p:nvPr>
        </p:nvSpPr>
        <p:spPr/>
        <p:txBody>
          <a:bodyPr/>
          <a:lstStyle/>
          <a:p>
            <a:fld id="{B6980BAC-3493-4BF2-929B-1DEE1D330968}" type="datetime1">
              <a:rPr lang="en-US" smtClean="0"/>
              <a:t>11/26/2020</a:t>
            </a:fld>
            <a:endParaRPr lang="fr-FR"/>
          </a:p>
        </p:txBody>
      </p:sp>
      <p:sp>
        <p:nvSpPr>
          <p:cNvPr id="5" name="Espace réservé du numéro de diapositive 4">
            <a:extLst>
              <a:ext uri="{FF2B5EF4-FFF2-40B4-BE49-F238E27FC236}">
                <a16:creationId xmlns:a16="http://schemas.microsoft.com/office/drawing/2014/main" id="{6C9A95CD-8848-4995-9432-C5C853332770}"/>
              </a:ext>
            </a:extLst>
          </p:cNvPr>
          <p:cNvSpPr>
            <a:spLocks noGrp="1"/>
          </p:cNvSpPr>
          <p:nvPr>
            <p:ph type="sldNum" sz="quarter" idx="12"/>
          </p:nvPr>
        </p:nvSpPr>
        <p:spPr/>
        <p:txBody>
          <a:bodyPr/>
          <a:lstStyle/>
          <a:p>
            <a:fld id="{171CAA0D-87DA-450A-AD72-F44EFE73ACE3}" type="slidenum">
              <a:rPr lang="fr-FR" smtClean="0"/>
              <a:t>201</a:t>
            </a:fld>
            <a:endParaRPr lang="fr-FR"/>
          </a:p>
        </p:txBody>
      </p:sp>
    </p:spTree>
    <p:extLst>
      <p:ext uri="{BB962C8B-B14F-4D97-AF65-F5344CB8AC3E}">
        <p14:creationId xmlns:p14="http://schemas.microsoft.com/office/powerpoint/2010/main" val="3011354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F52CC6-5DB2-40F9-A593-E3D20E5AADEF}"/>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954A6E3F-ECA9-4B85-B508-DF31B0AB848D}"/>
              </a:ext>
            </a:extLst>
          </p:cNvPr>
          <p:cNvSpPr>
            <a:spLocks noGrp="1"/>
          </p:cNvSpPr>
          <p:nvPr>
            <p:ph idx="1"/>
          </p:nvPr>
        </p:nvSpPr>
        <p:spPr>
          <a:xfrm>
            <a:off x="927100" y="1829097"/>
            <a:ext cx="8763000" cy="5770811"/>
          </a:xfrm>
        </p:spPr>
        <p:txBody>
          <a:bodyPr/>
          <a:lstStyle/>
          <a:p>
            <a:pPr marL="342900" indent="-342900">
              <a:buFont typeface="Arial" panose="020B0604020202020204" pitchFamily="34" charset="0"/>
              <a:buChar char="•"/>
            </a:pPr>
            <a:r>
              <a:rPr lang="fr-FR" sz="2500" dirty="0"/>
              <a:t>Considérer Ansible comme un langage de programmation</a:t>
            </a:r>
          </a:p>
          <a:p>
            <a:pPr marL="342900" indent="-342900">
              <a:buFont typeface="Arial" panose="020B0604020202020204" pitchFamily="34" charset="0"/>
              <a:buChar char="•"/>
            </a:pPr>
            <a:r>
              <a:rPr lang="fr-FR" sz="2500" dirty="0"/>
              <a:t>Automatiser avec du style</a:t>
            </a:r>
          </a:p>
          <a:p>
            <a:pPr marL="342900" indent="-342900">
              <a:buFont typeface="Arial" panose="020B0604020202020204" pitchFamily="34" charset="0"/>
              <a:buChar char="•"/>
            </a:pPr>
            <a:r>
              <a:rPr lang="fr-FR" sz="2500" dirty="0"/>
              <a:t>Intégration avec Git</a:t>
            </a:r>
          </a:p>
          <a:p>
            <a:pPr marL="342900" indent="-342900">
              <a:buFont typeface="Arial" panose="020B0604020202020204" pitchFamily="34" charset="0"/>
              <a:buChar char="•"/>
            </a:pPr>
            <a:r>
              <a:rPr lang="fr-FR" sz="2500" dirty="0"/>
              <a:t>Choix des noms des hôtes</a:t>
            </a:r>
          </a:p>
          <a:p>
            <a:pPr marL="342900" indent="-342900">
              <a:buFont typeface="Arial" panose="020B0604020202020204" pitchFamily="34" charset="0"/>
              <a:buChar char="•"/>
            </a:pPr>
            <a:r>
              <a:rPr lang="fr-FR" sz="2500" dirty="0"/>
              <a:t>Groupage des hôtes</a:t>
            </a:r>
          </a:p>
          <a:p>
            <a:pPr marL="342900" indent="-342900">
              <a:buFont typeface="Arial" panose="020B0604020202020204" pitchFamily="34" charset="0"/>
              <a:buChar char="•"/>
            </a:pPr>
            <a:r>
              <a:rPr lang="fr-FR" sz="2500" dirty="0"/>
              <a:t>Nommage des variables</a:t>
            </a:r>
          </a:p>
          <a:p>
            <a:pPr marL="342900" indent="-342900">
              <a:buFont typeface="Arial" panose="020B0604020202020204" pitchFamily="34" charset="0"/>
              <a:buChar char="•"/>
            </a:pPr>
            <a:r>
              <a:rPr lang="fr-FR" sz="2500" dirty="0"/>
              <a:t>Localisation des variables</a:t>
            </a:r>
          </a:p>
          <a:p>
            <a:pPr marL="342900" indent="-342900">
              <a:buFont typeface="Arial" panose="020B0604020202020204" pitchFamily="34" charset="0"/>
              <a:buChar char="•"/>
            </a:pPr>
            <a:r>
              <a:rPr lang="fr-FR" sz="2500" dirty="0"/>
              <a:t>Rendre votre </a:t>
            </a:r>
            <a:r>
              <a:rPr lang="fr-FR" sz="2500" dirty="0" err="1"/>
              <a:t>playbook</a:t>
            </a:r>
            <a:r>
              <a:rPr lang="fr-FR" sz="2500" dirty="0"/>
              <a:t> lisible</a:t>
            </a:r>
          </a:p>
          <a:p>
            <a:pPr marL="342900" indent="-342900">
              <a:buFont typeface="Arial" panose="020B0604020202020204" pitchFamily="34" charset="0"/>
              <a:buChar char="•"/>
            </a:pPr>
            <a:r>
              <a:rPr lang="fr-FR" sz="2500" dirty="0"/>
              <a:t>Assurer une bonne exécution</a:t>
            </a:r>
          </a:p>
          <a:p>
            <a:pPr marL="342900" indent="-342900">
              <a:buFont typeface="Arial" panose="020B0604020202020204" pitchFamily="34" charset="0"/>
              <a:buChar char="•"/>
            </a:pPr>
            <a:r>
              <a:rPr lang="fr-FR" sz="2500" dirty="0"/>
              <a:t>Utilisation des bons outils</a:t>
            </a:r>
          </a:p>
          <a:p>
            <a:pPr marL="342900" indent="-342900">
              <a:buFont typeface="Arial" panose="020B0604020202020204" pitchFamily="34" charset="0"/>
              <a:buChar char="•"/>
            </a:pPr>
            <a:r>
              <a:rPr lang="fr-FR" sz="2500" dirty="0"/>
              <a:t>Bonne exploitation des rôles</a:t>
            </a:r>
          </a:p>
          <a:p>
            <a:pPr marL="342900" indent="-342900">
              <a:buFont typeface="Arial" panose="020B0604020202020204" pitchFamily="34" charset="0"/>
              <a:buChar char="•"/>
            </a:pPr>
            <a:r>
              <a:rPr lang="fr-FR" sz="2500" dirty="0"/>
              <a:t>Exécution en tant que root</a:t>
            </a:r>
          </a:p>
          <a:p>
            <a:pPr marL="342900" indent="-342900">
              <a:buFont typeface="Arial" panose="020B0604020202020204" pitchFamily="34" charset="0"/>
              <a:buChar char="•"/>
            </a:pPr>
            <a:r>
              <a:rPr lang="fr-FR" sz="2500" dirty="0"/>
              <a:t>Bien déboguer votre code</a:t>
            </a:r>
          </a:p>
          <a:p>
            <a:pPr marL="342900" indent="-342900">
              <a:buFont typeface="Arial" panose="020B0604020202020204" pitchFamily="34" charset="0"/>
              <a:buChar char="•"/>
            </a:pPr>
            <a:r>
              <a:rPr lang="fr-FR" sz="2500" dirty="0"/>
              <a:t>Meilleurs pratiques d’Ansible Tower</a:t>
            </a:r>
          </a:p>
        </p:txBody>
      </p:sp>
      <p:sp>
        <p:nvSpPr>
          <p:cNvPr id="4" name="Espace réservé de la date 3">
            <a:extLst>
              <a:ext uri="{FF2B5EF4-FFF2-40B4-BE49-F238E27FC236}">
                <a16:creationId xmlns:a16="http://schemas.microsoft.com/office/drawing/2014/main" id="{D6151728-B534-4D79-9CA9-63B0525D1F68}"/>
              </a:ext>
            </a:extLst>
          </p:cNvPr>
          <p:cNvSpPr>
            <a:spLocks noGrp="1"/>
          </p:cNvSpPr>
          <p:nvPr>
            <p:ph type="dt" sz="half" idx="6"/>
          </p:nvPr>
        </p:nvSpPr>
        <p:spPr>
          <a:xfrm>
            <a:off x="533844" y="7178675"/>
            <a:ext cx="2459482" cy="377825"/>
          </a:xfrm>
        </p:spPr>
        <p:txBody>
          <a:bodyPr/>
          <a:lstStyle/>
          <a:p>
            <a:fld id="{C06966D8-4749-4A43-B485-B33858B30DDD}" type="datetime1">
              <a:rPr lang="en-US" smtClean="0"/>
              <a:t>11/26/2020</a:t>
            </a:fld>
            <a:endParaRPr lang="en-US" dirty="0"/>
          </a:p>
        </p:txBody>
      </p:sp>
      <p:sp>
        <p:nvSpPr>
          <p:cNvPr id="5" name="Espace réservé du numéro de diapositive 4">
            <a:extLst>
              <a:ext uri="{FF2B5EF4-FFF2-40B4-BE49-F238E27FC236}">
                <a16:creationId xmlns:a16="http://schemas.microsoft.com/office/drawing/2014/main" id="{B8FCE495-77F3-425E-874C-5BE2057475C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202</a:t>
            </a:fld>
            <a:endParaRPr lang="fr-FR" spc="-10" dirty="0"/>
          </a:p>
        </p:txBody>
      </p:sp>
    </p:spTree>
    <p:extLst>
      <p:ext uri="{BB962C8B-B14F-4D97-AF65-F5344CB8AC3E}">
        <p14:creationId xmlns:p14="http://schemas.microsoft.com/office/powerpoint/2010/main" val="18349202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497" y="501650"/>
            <a:ext cx="9502406" cy="1057688"/>
          </a:xfrm>
          <a:prstGeom prst="rect">
            <a:avLst/>
          </a:prstGeom>
        </p:spPr>
        <p:txBody>
          <a:bodyPr vert="horz" wrap="square" lIns="0" tIns="11139" rIns="0" bIns="0" rtlCol="0">
            <a:spAutoFit/>
          </a:bodyPr>
          <a:lstStyle/>
          <a:p>
            <a:pPr marL="11139">
              <a:spcBef>
                <a:spcPts val="88"/>
              </a:spcBef>
            </a:pPr>
            <a:r>
              <a:rPr lang="fr-FR" dirty="0"/>
              <a:t>Considérer Ansible comme un langage de programmation</a:t>
            </a:r>
            <a:endParaRPr dirty="0"/>
          </a:p>
        </p:txBody>
      </p:sp>
      <p:sp>
        <p:nvSpPr>
          <p:cNvPr id="4" name="object 4"/>
          <p:cNvSpPr txBox="1"/>
          <p:nvPr/>
        </p:nvSpPr>
        <p:spPr>
          <a:xfrm>
            <a:off x="568694" y="2731279"/>
            <a:ext cx="9769878" cy="3571922"/>
          </a:xfrm>
          <a:prstGeom prst="rect">
            <a:avLst/>
          </a:prstGeom>
        </p:spPr>
        <p:txBody>
          <a:bodyPr vert="horz" wrap="square" lIns="0" tIns="146477" rIns="0" bIns="0" rtlCol="0">
            <a:spAutoFit/>
          </a:bodyPr>
          <a:lstStyle/>
          <a:p>
            <a:pPr marL="332504" indent="-321922">
              <a:spcBef>
                <a:spcPts val="1153"/>
              </a:spcBef>
              <a:buFont typeface="Arial"/>
              <a:buChar char="●"/>
              <a:tabLst>
                <a:tab pos="332504" algn="l"/>
                <a:tab pos="333061" algn="l"/>
              </a:tabLst>
            </a:pPr>
            <a:r>
              <a:rPr lang="fr-FR" sz="2500" b="1" spc="-35" dirty="0">
                <a:latin typeface="Arial"/>
                <a:cs typeface="Arial"/>
              </a:rPr>
              <a:t>L’automatisation est un langage de développement.</a:t>
            </a:r>
            <a:endParaRPr lang="fr-FR" sz="2500" dirty="0">
              <a:latin typeface="Arial"/>
              <a:cs typeface="Arial"/>
            </a:endParaRPr>
          </a:p>
          <a:p>
            <a:pPr marL="332504" indent="-321922">
              <a:spcBef>
                <a:spcPts val="1153"/>
              </a:spcBef>
              <a:buFont typeface="Arial"/>
              <a:buChar char="●"/>
              <a:tabLst>
                <a:tab pos="332504" algn="l"/>
                <a:tab pos="333061" algn="l"/>
              </a:tabLst>
            </a:pPr>
            <a:endParaRPr lang="fr-FR" sz="2500" spc="9" dirty="0">
              <a:latin typeface="Tahoma"/>
              <a:cs typeface="Tahoma"/>
            </a:endParaRPr>
          </a:p>
          <a:p>
            <a:pPr marL="332504" indent="-321922">
              <a:spcBef>
                <a:spcPts val="1153"/>
              </a:spcBef>
              <a:buFont typeface="Arial"/>
              <a:buChar char="●"/>
              <a:tabLst>
                <a:tab pos="332504" algn="l"/>
                <a:tab pos="333061" algn="l"/>
              </a:tabLst>
            </a:pPr>
            <a:r>
              <a:rPr lang="fr-FR" sz="2500" spc="9" dirty="0">
                <a:latin typeface="Tahoma"/>
                <a:cs typeface="Tahoma"/>
              </a:rPr>
              <a:t>Contrôle du contenu d’Ansible</a:t>
            </a:r>
            <a:endParaRPr sz="2500" dirty="0">
              <a:latin typeface="Tahoma"/>
              <a:cs typeface="Tahoma"/>
            </a:endParaRPr>
          </a:p>
          <a:p>
            <a:pPr marL="332504" indent="-321922">
              <a:spcBef>
                <a:spcPts val="1066"/>
              </a:spcBef>
              <a:buFont typeface="Arial"/>
              <a:buChar char="●"/>
              <a:tabLst>
                <a:tab pos="332504" algn="l"/>
                <a:tab pos="333061" algn="l"/>
              </a:tabLst>
            </a:pPr>
            <a:r>
              <a:rPr sz="2500" spc="-13" dirty="0">
                <a:latin typeface="Tahoma"/>
                <a:cs typeface="Tahoma"/>
              </a:rPr>
              <a:t>Iterate</a:t>
            </a:r>
            <a:endParaRPr sz="2500" dirty="0">
              <a:latin typeface="Tahoma"/>
              <a:cs typeface="Tahoma"/>
            </a:endParaRPr>
          </a:p>
          <a:p>
            <a:pPr marL="733513" lvl="1" indent="-321922">
              <a:spcBef>
                <a:spcPts val="1066"/>
              </a:spcBef>
              <a:buFont typeface="+mj-lt"/>
              <a:buAutoNum type="arabicPeriod"/>
              <a:tabLst>
                <a:tab pos="733513" algn="l"/>
                <a:tab pos="734071" algn="l"/>
              </a:tabLst>
            </a:pPr>
            <a:r>
              <a:rPr lang="fr-FR" sz="2500" spc="35" dirty="0">
                <a:latin typeface="Tahoma"/>
                <a:cs typeface="Tahoma"/>
              </a:rPr>
              <a:t>Commencer par un </a:t>
            </a:r>
            <a:r>
              <a:rPr lang="fr-FR" sz="2500" spc="35" dirty="0" err="1">
                <a:latin typeface="Tahoma"/>
                <a:cs typeface="Tahoma"/>
              </a:rPr>
              <a:t>playbook</a:t>
            </a:r>
            <a:r>
              <a:rPr lang="fr-FR" sz="2500" spc="35" dirty="0">
                <a:latin typeface="Tahoma"/>
                <a:cs typeface="Tahoma"/>
              </a:rPr>
              <a:t> basique et un inventaire statique.</a:t>
            </a:r>
            <a:endParaRPr sz="2500" dirty="0">
              <a:latin typeface="Tahoma"/>
              <a:cs typeface="Tahoma"/>
            </a:endParaRPr>
          </a:p>
          <a:p>
            <a:pPr marL="733513" lvl="1" indent="-321922">
              <a:spcBef>
                <a:spcPts val="1066"/>
              </a:spcBef>
              <a:buFont typeface="+mj-lt"/>
              <a:buAutoNum type="arabicPeriod"/>
              <a:tabLst>
                <a:tab pos="733513" algn="l"/>
                <a:tab pos="734071" algn="l"/>
              </a:tabLst>
            </a:pPr>
            <a:r>
              <a:rPr lang="fr-FR" sz="2500" spc="13" dirty="0">
                <a:latin typeface="Tahoma"/>
                <a:cs typeface="Tahoma"/>
              </a:rPr>
              <a:t>Organiser et modulariser le code.</a:t>
            </a:r>
            <a:endParaRPr sz="2500" dirty="0">
              <a:latin typeface="Tahoma"/>
              <a:cs typeface="Tahoma"/>
            </a:endParaRPr>
          </a:p>
        </p:txBody>
      </p:sp>
      <p:sp>
        <p:nvSpPr>
          <p:cNvPr id="3" name="Espace réservé de la date 2">
            <a:extLst>
              <a:ext uri="{FF2B5EF4-FFF2-40B4-BE49-F238E27FC236}">
                <a16:creationId xmlns:a16="http://schemas.microsoft.com/office/drawing/2014/main" id="{F8FDA241-8964-4C9D-8C4A-CB49EBF83329}"/>
              </a:ext>
            </a:extLst>
          </p:cNvPr>
          <p:cNvSpPr>
            <a:spLocks noGrp="1"/>
          </p:cNvSpPr>
          <p:nvPr>
            <p:ph type="dt" sz="half" idx="6"/>
          </p:nvPr>
        </p:nvSpPr>
        <p:spPr/>
        <p:txBody>
          <a:bodyPr/>
          <a:lstStyle/>
          <a:p>
            <a:fld id="{72C819EF-D8F5-4395-ADAE-3EC6A6836F5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3603B7A-2CEF-4051-A5EE-A2EA0458493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203</a:t>
            </a:fld>
            <a:endParaRPr lang="fr-FR" spc="-1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8100" y="999999"/>
            <a:ext cx="5435082" cy="534468"/>
          </a:xfrm>
          <a:prstGeom prst="rect">
            <a:avLst/>
          </a:prstGeom>
        </p:spPr>
        <p:txBody>
          <a:bodyPr vert="horz" wrap="square" lIns="0" tIns="11139" rIns="0" bIns="0" rtlCol="0">
            <a:spAutoFit/>
          </a:bodyPr>
          <a:lstStyle/>
          <a:p>
            <a:pPr marL="11139">
              <a:spcBef>
                <a:spcPts val="88"/>
              </a:spcBef>
            </a:pPr>
            <a:r>
              <a:rPr lang="fr-FR" dirty="0"/>
              <a:t>Automatiser avec du style</a:t>
            </a:r>
            <a:endParaRPr dirty="0"/>
          </a:p>
        </p:txBody>
      </p:sp>
      <p:sp>
        <p:nvSpPr>
          <p:cNvPr id="4" name="object 4"/>
          <p:cNvSpPr txBox="1"/>
          <p:nvPr/>
        </p:nvSpPr>
        <p:spPr>
          <a:xfrm>
            <a:off x="466621" y="2672950"/>
            <a:ext cx="7947140" cy="2494704"/>
          </a:xfrm>
          <a:prstGeom prst="rect">
            <a:avLst/>
          </a:prstGeom>
        </p:spPr>
        <p:txBody>
          <a:bodyPr vert="horz" wrap="square" lIns="0" tIns="146477" rIns="0" bIns="0" rtlCol="0">
            <a:spAutoFit/>
          </a:bodyPr>
          <a:lstStyle/>
          <a:p>
            <a:pPr marL="332504" indent="-321922">
              <a:spcBef>
                <a:spcPts val="1153"/>
              </a:spcBef>
              <a:buFont typeface="Arial"/>
              <a:buChar char="●"/>
              <a:tabLst>
                <a:tab pos="332504" algn="l"/>
                <a:tab pos="333061" algn="l"/>
              </a:tabLst>
            </a:pPr>
            <a:r>
              <a:rPr lang="en-US" sz="2500" spc="22" dirty="0" err="1">
                <a:latin typeface="Tahoma"/>
                <a:cs typeface="Tahoma"/>
              </a:rPr>
              <a:t>Créer</a:t>
            </a:r>
            <a:r>
              <a:rPr lang="en-US" sz="2500" spc="22" dirty="0">
                <a:latin typeface="Tahoma"/>
                <a:cs typeface="Tahoma"/>
              </a:rPr>
              <a:t> un guide style pour assurer </a:t>
            </a:r>
            <a:r>
              <a:rPr lang="en-US" sz="2500" spc="22" dirty="0" err="1">
                <a:latin typeface="Tahoma"/>
                <a:cs typeface="Tahoma"/>
              </a:rPr>
              <a:t>une</a:t>
            </a:r>
            <a:r>
              <a:rPr lang="en-US" sz="2500" spc="22" dirty="0">
                <a:latin typeface="Tahoma"/>
                <a:cs typeface="Tahoma"/>
              </a:rPr>
              <a:t> pertinence du code:</a:t>
            </a:r>
            <a:endParaRPr lang="en-US" sz="2500" dirty="0">
              <a:latin typeface="Tahoma"/>
              <a:cs typeface="Tahoma"/>
            </a:endParaRPr>
          </a:p>
          <a:p>
            <a:pPr marL="733513" lvl="1" indent="-321922">
              <a:spcBef>
                <a:spcPts val="1066"/>
              </a:spcBef>
              <a:buFont typeface="Arial"/>
              <a:buChar char="○"/>
              <a:tabLst>
                <a:tab pos="733513" algn="l"/>
                <a:tab pos="734071" algn="l"/>
              </a:tabLst>
            </a:pPr>
            <a:r>
              <a:rPr lang="fr-FR" sz="2500" spc="-9" dirty="0">
                <a:latin typeface="Tahoma"/>
                <a:cs typeface="Tahoma"/>
              </a:rPr>
              <a:t>Etiquetage</a:t>
            </a:r>
            <a:endParaRPr sz="2500" dirty="0">
              <a:latin typeface="Tahoma"/>
              <a:cs typeface="Tahoma"/>
            </a:endParaRPr>
          </a:p>
          <a:p>
            <a:pPr marL="733513" lvl="1" indent="-321922">
              <a:spcBef>
                <a:spcPts val="1066"/>
              </a:spcBef>
              <a:buFont typeface="Arial"/>
              <a:buChar char="○"/>
              <a:tabLst>
                <a:tab pos="733513" algn="l"/>
                <a:tab pos="734071" algn="l"/>
              </a:tabLst>
            </a:pPr>
            <a:r>
              <a:rPr lang="fr-FR" sz="2500" spc="18" dirty="0">
                <a:latin typeface="Tahoma"/>
                <a:cs typeface="Tahoma"/>
              </a:rPr>
              <a:t>Nommage des </a:t>
            </a:r>
            <a:r>
              <a:rPr lang="fr-FR" sz="2500" spc="18" dirty="0" err="1">
                <a:latin typeface="Tahoma"/>
                <a:cs typeface="Tahoma"/>
              </a:rPr>
              <a:t>tasks</a:t>
            </a:r>
            <a:r>
              <a:rPr lang="fr-FR" sz="2500" spc="18" dirty="0">
                <a:latin typeface="Tahoma"/>
                <a:cs typeface="Tahoma"/>
              </a:rPr>
              <a:t>, </a:t>
            </a:r>
            <a:r>
              <a:rPr lang="fr-FR" sz="2500" spc="18" dirty="0" err="1">
                <a:latin typeface="Tahoma"/>
                <a:cs typeface="Tahoma"/>
              </a:rPr>
              <a:t>plays</a:t>
            </a:r>
            <a:r>
              <a:rPr lang="fr-FR" sz="2500" spc="18" dirty="0">
                <a:latin typeface="Tahoma"/>
                <a:cs typeface="Tahoma"/>
              </a:rPr>
              <a:t>, variables et rôles.</a:t>
            </a:r>
            <a:endParaRPr sz="2500" dirty="0">
              <a:latin typeface="Tahoma"/>
              <a:cs typeface="Tahoma"/>
            </a:endParaRPr>
          </a:p>
          <a:p>
            <a:pPr marL="733513" lvl="1" indent="-321922">
              <a:spcBef>
                <a:spcPts val="1066"/>
              </a:spcBef>
              <a:buFont typeface="Arial"/>
              <a:buChar char="○"/>
              <a:tabLst>
                <a:tab pos="733513" algn="l"/>
                <a:tab pos="734071" algn="l"/>
              </a:tabLst>
            </a:pPr>
            <a:r>
              <a:rPr lang="fr-FR" sz="2500" spc="22" dirty="0">
                <a:latin typeface="Tahoma"/>
                <a:cs typeface="Tahoma"/>
              </a:rPr>
              <a:t>Structure des dossiers.</a:t>
            </a:r>
            <a:endParaRPr sz="2500" dirty="0">
              <a:latin typeface="Tahoma"/>
              <a:cs typeface="Tahoma"/>
            </a:endParaRPr>
          </a:p>
        </p:txBody>
      </p:sp>
      <p:sp>
        <p:nvSpPr>
          <p:cNvPr id="3" name="Espace réservé de la date 2">
            <a:extLst>
              <a:ext uri="{FF2B5EF4-FFF2-40B4-BE49-F238E27FC236}">
                <a16:creationId xmlns:a16="http://schemas.microsoft.com/office/drawing/2014/main" id="{D4FE0302-E22A-433B-830D-BC6E3A9AA7CE}"/>
              </a:ext>
            </a:extLst>
          </p:cNvPr>
          <p:cNvSpPr>
            <a:spLocks noGrp="1"/>
          </p:cNvSpPr>
          <p:nvPr>
            <p:ph type="dt" sz="half" idx="6"/>
          </p:nvPr>
        </p:nvSpPr>
        <p:spPr/>
        <p:txBody>
          <a:bodyPr/>
          <a:lstStyle/>
          <a:p>
            <a:fld id="{48CE8B02-2791-488C-AE64-FF0606D5E88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371F7EE-F724-4A8F-A6DD-C22FB5D17C9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204</a:t>
            </a:fld>
            <a:endParaRPr lang="fr-FR" spc="-1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083366" y="1989293"/>
            <a:ext cx="4563707" cy="914523"/>
          </a:xfrm>
          <a:prstGeom prst="rect">
            <a:avLst/>
          </a:prstGeom>
        </p:spPr>
        <p:txBody>
          <a:bodyPr vert="horz" wrap="square" lIns="0" tIns="10582" rIns="0" bIns="0" rtlCol="0">
            <a:spAutoFit/>
          </a:bodyPr>
          <a:lstStyle/>
          <a:p>
            <a:pPr marL="11139" marR="662781">
              <a:lnSpc>
                <a:spcPct val="151000"/>
              </a:lnSpc>
              <a:spcBef>
                <a:spcPts val="83"/>
              </a:spcBef>
            </a:pPr>
            <a:r>
              <a:rPr sz="1316" i="1" spc="61" dirty="0">
                <a:solidFill>
                  <a:srgbClr val="FF0000"/>
                </a:solidFill>
                <a:latin typeface="Arial"/>
                <a:cs typeface="Arial"/>
              </a:rPr>
              <a:t># </a:t>
            </a:r>
            <a:r>
              <a:rPr lang="fr-FR" sz="1316" i="1" spc="110" dirty="0" err="1">
                <a:solidFill>
                  <a:srgbClr val="FF0000"/>
                </a:solidFill>
                <a:latin typeface="Arial"/>
                <a:cs typeface="Arial"/>
              </a:rPr>
              <a:t>Playbook</a:t>
            </a:r>
            <a:r>
              <a:rPr lang="fr-FR" sz="1316" i="1" spc="110" dirty="0">
                <a:solidFill>
                  <a:srgbClr val="FF0000"/>
                </a:solidFill>
                <a:latin typeface="Arial"/>
                <a:cs typeface="Arial"/>
              </a:rPr>
              <a:t> principal appelant les autres</a:t>
            </a:r>
          </a:p>
          <a:p>
            <a:pPr marL="11139" marR="662781">
              <a:lnSpc>
                <a:spcPct val="151000"/>
              </a:lnSpc>
              <a:spcBef>
                <a:spcPts val="83"/>
              </a:spcBef>
            </a:pPr>
            <a:r>
              <a:rPr lang="fr-FR" sz="1316" i="1" spc="61" dirty="0" err="1">
                <a:solidFill>
                  <a:schemeClr val="tx2"/>
                </a:solidFill>
                <a:latin typeface="Arial"/>
                <a:cs typeface="Arial"/>
              </a:rPr>
              <a:t>Playbook</a:t>
            </a:r>
            <a:r>
              <a:rPr lang="fr-FR" sz="1316" i="1" spc="61" dirty="0">
                <a:solidFill>
                  <a:schemeClr val="tx2"/>
                </a:solidFill>
                <a:latin typeface="Arial"/>
                <a:cs typeface="Arial"/>
              </a:rPr>
              <a:t> pour l’équipe </a:t>
            </a:r>
            <a:r>
              <a:rPr lang="fr-FR" sz="1316" i="1" spc="61" dirty="0" err="1">
                <a:solidFill>
                  <a:schemeClr val="tx2"/>
                </a:solidFill>
                <a:latin typeface="Arial"/>
                <a:cs typeface="Arial"/>
              </a:rPr>
              <a:t>webserver</a:t>
            </a:r>
            <a:endParaRPr sz="1316" i="1" dirty="0">
              <a:solidFill>
                <a:schemeClr val="tx2"/>
              </a:solidFill>
              <a:latin typeface="Arial"/>
              <a:cs typeface="Arial"/>
            </a:endParaRPr>
          </a:p>
          <a:p>
            <a:pPr marL="11139">
              <a:spcBef>
                <a:spcPts val="645"/>
              </a:spcBef>
            </a:pPr>
            <a:r>
              <a:rPr sz="1316" i="1" spc="61" dirty="0">
                <a:solidFill>
                  <a:srgbClr val="C00000"/>
                </a:solidFill>
                <a:latin typeface="Arial"/>
                <a:cs typeface="Arial"/>
              </a:rPr>
              <a:t># </a:t>
            </a:r>
            <a:r>
              <a:rPr lang="fr-FR" sz="1316" i="1" spc="136" dirty="0">
                <a:solidFill>
                  <a:srgbClr val="C00000"/>
                </a:solidFill>
                <a:latin typeface="Arial"/>
                <a:cs typeface="Arial"/>
              </a:rPr>
              <a:t>séparer les </a:t>
            </a:r>
            <a:r>
              <a:rPr lang="fr-FR" sz="1316" i="1" spc="136" dirty="0" err="1">
                <a:solidFill>
                  <a:srgbClr val="C00000"/>
                </a:solidFill>
                <a:latin typeface="Arial"/>
                <a:cs typeface="Arial"/>
              </a:rPr>
              <a:t>playbook</a:t>
            </a:r>
            <a:r>
              <a:rPr lang="fr-FR" sz="1316" i="1" spc="136" dirty="0">
                <a:solidFill>
                  <a:srgbClr val="C00000"/>
                </a:solidFill>
                <a:latin typeface="Arial"/>
                <a:cs typeface="Arial"/>
              </a:rPr>
              <a:t> a exécuter une seule fois</a:t>
            </a:r>
            <a:endParaRPr sz="1316" i="1" dirty="0">
              <a:solidFill>
                <a:srgbClr val="C00000"/>
              </a:solidFill>
              <a:latin typeface="Arial"/>
              <a:cs typeface="Arial"/>
            </a:endParaRPr>
          </a:p>
        </p:txBody>
      </p:sp>
      <p:sp>
        <p:nvSpPr>
          <p:cNvPr id="11" name="object 11"/>
          <p:cNvSpPr txBox="1"/>
          <p:nvPr/>
        </p:nvSpPr>
        <p:spPr>
          <a:xfrm>
            <a:off x="38482" y="6186278"/>
            <a:ext cx="120301" cy="333688"/>
          </a:xfrm>
          <a:prstGeom prst="rect">
            <a:avLst/>
          </a:prstGeom>
        </p:spPr>
        <p:txBody>
          <a:bodyPr vert="horz" wrap="square" lIns="0" tIns="9468" rIns="0" bIns="0" rtlCol="0">
            <a:spAutoFit/>
          </a:bodyPr>
          <a:lstStyle/>
          <a:p>
            <a:pPr marL="33418">
              <a:spcBef>
                <a:spcPts val="75"/>
              </a:spcBef>
            </a:pPr>
            <a:fld id="{81D60167-4931-47E6-BA6A-407CBD079E47}" type="slidenum">
              <a:rPr sz="702" b="1" spc="26" dirty="0">
                <a:solidFill>
                  <a:srgbClr val="EBEBEB"/>
                </a:solidFill>
                <a:latin typeface="Arial"/>
                <a:cs typeface="Arial"/>
              </a:rPr>
              <a:pPr marL="33418">
                <a:spcBef>
                  <a:spcPts val="75"/>
                </a:spcBef>
              </a:pPr>
              <a:t>205</a:t>
            </a:fld>
            <a:endParaRPr sz="702">
              <a:latin typeface="Arial"/>
              <a:cs typeface="Arial"/>
            </a:endParaRPr>
          </a:p>
        </p:txBody>
      </p:sp>
      <p:sp>
        <p:nvSpPr>
          <p:cNvPr id="6" name="object 6"/>
          <p:cNvSpPr txBox="1"/>
          <p:nvPr/>
        </p:nvSpPr>
        <p:spPr>
          <a:xfrm>
            <a:off x="3842853" y="2938339"/>
            <a:ext cx="4126249" cy="575283"/>
          </a:xfrm>
          <a:prstGeom prst="rect">
            <a:avLst/>
          </a:prstGeom>
        </p:spPr>
        <p:txBody>
          <a:bodyPr vert="horz" wrap="square" lIns="0" tIns="92453" rIns="0" bIns="0" rtlCol="0">
            <a:spAutoFit/>
          </a:bodyPr>
          <a:lstStyle/>
          <a:p>
            <a:pPr marL="11139">
              <a:spcBef>
                <a:spcPts val="728"/>
              </a:spcBef>
            </a:pPr>
            <a:r>
              <a:rPr sz="1316" i="1" spc="61" dirty="0">
                <a:solidFill>
                  <a:schemeClr val="accent1"/>
                </a:solidFill>
                <a:latin typeface="Arial"/>
                <a:cs typeface="Arial"/>
              </a:rPr>
              <a:t># </a:t>
            </a:r>
            <a:r>
              <a:rPr lang="fr-FR" sz="1316" i="1" spc="223" dirty="0">
                <a:solidFill>
                  <a:schemeClr val="accent1"/>
                </a:solidFill>
                <a:latin typeface="Arial"/>
                <a:cs typeface="Arial"/>
              </a:rPr>
              <a:t>différents niveaux d’inventaires</a:t>
            </a:r>
            <a:endParaRPr sz="1316" dirty="0">
              <a:solidFill>
                <a:schemeClr val="accent1"/>
              </a:solidFill>
              <a:latin typeface="Arial"/>
              <a:cs typeface="Arial"/>
            </a:endParaRPr>
          </a:p>
          <a:p>
            <a:pPr marL="11139">
              <a:spcBef>
                <a:spcPts val="645"/>
              </a:spcBef>
            </a:pPr>
            <a:r>
              <a:rPr sz="1316" i="1" spc="61" dirty="0">
                <a:latin typeface="Arial"/>
                <a:cs typeface="Arial"/>
              </a:rPr>
              <a:t># </a:t>
            </a:r>
            <a:r>
              <a:rPr lang="fr-FR" sz="1316" i="1" spc="171" dirty="0">
                <a:solidFill>
                  <a:schemeClr val="accent2"/>
                </a:solidFill>
                <a:latin typeface="Arial"/>
                <a:cs typeface="Arial"/>
              </a:rPr>
              <a:t>Inventaire de l’équipe de production</a:t>
            </a:r>
            <a:endParaRPr sz="1316" dirty="0">
              <a:solidFill>
                <a:schemeClr val="accent2"/>
              </a:solidFill>
              <a:latin typeface="Arial"/>
              <a:cs typeface="Arial"/>
            </a:endParaRPr>
          </a:p>
        </p:txBody>
      </p:sp>
      <p:sp>
        <p:nvSpPr>
          <p:cNvPr id="7" name="object 7"/>
          <p:cNvSpPr txBox="1"/>
          <p:nvPr/>
        </p:nvSpPr>
        <p:spPr>
          <a:xfrm>
            <a:off x="4083366" y="4121260"/>
            <a:ext cx="4257486" cy="215989"/>
          </a:xfrm>
          <a:prstGeom prst="rect">
            <a:avLst/>
          </a:prstGeom>
        </p:spPr>
        <p:txBody>
          <a:bodyPr vert="horz" wrap="square" lIns="0" tIns="13367" rIns="0" bIns="0" rtlCol="0">
            <a:spAutoFit/>
          </a:bodyPr>
          <a:lstStyle/>
          <a:p>
            <a:pPr marL="11139">
              <a:spcBef>
                <a:spcPts val="105"/>
              </a:spcBef>
            </a:pPr>
            <a:r>
              <a:rPr sz="1316" i="1" spc="61" dirty="0">
                <a:solidFill>
                  <a:schemeClr val="accent5"/>
                </a:solidFill>
                <a:latin typeface="Arial"/>
                <a:cs typeface="Arial"/>
              </a:rPr>
              <a:t># </a:t>
            </a:r>
            <a:r>
              <a:rPr lang="fr-FR" sz="1316" i="1" spc="211" dirty="0">
                <a:solidFill>
                  <a:schemeClr val="accent5"/>
                </a:solidFill>
                <a:latin typeface="Arial"/>
                <a:cs typeface="Arial"/>
              </a:rPr>
              <a:t>Groupement de si nécessaire</a:t>
            </a:r>
            <a:endParaRPr sz="1316" dirty="0">
              <a:solidFill>
                <a:schemeClr val="accent5"/>
              </a:solidFill>
              <a:latin typeface="Arial"/>
              <a:cs typeface="Arial"/>
            </a:endParaRPr>
          </a:p>
        </p:txBody>
      </p:sp>
      <p:sp>
        <p:nvSpPr>
          <p:cNvPr id="8" name="object 8"/>
          <p:cNvSpPr txBox="1"/>
          <p:nvPr/>
        </p:nvSpPr>
        <p:spPr>
          <a:xfrm>
            <a:off x="4083366" y="5212576"/>
            <a:ext cx="4126248" cy="291911"/>
          </a:xfrm>
          <a:prstGeom prst="rect">
            <a:avLst/>
          </a:prstGeom>
        </p:spPr>
        <p:txBody>
          <a:bodyPr vert="horz" wrap="square" lIns="0" tIns="88555" rIns="0" bIns="0" rtlCol="0">
            <a:spAutoFit/>
          </a:bodyPr>
          <a:lstStyle/>
          <a:p>
            <a:pPr marL="11139">
              <a:spcBef>
                <a:spcPts val="697"/>
              </a:spcBef>
            </a:pPr>
            <a:r>
              <a:rPr lang="fr-FR" sz="1316" spc="61" dirty="0">
                <a:solidFill>
                  <a:schemeClr val="accent6"/>
                </a:solidFill>
                <a:latin typeface="Arial"/>
                <a:cs typeface="Arial"/>
              </a:rPr>
              <a:t>#Inclure des rôles externes</a:t>
            </a:r>
            <a:endParaRPr sz="1316" dirty="0">
              <a:solidFill>
                <a:schemeClr val="accent6"/>
              </a:solidFill>
              <a:latin typeface="Arial"/>
              <a:cs typeface="Arial"/>
            </a:endParaRPr>
          </a:p>
        </p:txBody>
      </p:sp>
      <p:sp>
        <p:nvSpPr>
          <p:cNvPr id="9" name="object 9"/>
          <p:cNvSpPr txBox="1"/>
          <p:nvPr/>
        </p:nvSpPr>
        <p:spPr>
          <a:xfrm>
            <a:off x="641604" y="1992452"/>
            <a:ext cx="3200235" cy="3985797"/>
          </a:xfrm>
          <a:prstGeom prst="rect">
            <a:avLst/>
          </a:prstGeom>
        </p:spPr>
        <p:txBody>
          <a:bodyPr vert="horz" wrap="square" lIns="0" tIns="11139" rIns="0" bIns="0" rtlCol="0">
            <a:spAutoFit/>
          </a:bodyPr>
          <a:lstStyle/>
          <a:p>
            <a:pPr marL="11139" marR="498478">
              <a:lnSpc>
                <a:spcPct val="151000"/>
              </a:lnSpc>
              <a:spcBef>
                <a:spcPts val="88"/>
              </a:spcBef>
            </a:pPr>
            <a:r>
              <a:rPr sz="1316" b="1" spc="201" dirty="0">
                <a:solidFill>
                  <a:srgbClr val="FF0000"/>
                </a:solidFill>
                <a:latin typeface="Arial"/>
                <a:cs typeface="Arial"/>
              </a:rPr>
              <a:t>site.yml  </a:t>
            </a:r>
            <a:r>
              <a:rPr sz="1316" b="1" spc="118" dirty="0">
                <a:solidFill>
                  <a:schemeClr val="tx2"/>
                </a:solidFill>
                <a:latin typeface="Arial"/>
                <a:cs typeface="Arial"/>
              </a:rPr>
              <a:t>webservers.yml  </a:t>
            </a:r>
            <a:r>
              <a:rPr sz="1316" b="1" spc="118" dirty="0" err="1">
                <a:solidFill>
                  <a:srgbClr val="C00000"/>
                </a:solidFill>
                <a:latin typeface="Arial"/>
                <a:cs typeface="Arial"/>
              </a:rPr>
              <a:t>deployonce.yml</a:t>
            </a:r>
            <a:r>
              <a:rPr sz="1316" b="1" spc="118" dirty="0">
                <a:solidFill>
                  <a:srgbClr val="C00000"/>
                </a:solidFill>
                <a:latin typeface="Arial"/>
                <a:cs typeface="Arial"/>
              </a:rPr>
              <a:t>  </a:t>
            </a:r>
            <a:endParaRPr lang="fr-FR" sz="1316" b="1" spc="118" dirty="0">
              <a:solidFill>
                <a:srgbClr val="C00000"/>
              </a:solidFill>
              <a:latin typeface="Arial"/>
              <a:cs typeface="Arial"/>
            </a:endParaRPr>
          </a:p>
          <a:p>
            <a:pPr marL="11139" marR="498478">
              <a:lnSpc>
                <a:spcPct val="151000"/>
              </a:lnSpc>
              <a:spcBef>
                <a:spcPts val="88"/>
              </a:spcBef>
            </a:pPr>
            <a:endParaRPr lang="fr-FR" sz="1316" b="1" spc="118" dirty="0">
              <a:solidFill>
                <a:srgbClr val="C00000"/>
              </a:solidFill>
              <a:latin typeface="Arial"/>
              <a:cs typeface="Arial"/>
            </a:endParaRPr>
          </a:p>
          <a:p>
            <a:pPr marL="11139" marR="498478">
              <a:lnSpc>
                <a:spcPct val="151000"/>
              </a:lnSpc>
              <a:spcBef>
                <a:spcPts val="88"/>
              </a:spcBef>
            </a:pPr>
            <a:r>
              <a:rPr sz="1316" b="1" spc="197" dirty="0">
                <a:solidFill>
                  <a:schemeClr val="accent1"/>
                </a:solidFill>
                <a:latin typeface="Arial"/>
                <a:cs typeface="Arial"/>
              </a:rPr>
              <a:t>inventories/</a:t>
            </a:r>
            <a:endParaRPr sz="1316" b="1" dirty="0">
              <a:solidFill>
                <a:schemeClr val="accent1"/>
              </a:solidFill>
              <a:latin typeface="Arial"/>
              <a:cs typeface="Arial"/>
            </a:endParaRPr>
          </a:p>
          <a:p>
            <a:pPr marL="505161" marR="251188" indent="-247290">
              <a:lnSpc>
                <a:spcPct val="151000"/>
              </a:lnSpc>
            </a:pPr>
            <a:r>
              <a:rPr sz="1316" b="1" spc="171" dirty="0">
                <a:solidFill>
                  <a:schemeClr val="accent2"/>
                </a:solidFill>
                <a:latin typeface="Arial"/>
                <a:cs typeface="Arial"/>
              </a:rPr>
              <a:t>production/  </a:t>
            </a:r>
            <a:endParaRPr lang="fr-FR" sz="1316" b="1" spc="171" dirty="0">
              <a:solidFill>
                <a:schemeClr val="accent2"/>
              </a:solidFill>
              <a:latin typeface="Arial"/>
              <a:cs typeface="Arial"/>
            </a:endParaRPr>
          </a:p>
          <a:p>
            <a:pPr marL="505161" marR="251188" indent="-247290">
              <a:lnSpc>
                <a:spcPct val="151000"/>
              </a:lnSpc>
            </a:pPr>
            <a:r>
              <a:rPr lang="fr-FR" sz="1316" b="1" spc="145" dirty="0">
                <a:solidFill>
                  <a:schemeClr val="accent2"/>
                </a:solidFill>
                <a:latin typeface="Arial"/>
                <a:cs typeface="Arial"/>
              </a:rPr>
              <a:t>	</a:t>
            </a:r>
            <a:r>
              <a:rPr sz="1316" b="1" spc="145" dirty="0">
                <a:solidFill>
                  <a:schemeClr val="accent5"/>
                </a:solidFill>
                <a:latin typeface="Arial"/>
                <a:cs typeface="Arial"/>
              </a:rPr>
              <a:t>hosts  </a:t>
            </a:r>
            <a:endParaRPr lang="fr-FR" sz="1316" b="1" spc="145" dirty="0">
              <a:solidFill>
                <a:schemeClr val="accent5"/>
              </a:solidFill>
              <a:latin typeface="Arial"/>
              <a:cs typeface="Arial"/>
            </a:endParaRPr>
          </a:p>
          <a:p>
            <a:pPr marL="505161" marR="251188" indent="-247290">
              <a:lnSpc>
                <a:spcPct val="151000"/>
              </a:lnSpc>
            </a:pPr>
            <a:r>
              <a:rPr lang="fr-FR" sz="1316" b="1" spc="145" dirty="0">
                <a:solidFill>
                  <a:schemeClr val="accent5"/>
                </a:solidFill>
                <a:latin typeface="Arial"/>
                <a:cs typeface="Arial"/>
              </a:rPr>
              <a:t>	</a:t>
            </a:r>
            <a:r>
              <a:rPr sz="1316" b="1" spc="132" dirty="0" err="1">
                <a:solidFill>
                  <a:schemeClr val="accent5"/>
                </a:solidFill>
                <a:latin typeface="Arial"/>
                <a:cs typeface="Arial"/>
              </a:rPr>
              <a:t>group_vars</a:t>
            </a:r>
            <a:r>
              <a:rPr sz="1316" b="1" spc="132" dirty="0">
                <a:solidFill>
                  <a:schemeClr val="accent5"/>
                </a:solidFill>
                <a:latin typeface="Arial"/>
                <a:cs typeface="Arial"/>
              </a:rPr>
              <a:t>/  </a:t>
            </a:r>
            <a:endParaRPr lang="fr-FR" sz="1316" b="1" spc="132" dirty="0">
              <a:solidFill>
                <a:schemeClr val="accent5"/>
              </a:solidFill>
              <a:latin typeface="Arial"/>
              <a:cs typeface="Arial"/>
            </a:endParaRPr>
          </a:p>
          <a:p>
            <a:pPr marL="505161" marR="251188" indent="-247290">
              <a:lnSpc>
                <a:spcPct val="151000"/>
              </a:lnSpc>
            </a:pPr>
            <a:r>
              <a:rPr lang="fr-FR" sz="1316" b="1" spc="132" dirty="0">
                <a:solidFill>
                  <a:schemeClr val="accent5"/>
                </a:solidFill>
                <a:latin typeface="Arial"/>
                <a:cs typeface="Arial"/>
              </a:rPr>
              <a:t>	</a:t>
            </a:r>
            <a:r>
              <a:rPr sz="1316" b="1" spc="162" dirty="0" err="1">
                <a:solidFill>
                  <a:schemeClr val="accent5"/>
                </a:solidFill>
                <a:latin typeface="Arial"/>
                <a:cs typeface="Arial"/>
              </a:rPr>
              <a:t>host_vars</a:t>
            </a:r>
            <a:r>
              <a:rPr sz="1316" b="1" spc="162" dirty="0">
                <a:solidFill>
                  <a:schemeClr val="accent5"/>
                </a:solidFill>
                <a:latin typeface="Arial"/>
                <a:cs typeface="Arial"/>
              </a:rPr>
              <a:t>/</a:t>
            </a:r>
            <a:endParaRPr sz="1316" b="1" dirty="0">
              <a:solidFill>
                <a:schemeClr val="accent5"/>
              </a:solidFill>
              <a:latin typeface="Arial"/>
              <a:cs typeface="Arial"/>
            </a:endParaRPr>
          </a:p>
          <a:p>
            <a:pPr marL="11139" marR="827640" indent="246733">
              <a:lnSpc>
                <a:spcPct val="151000"/>
              </a:lnSpc>
            </a:pPr>
            <a:r>
              <a:rPr sz="1316" b="1" spc="171" dirty="0">
                <a:solidFill>
                  <a:schemeClr val="accent2"/>
                </a:solidFill>
                <a:latin typeface="Arial"/>
                <a:cs typeface="Arial"/>
              </a:rPr>
              <a:t>london/  </a:t>
            </a:r>
            <a:endParaRPr lang="fr-FR" sz="1316" b="1" spc="171" dirty="0">
              <a:solidFill>
                <a:schemeClr val="accent2"/>
              </a:solidFill>
              <a:latin typeface="Arial"/>
              <a:cs typeface="Arial"/>
            </a:endParaRPr>
          </a:p>
          <a:p>
            <a:pPr marL="11139" marR="827640" indent="246733">
              <a:lnSpc>
                <a:spcPct val="151000"/>
              </a:lnSpc>
            </a:pPr>
            <a:r>
              <a:rPr sz="1316" b="1" spc="219" dirty="0">
                <a:solidFill>
                  <a:schemeClr val="accent6"/>
                </a:solidFill>
                <a:latin typeface="Arial"/>
                <a:cs typeface="Arial"/>
              </a:rPr>
              <a:t>roles/</a:t>
            </a:r>
            <a:endParaRPr sz="1316" b="1" dirty="0">
              <a:solidFill>
                <a:schemeClr val="accent6"/>
              </a:solidFill>
              <a:latin typeface="Arial"/>
              <a:cs typeface="Arial"/>
            </a:endParaRPr>
          </a:p>
          <a:p>
            <a:pPr marL="340302" marR="4456">
              <a:lnSpc>
                <a:spcPct val="151000"/>
              </a:lnSpc>
            </a:pPr>
            <a:r>
              <a:rPr sz="1316" b="1" spc="136" dirty="0" err="1">
                <a:solidFill>
                  <a:schemeClr val="accent6"/>
                </a:solidFill>
                <a:latin typeface="Arial"/>
                <a:cs typeface="Arial"/>
              </a:rPr>
              <a:t>requirements.yml</a:t>
            </a:r>
            <a:r>
              <a:rPr sz="1316" b="1" spc="136" dirty="0">
                <a:solidFill>
                  <a:schemeClr val="accent6"/>
                </a:solidFill>
                <a:latin typeface="Arial"/>
                <a:cs typeface="Arial"/>
              </a:rPr>
              <a:t>  </a:t>
            </a:r>
            <a:endParaRPr lang="fr-FR" sz="1316" b="1" spc="136" dirty="0">
              <a:solidFill>
                <a:schemeClr val="accent6"/>
              </a:solidFill>
              <a:latin typeface="Arial"/>
              <a:cs typeface="Arial"/>
            </a:endParaRPr>
          </a:p>
          <a:p>
            <a:pPr marL="340302" marR="4456">
              <a:lnSpc>
                <a:spcPct val="151000"/>
              </a:lnSpc>
            </a:pPr>
            <a:r>
              <a:rPr sz="1316" b="1" spc="26" dirty="0">
                <a:solidFill>
                  <a:schemeClr val="accent6"/>
                </a:solidFill>
                <a:latin typeface="Arial"/>
                <a:cs typeface="Arial"/>
              </a:rPr>
              <a:t>common/</a:t>
            </a:r>
            <a:endParaRPr sz="1316" b="1" dirty="0">
              <a:solidFill>
                <a:schemeClr val="accent6"/>
              </a:solidFill>
              <a:latin typeface="Arial"/>
              <a:cs typeface="Arial"/>
            </a:endParaRPr>
          </a:p>
          <a:p>
            <a:pPr marL="340302">
              <a:spcBef>
                <a:spcPts val="645"/>
              </a:spcBef>
            </a:pPr>
            <a:r>
              <a:rPr sz="1316" b="1" spc="184" dirty="0">
                <a:solidFill>
                  <a:schemeClr val="accent6"/>
                </a:solidFill>
                <a:latin typeface="Arial"/>
                <a:cs typeface="Arial"/>
              </a:rPr>
              <a:t>webtier/</a:t>
            </a:r>
            <a:endParaRPr sz="1316" b="1" dirty="0">
              <a:solidFill>
                <a:schemeClr val="accent6"/>
              </a:solidFill>
              <a:latin typeface="Arial"/>
              <a:cs typeface="Arial"/>
            </a:endParaRPr>
          </a:p>
        </p:txBody>
      </p:sp>
      <p:sp>
        <p:nvSpPr>
          <p:cNvPr id="2" name="Espace réservé de la date 1">
            <a:extLst>
              <a:ext uri="{FF2B5EF4-FFF2-40B4-BE49-F238E27FC236}">
                <a16:creationId xmlns:a16="http://schemas.microsoft.com/office/drawing/2014/main" id="{11DBBC23-D998-4CE4-ADBE-DC61EA957E4A}"/>
              </a:ext>
            </a:extLst>
          </p:cNvPr>
          <p:cNvSpPr>
            <a:spLocks noGrp="1"/>
          </p:cNvSpPr>
          <p:nvPr>
            <p:ph type="dt" sz="half" idx="6"/>
          </p:nvPr>
        </p:nvSpPr>
        <p:spPr/>
        <p:txBody>
          <a:bodyPr/>
          <a:lstStyle/>
          <a:p>
            <a:fld id="{F38482E4-EBAA-4207-9ACE-7F325B52C2E6}"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17B302FF-E7EE-4368-ADDF-441DE14D63B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205</a:t>
            </a:fld>
            <a:endParaRPr lang="fr-FR" spc="-10" dirty="0"/>
          </a:p>
        </p:txBody>
      </p:sp>
      <p:sp>
        <p:nvSpPr>
          <p:cNvPr id="13" name="object 2">
            <a:extLst>
              <a:ext uri="{FF2B5EF4-FFF2-40B4-BE49-F238E27FC236}">
                <a16:creationId xmlns:a16="http://schemas.microsoft.com/office/drawing/2014/main" id="{3AAB70BC-9FF4-4998-844A-09E86631D765}"/>
              </a:ext>
            </a:extLst>
          </p:cNvPr>
          <p:cNvSpPr txBox="1">
            <a:spLocks noGrp="1"/>
          </p:cNvSpPr>
          <p:nvPr>
            <p:ph type="title"/>
          </p:nvPr>
        </p:nvSpPr>
        <p:spPr>
          <a:xfrm>
            <a:off x="1308100" y="999999"/>
            <a:ext cx="5435082" cy="534468"/>
          </a:xfrm>
          <a:prstGeom prst="rect">
            <a:avLst/>
          </a:prstGeom>
        </p:spPr>
        <p:txBody>
          <a:bodyPr vert="horz" wrap="square" lIns="0" tIns="11139" rIns="0" bIns="0" rtlCol="0">
            <a:spAutoFit/>
          </a:bodyPr>
          <a:lstStyle/>
          <a:p>
            <a:pPr marL="11139">
              <a:spcBef>
                <a:spcPts val="88"/>
              </a:spcBef>
            </a:pPr>
            <a:r>
              <a:rPr lang="fr-FR" dirty="0"/>
              <a:t>Automatiser avec du style</a:t>
            </a:r>
            <a:endParaRPr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1245" y="1073362"/>
            <a:ext cx="7183514" cy="615659"/>
          </a:xfrm>
          <a:prstGeom prst="rect">
            <a:avLst/>
          </a:prstGeom>
        </p:spPr>
        <p:txBody>
          <a:bodyPr vert="horz" wrap="square" lIns="0" tIns="10582" rIns="0" bIns="0" rtlCol="0">
            <a:spAutoFit/>
          </a:bodyPr>
          <a:lstStyle/>
          <a:p>
            <a:pPr marL="2639983" marR="4456" indent="-2629401">
              <a:lnSpc>
                <a:spcPct val="129200"/>
              </a:lnSpc>
              <a:spcBef>
                <a:spcPts val="83"/>
              </a:spcBef>
            </a:pPr>
            <a:r>
              <a:rPr lang="fr-FR" dirty="0"/>
              <a:t>Intégration avec Git</a:t>
            </a:r>
            <a:endParaRPr dirty="0"/>
          </a:p>
        </p:txBody>
      </p:sp>
      <p:sp>
        <p:nvSpPr>
          <p:cNvPr id="4" name="object 4"/>
          <p:cNvSpPr txBox="1"/>
          <p:nvPr/>
        </p:nvSpPr>
        <p:spPr>
          <a:xfrm>
            <a:off x="1291245" y="3016250"/>
            <a:ext cx="8665528" cy="2422164"/>
          </a:xfrm>
          <a:prstGeom prst="rect">
            <a:avLst/>
          </a:prstGeom>
        </p:spPr>
        <p:txBody>
          <a:bodyPr vert="horz" wrap="square" lIns="0" tIns="11139" rIns="0" bIns="0" rtlCol="0">
            <a:spAutoFit/>
          </a:bodyPr>
          <a:lstStyle/>
          <a:p>
            <a:pPr marL="11139">
              <a:spcBef>
                <a:spcPts val="88"/>
              </a:spcBef>
            </a:pPr>
            <a:r>
              <a:rPr lang="fr-FR" sz="2500" spc="66" dirty="0">
                <a:latin typeface="Tahoma"/>
                <a:cs typeface="Tahoma"/>
              </a:rPr>
              <a:t>Commencez par tout mettre dans un seul dépôt.</a:t>
            </a:r>
            <a:endParaRPr sz="2500" dirty="0">
              <a:latin typeface="Tahoma"/>
              <a:cs typeface="Tahoma"/>
            </a:endParaRPr>
          </a:p>
          <a:p>
            <a:pPr>
              <a:lnSpc>
                <a:spcPct val="100000"/>
              </a:lnSpc>
            </a:pPr>
            <a:endParaRPr sz="2500" dirty="0">
              <a:latin typeface="Tahoma"/>
              <a:cs typeface="Tahoma"/>
            </a:endParaRPr>
          </a:p>
          <a:p>
            <a:pPr marL="11139">
              <a:spcBef>
                <a:spcPts val="1588"/>
              </a:spcBef>
            </a:pPr>
            <a:r>
              <a:rPr lang="fr-FR" sz="2500" spc="-75" dirty="0">
                <a:latin typeface="Tahoma"/>
                <a:cs typeface="Tahoma"/>
              </a:rPr>
              <a:t>A long terme:</a:t>
            </a:r>
            <a:endParaRPr sz="2500" dirty="0">
              <a:latin typeface="Tahoma"/>
              <a:cs typeface="Tahoma"/>
            </a:endParaRPr>
          </a:p>
          <a:p>
            <a:pPr marL="412149" indent="-321922">
              <a:spcBef>
                <a:spcPts val="1066"/>
              </a:spcBef>
              <a:buFont typeface="Arial"/>
              <a:buChar char="●"/>
              <a:tabLst>
                <a:tab pos="411592" algn="l"/>
                <a:tab pos="412149" algn="l"/>
              </a:tabLst>
            </a:pPr>
            <a:r>
              <a:rPr lang="fr-FR" sz="2500" spc="9" dirty="0">
                <a:latin typeface="Tahoma"/>
                <a:cs typeface="Tahoma"/>
              </a:rPr>
              <a:t>Un dépôt git par rôle.</a:t>
            </a:r>
            <a:endParaRPr sz="2500" dirty="0">
              <a:latin typeface="Tahoma"/>
              <a:cs typeface="Tahoma"/>
            </a:endParaRPr>
          </a:p>
          <a:p>
            <a:pPr marL="412149" indent="-321922">
              <a:spcBef>
                <a:spcPts val="1066"/>
              </a:spcBef>
              <a:buFont typeface="Arial"/>
              <a:buChar char="●"/>
              <a:tabLst>
                <a:tab pos="411592" algn="l"/>
                <a:tab pos="412149" algn="l"/>
              </a:tabLst>
            </a:pPr>
            <a:r>
              <a:rPr lang="fr-FR" sz="2500" spc="9" dirty="0">
                <a:latin typeface="Tahoma"/>
                <a:cs typeface="Tahoma"/>
              </a:rPr>
              <a:t>Des dépôt pour chaque équipe.</a:t>
            </a:r>
            <a:endParaRPr sz="2500" dirty="0">
              <a:latin typeface="Tahoma"/>
              <a:cs typeface="Tahoma"/>
            </a:endParaRPr>
          </a:p>
        </p:txBody>
      </p:sp>
      <p:sp>
        <p:nvSpPr>
          <p:cNvPr id="3" name="Espace réservé de la date 2">
            <a:extLst>
              <a:ext uri="{FF2B5EF4-FFF2-40B4-BE49-F238E27FC236}">
                <a16:creationId xmlns:a16="http://schemas.microsoft.com/office/drawing/2014/main" id="{88DB9539-DDB2-4089-9301-D21AFDE454D0}"/>
              </a:ext>
            </a:extLst>
          </p:cNvPr>
          <p:cNvSpPr>
            <a:spLocks noGrp="1"/>
          </p:cNvSpPr>
          <p:nvPr>
            <p:ph type="dt" sz="half" idx="6"/>
          </p:nvPr>
        </p:nvSpPr>
        <p:spPr/>
        <p:txBody>
          <a:bodyPr/>
          <a:lstStyle/>
          <a:p>
            <a:fld id="{E59D77A8-0146-4BDC-BDDE-EDFA14E395F5}"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AB513FB5-F109-4B7C-9C75-E7D716DFCD5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206</a:t>
            </a:fld>
            <a:endParaRPr lang="fr-FR" spc="-1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021" y="949949"/>
            <a:ext cx="9223058" cy="620132"/>
          </a:xfrm>
          <a:prstGeom prst="rect">
            <a:avLst/>
          </a:prstGeom>
        </p:spPr>
        <p:txBody>
          <a:bodyPr vert="horz" wrap="square" lIns="0" tIns="11139" rIns="0" bIns="0" rtlCol="0">
            <a:spAutoFit/>
          </a:bodyPr>
          <a:lstStyle/>
          <a:p>
            <a:pPr marL="2387124" marR="4456" indent="-2309707">
              <a:lnSpc>
                <a:spcPct val="129800"/>
              </a:lnSpc>
              <a:spcBef>
                <a:spcPts val="88"/>
              </a:spcBef>
            </a:pPr>
            <a:r>
              <a:rPr lang="fr-FR" dirty="0"/>
              <a:t>Choix des noms des hôtes</a:t>
            </a:r>
            <a:endParaRPr dirty="0"/>
          </a:p>
        </p:txBody>
      </p:sp>
      <p:sp>
        <p:nvSpPr>
          <p:cNvPr id="4" name="object 4"/>
          <p:cNvSpPr txBox="1"/>
          <p:nvPr/>
        </p:nvSpPr>
        <p:spPr>
          <a:xfrm>
            <a:off x="1484570" y="3325317"/>
            <a:ext cx="1133946" cy="1189499"/>
          </a:xfrm>
          <a:prstGeom prst="rect">
            <a:avLst/>
          </a:prstGeom>
        </p:spPr>
        <p:txBody>
          <a:bodyPr vert="horz" wrap="square" lIns="0" tIns="62935" rIns="0" bIns="0" rtlCol="0">
            <a:spAutoFit/>
          </a:bodyPr>
          <a:lstStyle/>
          <a:p>
            <a:pPr marL="11139">
              <a:spcBef>
                <a:spcPts val="496"/>
              </a:spcBef>
            </a:pPr>
            <a:r>
              <a:rPr sz="1579" spc="237" dirty="0">
                <a:solidFill>
                  <a:srgbClr val="EE0000"/>
                </a:solidFill>
                <a:latin typeface="Arial"/>
                <a:cs typeface="Arial"/>
              </a:rPr>
              <a:t>10.1.2.75</a:t>
            </a:r>
            <a:endParaRPr sz="1579">
              <a:latin typeface="Arial"/>
              <a:cs typeface="Arial"/>
            </a:endParaRPr>
          </a:p>
          <a:p>
            <a:pPr marL="11139">
              <a:spcBef>
                <a:spcPts val="407"/>
              </a:spcBef>
            </a:pPr>
            <a:r>
              <a:rPr sz="1579" spc="237" dirty="0">
                <a:solidFill>
                  <a:srgbClr val="EE0000"/>
                </a:solidFill>
                <a:latin typeface="Arial"/>
                <a:cs typeface="Arial"/>
              </a:rPr>
              <a:t>10.1.5.45</a:t>
            </a:r>
            <a:endParaRPr sz="1579">
              <a:latin typeface="Arial"/>
              <a:cs typeface="Arial"/>
            </a:endParaRPr>
          </a:p>
          <a:p>
            <a:pPr marL="11139">
              <a:spcBef>
                <a:spcPts val="407"/>
              </a:spcBef>
            </a:pPr>
            <a:r>
              <a:rPr sz="1579" spc="259" dirty="0">
                <a:solidFill>
                  <a:srgbClr val="EE0000"/>
                </a:solidFill>
                <a:latin typeface="Arial"/>
                <a:cs typeface="Arial"/>
              </a:rPr>
              <a:t>10.1.4.5</a:t>
            </a:r>
            <a:endParaRPr sz="1579">
              <a:latin typeface="Arial"/>
              <a:cs typeface="Arial"/>
            </a:endParaRPr>
          </a:p>
          <a:p>
            <a:pPr marL="11139">
              <a:spcBef>
                <a:spcPts val="408"/>
              </a:spcBef>
            </a:pPr>
            <a:r>
              <a:rPr sz="1579" spc="237" dirty="0">
                <a:solidFill>
                  <a:srgbClr val="EE0000"/>
                </a:solidFill>
                <a:latin typeface="Arial"/>
                <a:cs typeface="Arial"/>
              </a:rPr>
              <a:t>10.1.0.40</a:t>
            </a:r>
            <a:endParaRPr sz="1579">
              <a:latin typeface="Arial"/>
              <a:cs typeface="Arial"/>
            </a:endParaRPr>
          </a:p>
        </p:txBody>
      </p:sp>
      <p:sp>
        <p:nvSpPr>
          <p:cNvPr id="5" name="object 5"/>
          <p:cNvSpPr txBox="1"/>
          <p:nvPr/>
        </p:nvSpPr>
        <p:spPr>
          <a:xfrm>
            <a:off x="1484570" y="4770596"/>
            <a:ext cx="1875244" cy="1169193"/>
          </a:xfrm>
          <a:prstGeom prst="rect">
            <a:avLst/>
          </a:prstGeom>
        </p:spPr>
        <p:txBody>
          <a:bodyPr vert="horz" wrap="square" lIns="0" tIns="11139" rIns="0" bIns="0" rtlCol="0">
            <a:spAutoFit/>
          </a:bodyPr>
          <a:lstStyle/>
          <a:p>
            <a:pPr marL="11139" marR="4456" algn="just">
              <a:lnSpc>
                <a:spcPct val="121500"/>
              </a:lnSpc>
              <a:spcBef>
                <a:spcPts val="88"/>
              </a:spcBef>
            </a:pPr>
            <a:r>
              <a:rPr sz="1579" spc="83" dirty="0">
                <a:solidFill>
                  <a:srgbClr val="EE0000"/>
                </a:solidFill>
                <a:latin typeface="Arial"/>
                <a:cs typeface="Arial"/>
              </a:rPr>
              <a:t>w14301.acme.com  w17802.acme.com  w19203.acme.com  w19304.acme.com</a:t>
            </a:r>
            <a:endParaRPr sz="1579">
              <a:latin typeface="Arial"/>
              <a:cs typeface="Arial"/>
            </a:endParaRPr>
          </a:p>
        </p:txBody>
      </p:sp>
      <p:sp>
        <p:nvSpPr>
          <p:cNvPr id="6" name="object 6"/>
          <p:cNvSpPr txBox="1"/>
          <p:nvPr/>
        </p:nvSpPr>
        <p:spPr>
          <a:xfrm>
            <a:off x="4362893" y="3325316"/>
            <a:ext cx="3233640" cy="1169193"/>
          </a:xfrm>
          <a:prstGeom prst="rect">
            <a:avLst/>
          </a:prstGeom>
        </p:spPr>
        <p:txBody>
          <a:bodyPr vert="horz" wrap="square" lIns="0" tIns="11139" rIns="0" bIns="0" rtlCol="0">
            <a:spAutoFit/>
          </a:bodyPr>
          <a:lstStyle/>
          <a:p>
            <a:pPr marL="11139" marR="4456">
              <a:lnSpc>
                <a:spcPct val="121500"/>
              </a:lnSpc>
              <a:spcBef>
                <a:spcPts val="88"/>
              </a:spcBef>
              <a:tabLst>
                <a:tab pos="504604" algn="l"/>
              </a:tabLst>
            </a:pPr>
            <a:r>
              <a:rPr sz="1579" spc="92" dirty="0">
                <a:solidFill>
                  <a:srgbClr val="EE0000"/>
                </a:solidFill>
                <a:latin typeface="Arial"/>
                <a:cs typeface="Arial"/>
              </a:rPr>
              <a:t>db1	</a:t>
            </a:r>
            <a:r>
              <a:rPr sz="1579" spc="219" dirty="0">
                <a:solidFill>
                  <a:srgbClr val="EE0000"/>
                </a:solidFill>
                <a:latin typeface="Arial"/>
                <a:cs typeface="Arial"/>
              </a:rPr>
              <a:t>ansible_host=10.1.2.75  </a:t>
            </a:r>
            <a:r>
              <a:rPr sz="1579" spc="92" dirty="0">
                <a:solidFill>
                  <a:srgbClr val="EE0000"/>
                </a:solidFill>
                <a:latin typeface="Arial"/>
                <a:cs typeface="Arial"/>
              </a:rPr>
              <a:t>db2	</a:t>
            </a:r>
            <a:r>
              <a:rPr sz="1579" spc="219" dirty="0">
                <a:solidFill>
                  <a:srgbClr val="EE0000"/>
                </a:solidFill>
                <a:latin typeface="Arial"/>
                <a:cs typeface="Arial"/>
              </a:rPr>
              <a:t>ansible_host=10.1.5.45  </a:t>
            </a:r>
            <a:r>
              <a:rPr sz="1579" spc="92" dirty="0">
                <a:solidFill>
                  <a:srgbClr val="EE0000"/>
                </a:solidFill>
                <a:latin typeface="Arial"/>
                <a:cs typeface="Arial"/>
              </a:rPr>
              <a:t>db3	</a:t>
            </a:r>
            <a:r>
              <a:rPr sz="1579" spc="232" dirty="0">
                <a:solidFill>
                  <a:srgbClr val="EE0000"/>
                </a:solidFill>
                <a:latin typeface="Arial"/>
                <a:cs typeface="Arial"/>
              </a:rPr>
              <a:t>ansible_host=10.1.4.5  </a:t>
            </a:r>
            <a:r>
              <a:rPr sz="1579" spc="92" dirty="0">
                <a:solidFill>
                  <a:srgbClr val="EE0000"/>
                </a:solidFill>
                <a:latin typeface="Arial"/>
                <a:cs typeface="Arial"/>
              </a:rPr>
              <a:t>db4</a:t>
            </a:r>
            <a:r>
              <a:rPr sz="1579" dirty="0">
                <a:solidFill>
                  <a:srgbClr val="EE0000"/>
                </a:solidFill>
                <a:latin typeface="Arial"/>
                <a:cs typeface="Arial"/>
              </a:rPr>
              <a:t>	</a:t>
            </a:r>
            <a:r>
              <a:rPr sz="1579" spc="228" dirty="0">
                <a:solidFill>
                  <a:srgbClr val="EE0000"/>
                </a:solidFill>
                <a:latin typeface="Arial"/>
                <a:cs typeface="Arial"/>
              </a:rPr>
              <a:t>ansible_host=10.1.0.40</a:t>
            </a:r>
            <a:endParaRPr sz="1579">
              <a:latin typeface="Arial"/>
              <a:cs typeface="Arial"/>
            </a:endParaRPr>
          </a:p>
        </p:txBody>
      </p:sp>
      <p:sp>
        <p:nvSpPr>
          <p:cNvPr id="7" name="object 7"/>
          <p:cNvSpPr txBox="1"/>
          <p:nvPr/>
        </p:nvSpPr>
        <p:spPr>
          <a:xfrm>
            <a:off x="4362893" y="4770596"/>
            <a:ext cx="4098580" cy="1169193"/>
          </a:xfrm>
          <a:prstGeom prst="rect">
            <a:avLst/>
          </a:prstGeom>
        </p:spPr>
        <p:txBody>
          <a:bodyPr vert="horz" wrap="square" lIns="0" tIns="11139" rIns="0" bIns="0" rtlCol="0">
            <a:spAutoFit/>
          </a:bodyPr>
          <a:lstStyle/>
          <a:p>
            <a:pPr marL="11139" marR="4456" algn="just">
              <a:lnSpc>
                <a:spcPct val="121500"/>
              </a:lnSpc>
              <a:spcBef>
                <a:spcPts val="88"/>
              </a:spcBef>
            </a:pPr>
            <a:r>
              <a:rPr sz="1579" spc="26" dirty="0">
                <a:solidFill>
                  <a:srgbClr val="EE0000"/>
                </a:solidFill>
                <a:latin typeface="Arial"/>
                <a:cs typeface="Arial"/>
              </a:rPr>
              <a:t>web1</a:t>
            </a:r>
            <a:r>
              <a:rPr sz="1579" spc="469" dirty="0">
                <a:solidFill>
                  <a:srgbClr val="EE0000"/>
                </a:solidFill>
                <a:latin typeface="Arial"/>
                <a:cs typeface="Arial"/>
              </a:rPr>
              <a:t> </a:t>
            </a:r>
            <a:r>
              <a:rPr sz="1579" spc="149" dirty="0">
                <a:solidFill>
                  <a:srgbClr val="EE0000"/>
                </a:solidFill>
                <a:latin typeface="Arial"/>
                <a:cs typeface="Arial"/>
              </a:rPr>
              <a:t>ansible_host=w14301.acme.com  </a:t>
            </a:r>
            <a:r>
              <a:rPr sz="1579" spc="26" dirty="0">
                <a:solidFill>
                  <a:srgbClr val="EE0000"/>
                </a:solidFill>
                <a:latin typeface="Arial"/>
                <a:cs typeface="Arial"/>
              </a:rPr>
              <a:t>web2</a:t>
            </a:r>
            <a:r>
              <a:rPr sz="1579" spc="469" dirty="0">
                <a:solidFill>
                  <a:srgbClr val="EE0000"/>
                </a:solidFill>
                <a:latin typeface="Arial"/>
                <a:cs typeface="Arial"/>
              </a:rPr>
              <a:t> </a:t>
            </a:r>
            <a:r>
              <a:rPr sz="1579" spc="149" dirty="0">
                <a:solidFill>
                  <a:srgbClr val="EE0000"/>
                </a:solidFill>
                <a:latin typeface="Arial"/>
                <a:cs typeface="Arial"/>
              </a:rPr>
              <a:t>ansible_host=w17802.acme.com  </a:t>
            </a:r>
            <a:r>
              <a:rPr sz="1579" spc="26" dirty="0">
                <a:solidFill>
                  <a:srgbClr val="EE0000"/>
                </a:solidFill>
                <a:latin typeface="Arial"/>
                <a:cs typeface="Arial"/>
              </a:rPr>
              <a:t>web3</a:t>
            </a:r>
            <a:r>
              <a:rPr sz="1579" spc="469" dirty="0">
                <a:solidFill>
                  <a:srgbClr val="EE0000"/>
                </a:solidFill>
                <a:latin typeface="Arial"/>
                <a:cs typeface="Arial"/>
              </a:rPr>
              <a:t> </a:t>
            </a:r>
            <a:r>
              <a:rPr sz="1579" spc="149" dirty="0">
                <a:solidFill>
                  <a:srgbClr val="EE0000"/>
                </a:solidFill>
                <a:latin typeface="Arial"/>
                <a:cs typeface="Arial"/>
              </a:rPr>
              <a:t>ansible_host=w19203.acme.com  </a:t>
            </a:r>
            <a:r>
              <a:rPr sz="1579" spc="26" dirty="0">
                <a:solidFill>
                  <a:srgbClr val="EE0000"/>
                </a:solidFill>
                <a:latin typeface="Arial"/>
                <a:cs typeface="Arial"/>
              </a:rPr>
              <a:t>web4</a:t>
            </a:r>
            <a:r>
              <a:rPr sz="1579" spc="469" dirty="0">
                <a:solidFill>
                  <a:srgbClr val="EE0000"/>
                </a:solidFill>
                <a:latin typeface="Arial"/>
                <a:cs typeface="Arial"/>
              </a:rPr>
              <a:t> </a:t>
            </a:r>
            <a:r>
              <a:rPr sz="1579" spc="149" dirty="0">
                <a:solidFill>
                  <a:srgbClr val="EE0000"/>
                </a:solidFill>
                <a:latin typeface="Arial"/>
                <a:cs typeface="Arial"/>
              </a:rPr>
              <a:t>ansible_host=w19203.acme.com</a:t>
            </a:r>
            <a:endParaRPr sz="1579">
              <a:latin typeface="Arial"/>
              <a:cs typeface="Arial"/>
            </a:endParaRPr>
          </a:p>
        </p:txBody>
      </p:sp>
      <p:sp>
        <p:nvSpPr>
          <p:cNvPr id="8" name="object 8"/>
          <p:cNvSpPr/>
          <p:nvPr/>
        </p:nvSpPr>
        <p:spPr>
          <a:xfrm>
            <a:off x="3338964" y="4433795"/>
            <a:ext cx="960178" cy="480089"/>
          </a:xfrm>
          <a:custGeom>
            <a:avLst/>
            <a:gdLst/>
            <a:ahLst/>
            <a:cxnLst/>
            <a:rect l="l" t="t" r="r" b="b"/>
            <a:pathLst>
              <a:path w="1094739" h="547370">
                <a:moveTo>
                  <a:pt x="820799" y="547199"/>
                </a:moveTo>
                <a:lnTo>
                  <a:pt x="820799" y="410399"/>
                </a:lnTo>
                <a:lnTo>
                  <a:pt x="0" y="410399"/>
                </a:lnTo>
                <a:lnTo>
                  <a:pt x="0" y="136799"/>
                </a:lnTo>
                <a:lnTo>
                  <a:pt x="820799" y="136799"/>
                </a:lnTo>
                <a:lnTo>
                  <a:pt x="820799" y="0"/>
                </a:lnTo>
                <a:lnTo>
                  <a:pt x="1094399" y="273599"/>
                </a:lnTo>
                <a:lnTo>
                  <a:pt x="820799" y="547199"/>
                </a:lnTo>
                <a:close/>
              </a:path>
            </a:pathLst>
          </a:custGeom>
          <a:solidFill>
            <a:srgbClr val="EE0000"/>
          </a:solidFill>
        </p:spPr>
        <p:txBody>
          <a:bodyPr wrap="square" lIns="0" tIns="0" rIns="0" bIns="0" rtlCol="0"/>
          <a:lstStyle/>
          <a:p>
            <a:endParaRPr sz="1579"/>
          </a:p>
        </p:txBody>
      </p:sp>
      <p:sp>
        <p:nvSpPr>
          <p:cNvPr id="9" name="object 9"/>
          <p:cNvSpPr/>
          <p:nvPr/>
        </p:nvSpPr>
        <p:spPr>
          <a:xfrm>
            <a:off x="3338964" y="4433795"/>
            <a:ext cx="960178" cy="480089"/>
          </a:xfrm>
          <a:custGeom>
            <a:avLst/>
            <a:gdLst/>
            <a:ahLst/>
            <a:cxnLst/>
            <a:rect l="l" t="t" r="r" b="b"/>
            <a:pathLst>
              <a:path w="1094739" h="547370">
                <a:moveTo>
                  <a:pt x="0" y="136799"/>
                </a:moveTo>
                <a:lnTo>
                  <a:pt x="820799" y="136799"/>
                </a:lnTo>
                <a:lnTo>
                  <a:pt x="820799" y="0"/>
                </a:lnTo>
                <a:lnTo>
                  <a:pt x="1094399" y="273599"/>
                </a:lnTo>
                <a:lnTo>
                  <a:pt x="820799" y="547199"/>
                </a:lnTo>
                <a:lnTo>
                  <a:pt x="820799" y="410399"/>
                </a:lnTo>
                <a:lnTo>
                  <a:pt x="0" y="410399"/>
                </a:lnTo>
                <a:lnTo>
                  <a:pt x="0" y="136799"/>
                </a:lnTo>
                <a:close/>
              </a:path>
            </a:pathLst>
          </a:custGeom>
          <a:ln w="9524">
            <a:solidFill>
              <a:srgbClr val="EE0000"/>
            </a:solidFill>
          </a:ln>
        </p:spPr>
        <p:txBody>
          <a:bodyPr wrap="square" lIns="0" tIns="0" rIns="0" bIns="0" rtlCol="0"/>
          <a:lstStyle/>
          <a:p>
            <a:endParaRPr sz="1579"/>
          </a:p>
        </p:txBody>
      </p:sp>
      <p:sp>
        <p:nvSpPr>
          <p:cNvPr id="11" name="Rectangle 10">
            <a:extLst>
              <a:ext uri="{FF2B5EF4-FFF2-40B4-BE49-F238E27FC236}">
                <a16:creationId xmlns:a16="http://schemas.microsoft.com/office/drawing/2014/main" id="{E48120A1-9274-46FA-B33F-86BA94DFC487}"/>
              </a:ext>
            </a:extLst>
          </p:cNvPr>
          <p:cNvSpPr/>
          <p:nvPr/>
        </p:nvSpPr>
        <p:spPr>
          <a:xfrm>
            <a:off x="800633" y="1977124"/>
            <a:ext cx="9092134" cy="861774"/>
          </a:xfrm>
          <a:prstGeom prst="rect">
            <a:avLst/>
          </a:prstGeom>
        </p:spPr>
        <p:txBody>
          <a:bodyPr wrap="square">
            <a:spAutoFit/>
          </a:bodyPr>
          <a:lstStyle/>
          <a:p>
            <a:pPr marL="342900" indent="-342900">
              <a:buFont typeface="Arial" panose="020B0604020202020204" pitchFamily="34" charset="0"/>
              <a:buChar char="•"/>
            </a:pPr>
            <a:r>
              <a:rPr lang="en-US" sz="2500" spc="26" dirty="0" err="1"/>
              <a:t>Nommer</a:t>
            </a:r>
            <a:r>
              <a:rPr lang="en-US" sz="2500" spc="26" dirty="0"/>
              <a:t> les </a:t>
            </a:r>
            <a:r>
              <a:rPr lang="en-US" sz="2500" spc="26" dirty="0" err="1"/>
              <a:t>hôtes</a:t>
            </a:r>
            <a:r>
              <a:rPr lang="en-US" sz="2500" spc="26" dirty="0"/>
              <a:t> avec </a:t>
            </a:r>
            <a:r>
              <a:rPr lang="en-US" sz="2500" spc="26" dirty="0" err="1"/>
              <a:t>sens</a:t>
            </a:r>
            <a:r>
              <a:rPr lang="en-US" sz="2500" spc="26" dirty="0"/>
              <a:t> </a:t>
            </a:r>
            <a:r>
              <a:rPr lang="en-US" sz="2500" spc="26" dirty="0" err="1"/>
              <a:t>plutôt</a:t>
            </a:r>
            <a:r>
              <a:rPr lang="en-US" sz="2500" spc="26" dirty="0"/>
              <a:t> que </a:t>
            </a:r>
            <a:r>
              <a:rPr lang="en-US" sz="2500" spc="26" dirty="0" err="1"/>
              <a:t>l’utilisation</a:t>
            </a:r>
            <a:r>
              <a:rPr lang="en-US" sz="2500" spc="26" dirty="0"/>
              <a:t> des addresses IP </a:t>
            </a:r>
            <a:r>
              <a:rPr lang="en-US" sz="2500" spc="26" dirty="0" err="1"/>
              <a:t>ou</a:t>
            </a:r>
            <a:r>
              <a:rPr lang="en-US" sz="2500" spc="26" dirty="0"/>
              <a:t> DNS</a:t>
            </a:r>
            <a:endParaRPr lang="fr-FR" sz="2500" dirty="0"/>
          </a:p>
        </p:txBody>
      </p:sp>
      <p:sp>
        <p:nvSpPr>
          <p:cNvPr id="3" name="Espace réservé de la date 2">
            <a:extLst>
              <a:ext uri="{FF2B5EF4-FFF2-40B4-BE49-F238E27FC236}">
                <a16:creationId xmlns:a16="http://schemas.microsoft.com/office/drawing/2014/main" id="{D0934171-BE63-4E30-B251-24F6FEB20D2A}"/>
              </a:ext>
            </a:extLst>
          </p:cNvPr>
          <p:cNvSpPr>
            <a:spLocks noGrp="1"/>
          </p:cNvSpPr>
          <p:nvPr>
            <p:ph type="dt" sz="half" idx="6"/>
          </p:nvPr>
        </p:nvSpPr>
        <p:spPr/>
        <p:txBody>
          <a:bodyPr/>
          <a:lstStyle/>
          <a:p>
            <a:fld id="{9584BCE0-66B7-4C53-A325-36BDE7940EF7}" type="datetime1">
              <a:rPr lang="en-US" smtClean="0"/>
              <a:t>11/26/2020</a:t>
            </a:fld>
            <a:endParaRPr lang="en-US"/>
          </a:p>
        </p:txBody>
      </p:sp>
      <p:sp>
        <p:nvSpPr>
          <p:cNvPr id="10" name="Espace réservé du numéro de diapositive 9">
            <a:extLst>
              <a:ext uri="{FF2B5EF4-FFF2-40B4-BE49-F238E27FC236}">
                <a16:creationId xmlns:a16="http://schemas.microsoft.com/office/drawing/2014/main" id="{5E260B49-C87C-47D7-9561-626DD3FAAD4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207</a:t>
            </a:fld>
            <a:endParaRPr lang="fr-FR" spc="-1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674" y="1009040"/>
            <a:ext cx="9223058" cy="620132"/>
          </a:xfrm>
          <a:prstGeom prst="rect">
            <a:avLst/>
          </a:prstGeom>
        </p:spPr>
        <p:txBody>
          <a:bodyPr vert="horz" wrap="square" lIns="0" tIns="11139" rIns="0" bIns="0" rtlCol="0">
            <a:spAutoFit/>
          </a:bodyPr>
          <a:lstStyle/>
          <a:p>
            <a:pPr marL="1304954" marR="4456" indent="-677262">
              <a:lnSpc>
                <a:spcPct val="129800"/>
              </a:lnSpc>
              <a:spcBef>
                <a:spcPts val="88"/>
              </a:spcBef>
            </a:pPr>
            <a:r>
              <a:rPr lang="fr-FR" spc="-22" dirty="0"/>
              <a:t>Groupage des hôtes</a:t>
            </a:r>
            <a:endParaRPr spc="-22" dirty="0"/>
          </a:p>
        </p:txBody>
      </p:sp>
      <p:graphicFrame>
        <p:nvGraphicFramePr>
          <p:cNvPr id="4" name="object 4"/>
          <p:cNvGraphicFramePr>
            <a:graphicFrameLocks noGrp="1"/>
          </p:cNvGraphicFramePr>
          <p:nvPr/>
        </p:nvGraphicFramePr>
        <p:xfrm>
          <a:off x="1743604" y="3392060"/>
          <a:ext cx="5573378" cy="1499765"/>
        </p:xfrm>
        <a:graphic>
          <a:graphicData uri="http://schemas.openxmlformats.org/drawingml/2006/table">
            <a:tbl>
              <a:tblPr firstRow="1" bandRow="1">
                <a:tableStyleId>{2D5ABB26-0587-4C30-8999-92F81FD0307C}</a:tableStyleId>
              </a:tblPr>
              <a:tblGrid>
                <a:gridCol w="1623503">
                  <a:extLst>
                    <a:ext uri="{9D8B030D-6E8A-4147-A177-3AD203B41FA5}">
                      <a16:colId xmlns:a16="http://schemas.microsoft.com/office/drawing/2014/main" val="20000"/>
                    </a:ext>
                  </a:extLst>
                </a:gridCol>
                <a:gridCol w="2079644">
                  <a:extLst>
                    <a:ext uri="{9D8B030D-6E8A-4147-A177-3AD203B41FA5}">
                      <a16:colId xmlns:a16="http://schemas.microsoft.com/office/drawing/2014/main" val="20001"/>
                    </a:ext>
                  </a:extLst>
                </a:gridCol>
                <a:gridCol w="1870231">
                  <a:extLst>
                    <a:ext uri="{9D8B030D-6E8A-4147-A177-3AD203B41FA5}">
                      <a16:colId xmlns:a16="http://schemas.microsoft.com/office/drawing/2014/main" val="20002"/>
                    </a:ext>
                  </a:extLst>
                </a:gridCol>
              </a:tblGrid>
              <a:tr h="248053">
                <a:tc>
                  <a:txBody>
                    <a:bodyPr/>
                    <a:lstStyle/>
                    <a:p>
                      <a:pPr marL="31750">
                        <a:lnSpc>
                          <a:spcPts val="2125"/>
                        </a:lnSpc>
                      </a:pPr>
                      <a:r>
                        <a:rPr sz="1600" spc="355" dirty="0">
                          <a:solidFill>
                            <a:srgbClr val="EE0000"/>
                          </a:solidFill>
                          <a:latin typeface="Arial"/>
                          <a:cs typeface="Arial"/>
                        </a:rPr>
                        <a:t>[db]</a:t>
                      </a:r>
                      <a:endParaRPr sz="1600">
                        <a:latin typeface="Arial"/>
                        <a:cs typeface="Arial"/>
                      </a:endParaRPr>
                    </a:p>
                  </a:txBody>
                  <a:tcPr marL="0" marR="0" marT="0" marB="0"/>
                </a:tc>
                <a:tc>
                  <a:txBody>
                    <a:bodyPr/>
                    <a:lstStyle/>
                    <a:p>
                      <a:pPr marL="692150">
                        <a:lnSpc>
                          <a:spcPts val="2125"/>
                        </a:lnSpc>
                      </a:pPr>
                      <a:r>
                        <a:rPr sz="1600" spc="375" dirty="0">
                          <a:solidFill>
                            <a:srgbClr val="EE0000"/>
                          </a:solidFill>
                          <a:latin typeface="Arial"/>
                          <a:cs typeface="Arial"/>
                        </a:rPr>
                        <a:t>[east]</a:t>
                      </a:r>
                      <a:endParaRPr sz="1600">
                        <a:latin typeface="Arial"/>
                        <a:cs typeface="Arial"/>
                      </a:endParaRPr>
                    </a:p>
                  </a:txBody>
                  <a:tcPr marL="0" marR="0" marT="0" marB="0"/>
                </a:tc>
                <a:tc>
                  <a:txBody>
                    <a:bodyPr/>
                    <a:lstStyle/>
                    <a:p>
                      <a:pPr marL="833119">
                        <a:lnSpc>
                          <a:spcPts val="2125"/>
                        </a:lnSpc>
                      </a:pPr>
                      <a:r>
                        <a:rPr sz="1600" spc="325" dirty="0">
                          <a:solidFill>
                            <a:srgbClr val="EE0000"/>
                          </a:solidFill>
                          <a:latin typeface="Arial"/>
                          <a:cs typeface="Arial"/>
                        </a:rPr>
                        <a:t>[dev]</a:t>
                      </a:r>
                      <a:endParaRPr sz="1600">
                        <a:latin typeface="Arial"/>
                        <a:cs typeface="Arial"/>
                      </a:endParaRPr>
                    </a:p>
                  </a:txBody>
                  <a:tcPr marL="0" marR="0" marT="0" marB="0"/>
                </a:tc>
                <a:extLst>
                  <a:ext uri="{0D108BD9-81ED-4DB2-BD59-A6C34878D82A}">
                    <a16:rowId xmlns:a16="http://schemas.microsoft.com/office/drawing/2014/main" val="10000"/>
                  </a:ext>
                </a:extLst>
              </a:tr>
              <a:tr h="242272">
                <a:tc>
                  <a:txBody>
                    <a:bodyPr/>
                    <a:lstStyle/>
                    <a:p>
                      <a:pPr marL="31750">
                        <a:lnSpc>
                          <a:spcPts val="2075"/>
                        </a:lnSpc>
                      </a:pPr>
                      <a:r>
                        <a:rPr sz="1600" spc="320" dirty="0">
                          <a:solidFill>
                            <a:srgbClr val="EE0000"/>
                          </a:solidFill>
                          <a:latin typeface="Arial"/>
                          <a:cs typeface="Arial"/>
                        </a:rPr>
                        <a:t>db[1:4]</a:t>
                      </a:r>
                      <a:endParaRPr sz="1600">
                        <a:latin typeface="Arial"/>
                        <a:cs typeface="Arial"/>
                      </a:endParaRPr>
                    </a:p>
                  </a:txBody>
                  <a:tcPr marL="0" marR="0" marT="0" marB="0"/>
                </a:tc>
                <a:tc>
                  <a:txBody>
                    <a:bodyPr/>
                    <a:lstStyle/>
                    <a:p>
                      <a:pPr marL="692150">
                        <a:lnSpc>
                          <a:spcPts val="2075"/>
                        </a:lnSpc>
                      </a:pPr>
                      <a:r>
                        <a:rPr sz="1600" spc="105" dirty="0">
                          <a:solidFill>
                            <a:srgbClr val="EE0000"/>
                          </a:solidFill>
                          <a:latin typeface="Arial"/>
                          <a:cs typeface="Arial"/>
                        </a:rPr>
                        <a:t>db1</a:t>
                      </a:r>
                      <a:endParaRPr sz="1600">
                        <a:latin typeface="Arial"/>
                        <a:cs typeface="Arial"/>
                      </a:endParaRPr>
                    </a:p>
                  </a:txBody>
                  <a:tcPr marL="0" marR="0" marT="0" marB="0"/>
                </a:tc>
                <a:tc>
                  <a:txBody>
                    <a:bodyPr/>
                    <a:lstStyle/>
                    <a:p>
                      <a:pPr marL="833119">
                        <a:lnSpc>
                          <a:spcPts val="2075"/>
                        </a:lnSpc>
                      </a:pPr>
                      <a:r>
                        <a:rPr sz="1600" spc="105" dirty="0">
                          <a:solidFill>
                            <a:srgbClr val="EE0000"/>
                          </a:solidFill>
                          <a:latin typeface="Arial"/>
                          <a:cs typeface="Arial"/>
                        </a:rPr>
                        <a:t>db1</a:t>
                      </a:r>
                      <a:endParaRPr sz="1600">
                        <a:latin typeface="Arial"/>
                        <a:cs typeface="Arial"/>
                      </a:endParaRPr>
                    </a:p>
                  </a:txBody>
                  <a:tcPr marL="0" marR="0" marT="0" marB="0"/>
                </a:tc>
                <a:extLst>
                  <a:ext uri="{0D108BD9-81ED-4DB2-BD59-A6C34878D82A}">
                    <a16:rowId xmlns:a16="http://schemas.microsoft.com/office/drawing/2014/main" val="10001"/>
                  </a:ext>
                </a:extLst>
              </a:tr>
              <a:tr h="242272">
                <a:tc>
                  <a:txBody>
                    <a:bodyPr/>
                    <a:lstStyle/>
                    <a:p>
                      <a:pPr>
                        <a:lnSpc>
                          <a:spcPct val="100000"/>
                        </a:lnSpc>
                      </a:pPr>
                      <a:endParaRPr sz="1500">
                        <a:latin typeface="Times New Roman"/>
                        <a:cs typeface="Times New Roman"/>
                      </a:endParaRPr>
                    </a:p>
                  </a:txBody>
                  <a:tcPr marL="0" marR="0" marT="0" marB="0"/>
                </a:tc>
                <a:tc>
                  <a:txBody>
                    <a:bodyPr/>
                    <a:lstStyle/>
                    <a:p>
                      <a:pPr marL="692150">
                        <a:lnSpc>
                          <a:spcPts val="2075"/>
                        </a:lnSpc>
                      </a:pPr>
                      <a:r>
                        <a:rPr sz="1600" spc="30" dirty="0">
                          <a:solidFill>
                            <a:srgbClr val="EE0000"/>
                          </a:solidFill>
                          <a:latin typeface="Arial"/>
                          <a:cs typeface="Arial"/>
                        </a:rPr>
                        <a:t>web1</a:t>
                      </a:r>
                      <a:endParaRPr sz="1600">
                        <a:latin typeface="Arial"/>
                        <a:cs typeface="Arial"/>
                      </a:endParaRPr>
                    </a:p>
                  </a:txBody>
                  <a:tcPr marL="0" marR="0" marT="0" marB="0"/>
                </a:tc>
                <a:tc>
                  <a:txBody>
                    <a:bodyPr/>
                    <a:lstStyle/>
                    <a:p>
                      <a:pPr marL="833119">
                        <a:lnSpc>
                          <a:spcPts val="2075"/>
                        </a:lnSpc>
                      </a:pPr>
                      <a:r>
                        <a:rPr sz="1600" spc="30" dirty="0">
                          <a:solidFill>
                            <a:srgbClr val="EE0000"/>
                          </a:solidFill>
                          <a:latin typeface="Arial"/>
                          <a:cs typeface="Arial"/>
                        </a:rPr>
                        <a:t>web1</a:t>
                      </a:r>
                      <a:endParaRPr sz="1600">
                        <a:latin typeface="Arial"/>
                        <a:cs typeface="Arial"/>
                      </a:endParaRPr>
                    </a:p>
                  </a:txBody>
                  <a:tcPr marL="0" marR="0" marT="0" marB="0"/>
                </a:tc>
                <a:extLst>
                  <a:ext uri="{0D108BD9-81ED-4DB2-BD59-A6C34878D82A}">
                    <a16:rowId xmlns:a16="http://schemas.microsoft.com/office/drawing/2014/main" val="10002"/>
                  </a:ext>
                </a:extLst>
              </a:tr>
              <a:tr h="242272">
                <a:tc>
                  <a:txBody>
                    <a:bodyPr/>
                    <a:lstStyle/>
                    <a:p>
                      <a:pPr marL="31750">
                        <a:lnSpc>
                          <a:spcPts val="2075"/>
                        </a:lnSpc>
                      </a:pPr>
                      <a:r>
                        <a:rPr sz="1600" spc="245" dirty="0">
                          <a:solidFill>
                            <a:srgbClr val="EE0000"/>
                          </a:solidFill>
                          <a:latin typeface="Arial"/>
                          <a:cs typeface="Arial"/>
                        </a:rPr>
                        <a:t>[web]</a:t>
                      </a:r>
                      <a:endParaRPr sz="1600">
                        <a:latin typeface="Arial"/>
                        <a:cs typeface="Arial"/>
                      </a:endParaRPr>
                    </a:p>
                  </a:txBody>
                  <a:tcPr marL="0" marR="0" marT="0" marB="0"/>
                </a:tc>
                <a:tc>
                  <a:txBody>
                    <a:bodyPr/>
                    <a:lstStyle/>
                    <a:p>
                      <a:pPr marL="692150">
                        <a:lnSpc>
                          <a:spcPts val="2075"/>
                        </a:lnSpc>
                      </a:pPr>
                      <a:r>
                        <a:rPr sz="1600" spc="105" dirty="0">
                          <a:solidFill>
                            <a:srgbClr val="EE0000"/>
                          </a:solidFill>
                          <a:latin typeface="Arial"/>
                          <a:cs typeface="Arial"/>
                        </a:rPr>
                        <a:t>db3</a:t>
                      </a:r>
                      <a:endParaRPr sz="1600">
                        <a:latin typeface="Arial"/>
                        <a:cs typeface="Arial"/>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3"/>
                  </a:ext>
                </a:extLst>
              </a:tr>
              <a:tr h="248053">
                <a:tc>
                  <a:txBody>
                    <a:bodyPr/>
                    <a:lstStyle/>
                    <a:p>
                      <a:pPr marL="31750">
                        <a:lnSpc>
                          <a:spcPts val="2075"/>
                        </a:lnSpc>
                      </a:pPr>
                      <a:r>
                        <a:rPr sz="1600" spc="254" dirty="0">
                          <a:solidFill>
                            <a:srgbClr val="EE0000"/>
                          </a:solidFill>
                          <a:latin typeface="Arial"/>
                          <a:cs typeface="Arial"/>
                        </a:rPr>
                        <a:t>web[1:4]</a:t>
                      </a:r>
                      <a:endParaRPr sz="1600">
                        <a:latin typeface="Arial"/>
                        <a:cs typeface="Arial"/>
                      </a:endParaRPr>
                    </a:p>
                  </a:txBody>
                  <a:tcPr marL="0" marR="0" marT="0" marB="0"/>
                </a:tc>
                <a:tc>
                  <a:txBody>
                    <a:bodyPr/>
                    <a:lstStyle/>
                    <a:p>
                      <a:pPr marL="692150">
                        <a:lnSpc>
                          <a:spcPts val="2075"/>
                        </a:lnSpc>
                      </a:pPr>
                      <a:r>
                        <a:rPr sz="1600" spc="30" dirty="0">
                          <a:solidFill>
                            <a:srgbClr val="EE0000"/>
                          </a:solidFill>
                          <a:latin typeface="Arial"/>
                          <a:cs typeface="Arial"/>
                        </a:rPr>
                        <a:t>web3</a:t>
                      </a:r>
                      <a:endParaRPr sz="1600">
                        <a:latin typeface="Arial"/>
                        <a:cs typeface="Arial"/>
                      </a:endParaRPr>
                    </a:p>
                  </a:txBody>
                  <a:tcPr marL="0" marR="0" marT="0" marB="0"/>
                </a:tc>
                <a:tc>
                  <a:txBody>
                    <a:bodyPr/>
                    <a:lstStyle/>
                    <a:p>
                      <a:pPr marL="833119">
                        <a:lnSpc>
                          <a:spcPts val="2075"/>
                        </a:lnSpc>
                      </a:pPr>
                      <a:r>
                        <a:rPr sz="1600" spc="405" dirty="0">
                          <a:solidFill>
                            <a:srgbClr val="EE0000"/>
                          </a:solidFill>
                          <a:latin typeface="Arial"/>
                          <a:cs typeface="Arial"/>
                        </a:rPr>
                        <a:t>[testing]</a:t>
                      </a:r>
                      <a:endParaRPr sz="1600">
                        <a:latin typeface="Arial"/>
                        <a:cs typeface="Arial"/>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6166867" y="4588674"/>
            <a:ext cx="516848" cy="485203"/>
          </a:xfrm>
          <a:prstGeom prst="rect">
            <a:avLst/>
          </a:prstGeom>
        </p:spPr>
        <p:txBody>
          <a:bodyPr vert="horz" wrap="square" lIns="0" tIns="9468" rIns="0" bIns="0" rtlCol="0">
            <a:spAutoFit/>
          </a:bodyPr>
          <a:lstStyle/>
          <a:p>
            <a:pPr marL="11139" marR="4456">
              <a:lnSpc>
                <a:spcPct val="100699"/>
              </a:lnSpc>
              <a:spcBef>
                <a:spcPts val="75"/>
              </a:spcBef>
            </a:pPr>
            <a:r>
              <a:rPr sz="1579" spc="92" dirty="0">
                <a:solidFill>
                  <a:srgbClr val="EE0000"/>
                </a:solidFill>
                <a:latin typeface="Arial"/>
                <a:cs typeface="Arial"/>
              </a:rPr>
              <a:t>db3  </a:t>
            </a:r>
            <a:r>
              <a:rPr sz="1579" spc="26" dirty="0">
                <a:solidFill>
                  <a:srgbClr val="EE0000"/>
                </a:solidFill>
                <a:latin typeface="Arial"/>
                <a:cs typeface="Arial"/>
              </a:rPr>
              <a:t>web3</a:t>
            </a:r>
            <a:endParaRPr sz="1579">
              <a:latin typeface="Arial"/>
              <a:cs typeface="Arial"/>
            </a:endParaRPr>
          </a:p>
        </p:txBody>
      </p:sp>
      <p:sp>
        <p:nvSpPr>
          <p:cNvPr id="6" name="object 6"/>
          <p:cNvSpPr txBox="1"/>
          <p:nvPr/>
        </p:nvSpPr>
        <p:spPr>
          <a:xfrm>
            <a:off x="6166867" y="5315492"/>
            <a:ext cx="763576" cy="1221559"/>
          </a:xfrm>
          <a:prstGeom prst="rect">
            <a:avLst/>
          </a:prstGeom>
        </p:spPr>
        <p:txBody>
          <a:bodyPr vert="horz" wrap="square" lIns="0" tIns="9468" rIns="0" bIns="0" rtlCol="0">
            <a:spAutoFit/>
          </a:bodyPr>
          <a:lstStyle/>
          <a:p>
            <a:pPr marL="11139" marR="4456">
              <a:lnSpc>
                <a:spcPct val="100699"/>
              </a:lnSpc>
              <a:spcBef>
                <a:spcPts val="75"/>
              </a:spcBef>
            </a:pPr>
            <a:r>
              <a:rPr sz="1579" spc="272" dirty="0">
                <a:solidFill>
                  <a:srgbClr val="EE0000"/>
                </a:solidFill>
                <a:latin typeface="Arial"/>
                <a:cs typeface="Arial"/>
              </a:rPr>
              <a:t>[prod]  </a:t>
            </a:r>
            <a:r>
              <a:rPr sz="1579" spc="92" dirty="0">
                <a:solidFill>
                  <a:srgbClr val="EE0000"/>
                </a:solidFill>
                <a:latin typeface="Arial"/>
                <a:cs typeface="Arial"/>
              </a:rPr>
              <a:t>db2  </a:t>
            </a:r>
            <a:r>
              <a:rPr sz="1579" spc="26" dirty="0">
                <a:solidFill>
                  <a:srgbClr val="EE0000"/>
                </a:solidFill>
                <a:latin typeface="Arial"/>
                <a:cs typeface="Arial"/>
              </a:rPr>
              <a:t>web2  </a:t>
            </a:r>
            <a:r>
              <a:rPr sz="1579" spc="92" dirty="0">
                <a:solidFill>
                  <a:srgbClr val="EE0000"/>
                </a:solidFill>
                <a:latin typeface="Arial"/>
                <a:cs typeface="Arial"/>
              </a:rPr>
              <a:t>db4  </a:t>
            </a:r>
            <a:r>
              <a:rPr sz="1579" spc="26" dirty="0">
                <a:solidFill>
                  <a:srgbClr val="EE0000"/>
                </a:solidFill>
                <a:latin typeface="Arial"/>
                <a:cs typeface="Arial"/>
              </a:rPr>
              <a:t>web4</a:t>
            </a:r>
            <a:endParaRPr sz="1579">
              <a:latin typeface="Arial"/>
              <a:cs typeface="Arial"/>
            </a:endParaRPr>
          </a:p>
        </p:txBody>
      </p:sp>
      <p:sp>
        <p:nvSpPr>
          <p:cNvPr id="7" name="object 7"/>
          <p:cNvSpPr txBox="1"/>
          <p:nvPr/>
        </p:nvSpPr>
        <p:spPr>
          <a:xfrm>
            <a:off x="3963590" y="4830947"/>
            <a:ext cx="763576" cy="1221559"/>
          </a:xfrm>
          <a:prstGeom prst="rect">
            <a:avLst/>
          </a:prstGeom>
        </p:spPr>
        <p:txBody>
          <a:bodyPr vert="horz" wrap="square" lIns="0" tIns="9468" rIns="0" bIns="0" rtlCol="0">
            <a:spAutoFit/>
          </a:bodyPr>
          <a:lstStyle/>
          <a:p>
            <a:pPr marL="11139" marR="4456">
              <a:lnSpc>
                <a:spcPct val="100699"/>
              </a:lnSpc>
              <a:spcBef>
                <a:spcPts val="75"/>
              </a:spcBef>
            </a:pPr>
            <a:r>
              <a:rPr sz="1579" spc="259" dirty="0">
                <a:solidFill>
                  <a:srgbClr val="EE0000"/>
                </a:solidFill>
                <a:latin typeface="Arial"/>
                <a:cs typeface="Arial"/>
              </a:rPr>
              <a:t>[west]  </a:t>
            </a:r>
            <a:r>
              <a:rPr sz="1579" spc="92" dirty="0">
                <a:solidFill>
                  <a:srgbClr val="EE0000"/>
                </a:solidFill>
                <a:latin typeface="Arial"/>
                <a:cs typeface="Arial"/>
              </a:rPr>
              <a:t>db2  </a:t>
            </a:r>
            <a:r>
              <a:rPr sz="1579" spc="26" dirty="0">
                <a:solidFill>
                  <a:srgbClr val="EE0000"/>
                </a:solidFill>
                <a:latin typeface="Arial"/>
                <a:cs typeface="Arial"/>
              </a:rPr>
              <a:t>web2  </a:t>
            </a:r>
            <a:r>
              <a:rPr sz="1579" spc="92" dirty="0">
                <a:solidFill>
                  <a:srgbClr val="EE0000"/>
                </a:solidFill>
                <a:latin typeface="Arial"/>
                <a:cs typeface="Arial"/>
              </a:rPr>
              <a:t>db4  </a:t>
            </a:r>
            <a:r>
              <a:rPr sz="1579" spc="26" dirty="0">
                <a:solidFill>
                  <a:srgbClr val="EE0000"/>
                </a:solidFill>
                <a:latin typeface="Arial"/>
                <a:cs typeface="Arial"/>
              </a:rPr>
              <a:t>web4</a:t>
            </a:r>
            <a:endParaRPr sz="1579">
              <a:latin typeface="Arial"/>
              <a:cs typeface="Arial"/>
            </a:endParaRPr>
          </a:p>
        </p:txBody>
      </p:sp>
      <p:sp>
        <p:nvSpPr>
          <p:cNvPr id="9" name="Rectangle 8">
            <a:extLst>
              <a:ext uri="{FF2B5EF4-FFF2-40B4-BE49-F238E27FC236}">
                <a16:creationId xmlns:a16="http://schemas.microsoft.com/office/drawing/2014/main" id="{64C669E6-EC36-4DFE-92EE-748C29DB208A}"/>
              </a:ext>
            </a:extLst>
          </p:cNvPr>
          <p:cNvSpPr/>
          <p:nvPr/>
        </p:nvSpPr>
        <p:spPr>
          <a:xfrm>
            <a:off x="878479" y="1963614"/>
            <a:ext cx="8541434" cy="1104726"/>
          </a:xfrm>
          <a:prstGeom prst="rect">
            <a:avLst/>
          </a:prstGeom>
        </p:spPr>
        <p:txBody>
          <a:bodyPr wrap="square">
            <a:spAutoFit/>
          </a:bodyPr>
          <a:lstStyle/>
          <a:p>
            <a:pPr marL="300758" indent="-300758">
              <a:buFont typeface="Arial" panose="020B0604020202020204" pitchFamily="34" charset="0"/>
              <a:buChar char="•"/>
            </a:pPr>
            <a:r>
              <a:rPr lang="en-US" sz="2193" spc="26" dirty="0"/>
              <a:t>Grouper </a:t>
            </a:r>
            <a:r>
              <a:rPr lang="en-US" sz="2193" spc="26" dirty="0" err="1"/>
              <a:t>vos</a:t>
            </a:r>
            <a:r>
              <a:rPr lang="en-US" sz="2193" spc="26" dirty="0"/>
              <a:t> </a:t>
            </a:r>
            <a:r>
              <a:rPr lang="en-US" sz="2193" spc="26" dirty="0" err="1"/>
              <a:t>hôtes</a:t>
            </a:r>
            <a:r>
              <a:rPr lang="en-US" sz="2193" spc="26" dirty="0"/>
              <a:t> pour </a:t>
            </a:r>
            <a:r>
              <a:rPr lang="en-US" sz="2193" spc="26" dirty="0" err="1"/>
              <a:t>une</a:t>
            </a:r>
            <a:r>
              <a:rPr lang="en-US" sz="2193" spc="26" dirty="0"/>
              <a:t> selection plus facile de </a:t>
            </a:r>
            <a:r>
              <a:rPr lang="en-US" sz="2193" spc="26" dirty="0" err="1"/>
              <a:t>l’inventaire</a:t>
            </a:r>
            <a:r>
              <a:rPr lang="en-US" sz="2193" spc="26" dirty="0"/>
              <a:t> et </a:t>
            </a:r>
            <a:r>
              <a:rPr lang="en-US" sz="2193" spc="26" dirty="0" err="1"/>
              <a:t>moins</a:t>
            </a:r>
            <a:r>
              <a:rPr lang="en-US" sz="2193" spc="26" dirty="0"/>
              <a:t> de taches </a:t>
            </a:r>
            <a:r>
              <a:rPr lang="en-US" sz="2193" spc="26" dirty="0" err="1"/>
              <a:t>conditionnelles</a:t>
            </a:r>
            <a:r>
              <a:rPr lang="en-US" sz="2193" spc="26" dirty="0"/>
              <a:t>.</a:t>
            </a:r>
          </a:p>
          <a:p>
            <a:pPr marL="300758" indent="-300758">
              <a:buFont typeface="Arial" panose="020B0604020202020204" pitchFamily="34" charset="0"/>
              <a:buChar char="•"/>
            </a:pPr>
            <a:r>
              <a:rPr lang="fr-FR" sz="2193" dirty="0"/>
              <a:t>Plus il y a de groupes, mieux c’est.</a:t>
            </a:r>
          </a:p>
        </p:txBody>
      </p:sp>
      <p:sp>
        <p:nvSpPr>
          <p:cNvPr id="3" name="Espace réservé de la date 2">
            <a:extLst>
              <a:ext uri="{FF2B5EF4-FFF2-40B4-BE49-F238E27FC236}">
                <a16:creationId xmlns:a16="http://schemas.microsoft.com/office/drawing/2014/main" id="{DC4E42F2-C94A-4B59-BCE3-2F8D2C3C22BC}"/>
              </a:ext>
            </a:extLst>
          </p:cNvPr>
          <p:cNvSpPr>
            <a:spLocks noGrp="1"/>
          </p:cNvSpPr>
          <p:nvPr>
            <p:ph type="dt" sz="half" idx="6"/>
          </p:nvPr>
        </p:nvSpPr>
        <p:spPr/>
        <p:txBody>
          <a:bodyPr/>
          <a:lstStyle/>
          <a:p>
            <a:fld id="{2D2094A6-E523-4E00-A198-9AF0E286EE56}" type="datetime1">
              <a:rPr lang="en-US" smtClean="0"/>
              <a:t>11/26/2020</a:t>
            </a:fld>
            <a:endParaRPr lang="en-US"/>
          </a:p>
        </p:txBody>
      </p:sp>
      <p:sp>
        <p:nvSpPr>
          <p:cNvPr id="8" name="Espace réservé du numéro de diapositive 7">
            <a:extLst>
              <a:ext uri="{FF2B5EF4-FFF2-40B4-BE49-F238E27FC236}">
                <a16:creationId xmlns:a16="http://schemas.microsoft.com/office/drawing/2014/main" id="{F6FED341-11CF-47CA-A78D-2942A447F31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208</a:t>
            </a:fld>
            <a:endParaRPr lang="fr-FR" spc="-1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1900" y="1043155"/>
            <a:ext cx="7681548" cy="620132"/>
          </a:xfrm>
          <a:prstGeom prst="rect">
            <a:avLst/>
          </a:prstGeom>
        </p:spPr>
        <p:txBody>
          <a:bodyPr vert="horz" wrap="square" lIns="0" tIns="11139" rIns="0" bIns="0" rtlCol="0">
            <a:spAutoFit/>
          </a:bodyPr>
          <a:lstStyle/>
          <a:p>
            <a:pPr marL="1996139" marR="4456" indent="-1821811">
              <a:lnSpc>
                <a:spcPct val="129800"/>
              </a:lnSpc>
              <a:spcBef>
                <a:spcPts val="88"/>
              </a:spcBef>
            </a:pPr>
            <a:r>
              <a:rPr lang="fr-FR" spc="48" dirty="0"/>
              <a:t>Nommage des variables</a:t>
            </a:r>
            <a:endParaRPr spc="48" dirty="0"/>
          </a:p>
        </p:txBody>
      </p:sp>
      <p:sp>
        <p:nvSpPr>
          <p:cNvPr id="4" name="object 4"/>
          <p:cNvSpPr txBox="1"/>
          <p:nvPr/>
        </p:nvSpPr>
        <p:spPr>
          <a:xfrm>
            <a:off x="1957113" y="4468053"/>
            <a:ext cx="1257588" cy="971062"/>
          </a:xfrm>
          <a:prstGeom prst="rect">
            <a:avLst/>
          </a:prstGeom>
        </p:spPr>
        <p:txBody>
          <a:bodyPr vert="horz" wrap="square" lIns="0" tIns="11139" rIns="0" bIns="0" rtlCol="0">
            <a:spAutoFit/>
          </a:bodyPr>
          <a:lstStyle/>
          <a:p>
            <a:pPr marL="11139">
              <a:lnSpc>
                <a:spcPts val="1890"/>
              </a:lnSpc>
              <a:spcBef>
                <a:spcPts val="88"/>
              </a:spcBef>
              <a:tabLst>
                <a:tab pos="381517" algn="l"/>
              </a:tabLst>
            </a:pPr>
            <a:r>
              <a:rPr sz="1579" spc="311" dirty="0">
                <a:solidFill>
                  <a:srgbClr val="EE0000"/>
                </a:solidFill>
                <a:latin typeface="Arial"/>
                <a:cs typeface="Arial"/>
              </a:rPr>
              <a:t>a:	</a:t>
            </a:r>
            <a:r>
              <a:rPr sz="1579" spc="92" dirty="0">
                <a:solidFill>
                  <a:srgbClr val="EE0000"/>
                </a:solidFill>
                <a:latin typeface="Arial"/>
                <a:cs typeface="Arial"/>
              </a:rPr>
              <a:t>25</a:t>
            </a:r>
            <a:endParaRPr sz="1579" dirty="0">
              <a:latin typeface="Arial"/>
              <a:cs typeface="Arial"/>
            </a:endParaRPr>
          </a:p>
          <a:p>
            <a:pPr marL="11139" marR="4456">
              <a:lnSpc>
                <a:spcPts val="1912"/>
              </a:lnSpc>
              <a:spcBef>
                <a:spcPts val="44"/>
              </a:spcBef>
              <a:tabLst>
                <a:tab pos="504604" algn="l"/>
                <a:tab pos="751894" algn="l"/>
                <a:tab pos="875538" algn="l"/>
              </a:tabLst>
            </a:pPr>
            <a:r>
              <a:rPr sz="1579" spc="268" dirty="0">
                <a:solidFill>
                  <a:srgbClr val="EE0000"/>
                </a:solidFill>
                <a:latin typeface="Arial"/>
                <a:cs typeface="Arial"/>
              </a:rPr>
              <a:t>data:	</a:t>
            </a:r>
            <a:r>
              <a:rPr sz="1579" spc="92" dirty="0">
                <a:solidFill>
                  <a:srgbClr val="EE0000"/>
                </a:solidFill>
                <a:latin typeface="Arial"/>
                <a:cs typeface="Arial"/>
              </a:rPr>
              <a:t>ab  </a:t>
            </a:r>
            <a:r>
              <a:rPr sz="1579" spc="237" dirty="0">
                <a:solidFill>
                  <a:srgbClr val="EE0000"/>
                </a:solidFill>
                <a:latin typeface="Arial"/>
                <a:cs typeface="Arial"/>
              </a:rPr>
              <a:t>data2:</a:t>
            </a:r>
            <a:r>
              <a:rPr sz="1579" dirty="0">
                <a:solidFill>
                  <a:srgbClr val="EE0000"/>
                </a:solidFill>
                <a:latin typeface="Arial"/>
                <a:cs typeface="Arial"/>
              </a:rPr>
              <a:t>	</a:t>
            </a:r>
            <a:r>
              <a:rPr sz="1579" spc="96" dirty="0">
                <a:solidFill>
                  <a:srgbClr val="EE0000"/>
                </a:solidFill>
                <a:latin typeface="Arial"/>
                <a:cs typeface="Arial"/>
              </a:rPr>
              <a:t>abc  </a:t>
            </a:r>
            <a:r>
              <a:rPr sz="1579" spc="417" dirty="0">
                <a:solidFill>
                  <a:srgbClr val="EE0000"/>
                </a:solidFill>
                <a:latin typeface="Arial"/>
                <a:cs typeface="Arial"/>
              </a:rPr>
              <a:t>id:	</a:t>
            </a:r>
            <a:r>
              <a:rPr sz="1579" spc="92" dirty="0">
                <a:solidFill>
                  <a:srgbClr val="EE0000"/>
                </a:solidFill>
                <a:latin typeface="Arial"/>
                <a:cs typeface="Arial"/>
              </a:rPr>
              <a:t>123</a:t>
            </a:r>
            <a:endParaRPr sz="1579" dirty="0">
              <a:latin typeface="Arial"/>
              <a:cs typeface="Arial"/>
            </a:endParaRPr>
          </a:p>
        </p:txBody>
      </p:sp>
      <p:sp>
        <p:nvSpPr>
          <p:cNvPr id="5" name="object 5"/>
          <p:cNvSpPr txBox="1"/>
          <p:nvPr/>
        </p:nvSpPr>
        <p:spPr>
          <a:xfrm>
            <a:off x="5653919" y="4468052"/>
            <a:ext cx="2986911" cy="741576"/>
          </a:xfrm>
          <a:prstGeom prst="rect">
            <a:avLst/>
          </a:prstGeom>
        </p:spPr>
        <p:txBody>
          <a:bodyPr vert="horz" wrap="square" lIns="0" tIns="11139" rIns="0" bIns="0" rtlCol="0">
            <a:spAutoFit/>
          </a:bodyPr>
          <a:lstStyle/>
          <a:p>
            <a:pPr marL="11139">
              <a:lnSpc>
                <a:spcPts val="1890"/>
              </a:lnSpc>
              <a:spcBef>
                <a:spcPts val="88"/>
              </a:spcBef>
              <a:tabLst>
                <a:tab pos="2727983" algn="l"/>
              </a:tabLst>
            </a:pPr>
            <a:r>
              <a:rPr sz="1579" spc="158" dirty="0">
                <a:solidFill>
                  <a:srgbClr val="EE0000"/>
                </a:solidFill>
                <a:latin typeface="Arial"/>
                <a:cs typeface="Arial"/>
              </a:rPr>
              <a:t>apache_max_keepalive:	</a:t>
            </a:r>
            <a:r>
              <a:rPr sz="1579" spc="92" dirty="0">
                <a:solidFill>
                  <a:srgbClr val="EE0000"/>
                </a:solidFill>
                <a:latin typeface="Arial"/>
                <a:cs typeface="Arial"/>
              </a:rPr>
              <a:t>25</a:t>
            </a:r>
            <a:endParaRPr sz="1579">
              <a:latin typeface="Arial"/>
              <a:cs typeface="Arial"/>
            </a:endParaRPr>
          </a:p>
          <a:p>
            <a:pPr marL="11139">
              <a:lnSpc>
                <a:spcPts val="1890"/>
              </a:lnSpc>
              <a:tabLst>
                <a:tab pos="1616294" algn="l"/>
              </a:tabLst>
            </a:pPr>
            <a:r>
              <a:rPr sz="1579" spc="201" dirty="0">
                <a:solidFill>
                  <a:srgbClr val="EE0000"/>
                </a:solidFill>
                <a:latin typeface="Arial"/>
                <a:cs typeface="Arial"/>
              </a:rPr>
              <a:t>apache_port:	</a:t>
            </a:r>
            <a:r>
              <a:rPr sz="1579" spc="92" dirty="0">
                <a:solidFill>
                  <a:srgbClr val="EE0000"/>
                </a:solidFill>
                <a:latin typeface="Arial"/>
                <a:cs typeface="Arial"/>
              </a:rPr>
              <a:t>80</a:t>
            </a:r>
            <a:endParaRPr sz="1579">
              <a:latin typeface="Arial"/>
              <a:cs typeface="Arial"/>
            </a:endParaRPr>
          </a:p>
          <a:p>
            <a:pPr marL="11139">
              <a:spcBef>
                <a:spcPts val="13"/>
              </a:spcBef>
              <a:tabLst>
                <a:tab pos="1616294" algn="l"/>
              </a:tabLst>
            </a:pPr>
            <a:r>
              <a:rPr sz="1579" spc="241" dirty="0">
                <a:solidFill>
                  <a:srgbClr val="EE0000"/>
                </a:solidFill>
                <a:latin typeface="Arial"/>
                <a:cs typeface="Arial"/>
              </a:rPr>
              <a:t>tomcat_port:	</a:t>
            </a:r>
            <a:r>
              <a:rPr sz="1579" spc="92" dirty="0">
                <a:solidFill>
                  <a:srgbClr val="EE0000"/>
                </a:solidFill>
                <a:latin typeface="Arial"/>
                <a:cs typeface="Arial"/>
              </a:rPr>
              <a:t>8080</a:t>
            </a:r>
            <a:endParaRPr sz="1579">
              <a:latin typeface="Arial"/>
              <a:cs typeface="Arial"/>
            </a:endParaRPr>
          </a:p>
        </p:txBody>
      </p:sp>
      <p:sp>
        <p:nvSpPr>
          <p:cNvPr id="7" name="Rectangle 6">
            <a:extLst>
              <a:ext uri="{FF2B5EF4-FFF2-40B4-BE49-F238E27FC236}">
                <a16:creationId xmlns:a16="http://schemas.microsoft.com/office/drawing/2014/main" id="{B958B72E-A479-4B23-86B3-CF0BB1C9DF06}"/>
              </a:ext>
            </a:extLst>
          </p:cNvPr>
          <p:cNvSpPr/>
          <p:nvPr/>
        </p:nvSpPr>
        <p:spPr>
          <a:xfrm>
            <a:off x="743678" y="2521562"/>
            <a:ext cx="9376167" cy="1246495"/>
          </a:xfrm>
          <a:prstGeom prst="rect">
            <a:avLst/>
          </a:prstGeom>
        </p:spPr>
        <p:txBody>
          <a:bodyPr wrap="square">
            <a:spAutoFit/>
          </a:bodyPr>
          <a:lstStyle/>
          <a:p>
            <a:pPr marL="300758" indent="-300758">
              <a:buFont typeface="Arial" panose="020B0604020202020204" pitchFamily="34" charset="0"/>
              <a:buChar char="•"/>
            </a:pPr>
            <a:r>
              <a:rPr lang="en-US" sz="2500" spc="48" dirty="0"/>
              <a:t>Des </a:t>
            </a:r>
            <a:r>
              <a:rPr lang="en-US" sz="2500" spc="48" dirty="0" err="1"/>
              <a:t>noms</a:t>
            </a:r>
            <a:r>
              <a:rPr lang="en-US" sz="2500" spc="48" dirty="0"/>
              <a:t> de variables </a:t>
            </a:r>
            <a:r>
              <a:rPr lang="en-US" sz="2500" spc="48" dirty="0" err="1"/>
              <a:t>clairs</a:t>
            </a:r>
            <a:r>
              <a:rPr lang="en-US" sz="2500" spc="48" dirty="0"/>
              <a:t> </a:t>
            </a:r>
            <a:r>
              <a:rPr lang="en-US" sz="2500" spc="48" dirty="0" err="1"/>
              <a:t>permettent</a:t>
            </a:r>
            <a:r>
              <a:rPr lang="en-US" sz="2500" spc="48" dirty="0"/>
              <a:t> </a:t>
            </a:r>
            <a:r>
              <a:rPr lang="en-US" sz="2500" spc="48" dirty="0" err="1"/>
              <a:t>une</a:t>
            </a:r>
            <a:r>
              <a:rPr lang="en-US" sz="2500" spc="48" dirty="0"/>
              <a:t> </a:t>
            </a:r>
            <a:r>
              <a:rPr lang="en-US" sz="2500" spc="48" dirty="0" err="1"/>
              <a:t>meilleure</a:t>
            </a:r>
            <a:r>
              <a:rPr lang="en-US" sz="2500" spc="48" dirty="0"/>
              <a:t> </a:t>
            </a:r>
            <a:r>
              <a:rPr lang="en-US" sz="2500" spc="48" dirty="0" err="1"/>
              <a:t>lisibilité</a:t>
            </a:r>
            <a:r>
              <a:rPr lang="en-US" sz="2500" spc="48" dirty="0"/>
              <a:t> et </a:t>
            </a:r>
            <a:r>
              <a:rPr lang="en-US" sz="2500" spc="48" dirty="0" err="1"/>
              <a:t>clareté</a:t>
            </a:r>
            <a:r>
              <a:rPr lang="en-US" sz="2500" spc="48" dirty="0"/>
              <a:t> des plays.</a:t>
            </a:r>
          </a:p>
          <a:p>
            <a:pPr marL="300758" indent="-300758">
              <a:buFont typeface="Arial" panose="020B0604020202020204" pitchFamily="34" charset="0"/>
              <a:buChar char="•"/>
            </a:pPr>
            <a:r>
              <a:rPr lang="en-US" sz="2500" spc="26" dirty="0" err="1"/>
              <a:t>Éviter</a:t>
            </a:r>
            <a:r>
              <a:rPr lang="en-US" sz="2500" spc="26" dirty="0"/>
              <a:t> les collisions </a:t>
            </a:r>
            <a:r>
              <a:rPr lang="en-US" sz="2500" spc="26" dirty="0" err="1"/>
              <a:t>en</a:t>
            </a:r>
            <a:r>
              <a:rPr lang="en-US" sz="2500" spc="26" dirty="0"/>
              <a:t> </a:t>
            </a:r>
            <a:r>
              <a:rPr lang="en-US" sz="2500" spc="26" dirty="0" err="1"/>
              <a:t>ajoutant</a:t>
            </a:r>
            <a:r>
              <a:rPr lang="en-US" sz="2500" spc="26" dirty="0"/>
              <a:t> des prefixes.</a:t>
            </a:r>
            <a:endParaRPr lang="fr-FR" sz="2500" dirty="0"/>
          </a:p>
        </p:txBody>
      </p:sp>
      <p:sp>
        <p:nvSpPr>
          <p:cNvPr id="3" name="Espace réservé de la date 2">
            <a:extLst>
              <a:ext uri="{FF2B5EF4-FFF2-40B4-BE49-F238E27FC236}">
                <a16:creationId xmlns:a16="http://schemas.microsoft.com/office/drawing/2014/main" id="{936AD8EC-9495-4EC0-BAD5-930AEC5A96EB}"/>
              </a:ext>
            </a:extLst>
          </p:cNvPr>
          <p:cNvSpPr>
            <a:spLocks noGrp="1"/>
          </p:cNvSpPr>
          <p:nvPr>
            <p:ph type="dt" sz="half" idx="6"/>
          </p:nvPr>
        </p:nvSpPr>
        <p:spPr/>
        <p:txBody>
          <a:bodyPr/>
          <a:lstStyle/>
          <a:p>
            <a:fld id="{7B5C4ED6-F0C1-4F5E-9EEE-83D905A31FA2}"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4CE631B0-2036-4B00-A9A6-5647A612BC9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209</a:t>
            </a:fld>
            <a:endParaRPr lang="fr-FR" spc="-1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998" y="1035050"/>
            <a:ext cx="3984055" cy="534468"/>
          </a:xfrm>
          <a:prstGeom prst="rect">
            <a:avLst/>
          </a:prstGeom>
        </p:spPr>
        <p:txBody>
          <a:bodyPr vert="horz" wrap="square" lIns="0" tIns="11139" rIns="0" bIns="0" rtlCol="0" anchor="ctr">
            <a:spAutoFit/>
          </a:bodyPr>
          <a:lstStyle/>
          <a:p>
            <a:pPr marL="11139">
              <a:spcBef>
                <a:spcPts val="88"/>
              </a:spcBef>
            </a:pPr>
            <a:r>
              <a:rPr lang="fr-FR" spc="-122" dirty="0"/>
              <a:t>Avantages d’Ansible</a:t>
            </a:r>
            <a:endParaRPr spc="237" dirty="0"/>
          </a:p>
        </p:txBody>
      </p:sp>
      <p:sp>
        <p:nvSpPr>
          <p:cNvPr id="4" name="object 4"/>
          <p:cNvSpPr txBox="1"/>
          <p:nvPr/>
        </p:nvSpPr>
        <p:spPr>
          <a:xfrm>
            <a:off x="913821" y="1972737"/>
            <a:ext cx="8324465" cy="3260151"/>
          </a:xfrm>
          <a:prstGeom prst="rect">
            <a:avLst/>
          </a:prstGeom>
        </p:spPr>
        <p:txBody>
          <a:bodyPr vert="horz" wrap="square" lIns="0" tIns="11139" rIns="0" bIns="0" rtlCol="0">
            <a:spAutoFit/>
          </a:bodyPr>
          <a:lstStyle/>
          <a:p>
            <a:pPr marL="55139" algn="just">
              <a:spcBef>
                <a:spcPts val="88"/>
              </a:spcBef>
            </a:pPr>
            <a:r>
              <a:rPr sz="1579" spc="44" dirty="0">
                <a:latin typeface="Calibri"/>
                <a:cs typeface="Calibri"/>
              </a:rPr>
              <a:t>Pourquoi </a:t>
            </a:r>
            <a:r>
              <a:rPr sz="1579" spc="61" dirty="0">
                <a:latin typeface="Calibri"/>
                <a:cs typeface="Calibri"/>
              </a:rPr>
              <a:t>Ansible </a:t>
            </a:r>
            <a:r>
              <a:rPr sz="1579" spc="22" dirty="0">
                <a:latin typeface="Calibri"/>
                <a:cs typeface="Calibri"/>
              </a:rPr>
              <a:t>est-il</a:t>
            </a:r>
            <a:r>
              <a:rPr sz="1579" spc="35" dirty="0">
                <a:latin typeface="Calibri"/>
                <a:cs typeface="Calibri"/>
              </a:rPr>
              <a:t> populaire?</a:t>
            </a:r>
            <a:endParaRPr sz="1579" dirty="0">
              <a:latin typeface="Calibri"/>
              <a:cs typeface="Calibri"/>
            </a:endParaRPr>
          </a:p>
          <a:p>
            <a:pPr algn="just">
              <a:spcBef>
                <a:spcPts val="22"/>
              </a:spcBef>
            </a:pPr>
            <a:endParaRPr sz="1973" dirty="0">
              <a:latin typeface="Calibri"/>
              <a:cs typeface="Calibri"/>
            </a:endParaRPr>
          </a:p>
          <a:p>
            <a:pPr marL="456149" marR="34531" indent="-445567" algn="just">
              <a:lnSpc>
                <a:spcPct val="113599"/>
              </a:lnSpc>
              <a:tabLst>
                <a:tab pos="456149" algn="l"/>
              </a:tabLst>
            </a:pPr>
            <a:r>
              <a:rPr sz="1930" dirty="0">
                <a:latin typeface="MS PGothic"/>
                <a:cs typeface="MS PGothic"/>
              </a:rPr>
              <a:t>➔	</a:t>
            </a:r>
            <a:r>
              <a:rPr sz="1930" b="1" spc="-13" dirty="0">
                <a:latin typeface="Malgun Gothic"/>
                <a:cs typeface="Malgun Gothic"/>
              </a:rPr>
              <a:t>Efficace </a:t>
            </a:r>
            <a:r>
              <a:rPr sz="1930" b="1" spc="-22" dirty="0">
                <a:latin typeface="Malgun Gothic"/>
                <a:cs typeface="Malgun Gothic"/>
              </a:rPr>
              <a:t>: </a:t>
            </a:r>
            <a:r>
              <a:rPr sz="1930" spc="105" dirty="0">
                <a:latin typeface="Calibri"/>
                <a:cs typeface="Calibri"/>
              </a:rPr>
              <a:t>sans </a:t>
            </a:r>
            <a:r>
              <a:rPr sz="1930" spc="57" dirty="0">
                <a:latin typeface="Calibri"/>
                <a:cs typeface="Calibri"/>
              </a:rPr>
              <a:t>agent, </a:t>
            </a:r>
            <a:r>
              <a:rPr sz="1930" spc="26" dirty="0">
                <a:latin typeface="Calibri"/>
                <a:cs typeface="Calibri"/>
              </a:rPr>
              <a:t>installation minimale, </a:t>
            </a:r>
            <a:r>
              <a:rPr sz="1930" spc="13" dirty="0">
                <a:latin typeface="Calibri"/>
                <a:cs typeface="Calibri"/>
              </a:rPr>
              <a:t>état </a:t>
            </a:r>
            <a:r>
              <a:rPr sz="1930" spc="70" dirty="0">
                <a:latin typeface="Calibri"/>
                <a:cs typeface="Calibri"/>
              </a:rPr>
              <a:t>désiré  </a:t>
            </a:r>
            <a:r>
              <a:rPr sz="1930" spc="44" dirty="0">
                <a:latin typeface="Calibri"/>
                <a:cs typeface="Calibri"/>
              </a:rPr>
              <a:t>(aucun </a:t>
            </a:r>
            <a:r>
              <a:rPr sz="1930" spc="75" dirty="0">
                <a:latin typeface="Calibri"/>
                <a:cs typeface="Calibri"/>
              </a:rPr>
              <a:t>changement </a:t>
            </a:r>
            <a:r>
              <a:rPr sz="1930" spc="61" dirty="0">
                <a:latin typeface="Calibri"/>
                <a:cs typeface="Calibri"/>
              </a:rPr>
              <a:t>non nécessaire), </a:t>
            </a:r>
            <a:r>
              <a:rPr sz="1930" spc="39" dirty="0">
                <a:latin typeface="Calibri"/>
                <a:cs typeface="Calibri"/>
              </a:rPr>
              <a:t>architecture </a:t>
            </a:r>
            <a:r>
              <a:rPr sz="1930" spc="114" dirty="0">
                <a:latin typeface="Calibri"/>
                <a:cs typeface="Calibri"/>
              </a:rPr>
              <a:t>basée </a:t>
            </a:r>
            <a:r>
              <a:rPr sz="1930" spc="48" dirty="0">
                <a:latin typeface="Calibri"/>
                <a:cs typeface="Calibri"/>
              </a:rPr>
              <a:t>sur  </a:t>
            </a:r>
            <a:r>
              <a:rPr sz="1930" spc="39" dirty="0">
                <a:latin typeface="Calibri"/>
                <a:cs typeface="Calibri"/>
              </a:rPr>
              <a:t>la </a:t>
            </a:r>
            <a:r>
              <a:rPr sz="1930" spc="66" dirty="0">
                <a:latin typeface="Calibri"/>
                <a:cs typeface="Calibri"/>
              </a:rPr>
              <a:t>technologie </a:t>
            </a:r>
            <a:r>
              <a:rPr sz="1930" spc="110" dirty="0">
                <a:latin typeface="Calibri"/>
                <a:cs typeface="Calibri"/>
              </a:rPr>
              <a:t>de </a:t>
            </a:r>
            <a:r>
              <a:rPr sz="1930" spc="35" dirty="0">
                <a:latin typeface="Calibri"/>
                <a:cs typeface="Calibri"/>
              </a:rPr>
              <a:t>diffusion </a:t>
            </a:r>
            <a:r>
              <a:rPr sz="1930" spc="66" dirty="0">
                <a:latin typeface="Calibri"/>
                <a:cs typeface="Calibri"/>
              </a:rPr>
              <a:t>personnalisée, </a:t>
            </a:r>
            <a:r>
              <a:rPr sz="1930" spc="88" dirty="0">
                <a:latin typeface="Calibri"/>
                <a:cs typeface="Calibri"/>
              </a:rPr>
              <a:t>ciblage </a:t>
            </a:r>
            <a:r>
              <a:rPr sz="1930" spc="48" dirty="0">
                <a:latin typeface="Calibri"/>
                <a:cs typeface="Calibri"/>
              </a:rPr>
              <a:t>facile </a:t>
            </a:r>
            <a:r>
              <a:rPr sz="1930" spc="114" dirty="0">
                <a:latin typeface="Calibri"/>
                <a:cs typeface="Calibri"/>
              </a:rPr>
              <a:t>basé  </a:t>
            </a:r>
            <a:r>
              <a:rPr sz="1930" spc="48" dirty="0">
                <a:latin typeface="Calibri"/>
                <a:cs typeface="Calibri"/>
              </a:rPr>
              <a:t>sur </a:t>
            </a:r>
            <a:r>
              <a:rPr sz="1930" spc="118" dirty="0">
                <a:latin typeface="Calibri"/>
                <a:cs typeface="Calibri"/>
              </a:rPr>
              <a:t>des</a:t>
            </a:r>
            <a:r>
              <a:rPr sz="1930" spc="70" dirty="0">
                <a:latin typeface="Calibri"/>
                <a:cs typeface="Calibri"/>
              </a:rPr>
              <a:t> </a:t>
            </a:r>
            <a:r>
              <a:rPr sz="1930" spc="18" dirty="0">
                <a:latin typeface="Calibri"/>
                <a:cs typeface="Calibri"/>
              </a:rPr>
              <a:t>faits</a:t>
            </a:r>
            <a:endParaRPr sz="1930" dirty="0">
              <a:latin typeface="Calibri"/>
              <a:cs typeface="Calibri"/>
            </a:endParaRPr>
          </a:p>
          <a:p>
            <a:pPr marL="456149" marR="4456" indent="-445567" algn="just">
              <a:lnSpc>
                <a:spcPct val="113599"/>
              </a:lnSpc>
              <a:tabLst>
                <a:tab pos="456149" algn="l"/>
              </a:tabLst>
            </a:pPr>
            <a:r>
              <a:rPr sz="1930" dirty="0">
                <a:latin typeface="MS PGothic"/>
                <a:cs typeface="MS PGothic"/>
              </a:rPr>
              <a:t>➔	</a:t>
            </a:r>
            <a:r>
              <a:rPr sz="1930" b="1" spc="-39" dirty="0">
                <a:latin typeface="Malgun Gothic"/>
                <a:cs typeface="Malgun Gothic"/>
              </a:rPr>
              <a:t>Rapide </a:t>
            </a:r>
            <a:r>
              <a:rPr sz="1930" b="1" spc="-22" dirty="0">
                <a:latin typeface="Malgun Gothic"/>
                <a:cs typeface="Malgun Gothic"/>
              </a:rPr>
              <a:t>: </a:t>
            </a:r>
            <a:r>
              <a:rPr sz="1930" spc="83" dirty="0">
                <a:latin typeface="Calibri"/>
                <a:cs typeface="Calibri"/>
              </a:rPr>
              <a:t>Facile </a:t>
            </a:r>
            <a:r>
              <a:rPr sz="1930" spc="92" dirty="0">
                <a:latin typeface="Calibri"/>
                <a:cs typeface="Calibri"/>
              </a:rPr>
              <a:t>à </a:t>
            </a:r>
            <a:r>
              <a:rPr sz="1930" spc="44" dirty="0">
                <a:latin typeface="Calibri"/>
                <a:cs typeface="Calibri"/>
              </a:rPr>
              <a:t>apprendre/à </a:t>
            </a:r>
            <a:r>
              <a:rPr sz="1930" spc="132" dirty="0">
                <a:latin typeface="Calibri"/>
                <a:cs typeface="Calibri"/>
              </a:rPr>
              <a:t>se </a:t>
            </a:r>
            <a:r>
              <a:rPr sz="1930" spc="44" dirty="0">
                <a:latin typeface="Calibri"/>
                <a:cs typeface="Calibri"/>
              </a:rPr>
              <a:t>rappeler, </a:t>
            </a:r>
            <a:r>
              <a:rPr sz="1930" spc="105" dirty="0">
                <a:latin typeface="Calibri"/>
                <a:cs typeface="Calibri"/>
              </a:rPr>
              <a:t>langage </a:t>
            </a:r>
            <a:r>
              <a:rPr sz="1930" spc="35" dirty="0">
                <a:latin typeface="Calibri"/>
                <a:cs typeface="Calibri"/>
              </a:rPr>
              <a:t>déclaratif  </a:t>
            </a:r>
            <a:r>
              <a:rPr sz="1930" spc="57" dirty="0">
                <a:latin typeface="Calibri"/>
                <a:cs typeface="Calibri"/>
              </a:rPr>
              <a:t>simple</a:t>
            </a:r>
            <a:endParaRPr sz="1930" dirty="0">
              <a:latin typeface="Calibri"/>
              <a:cs typeface="Calibri"/>
            </a:endParaRPr>
          </a:p>
          <a:p>
            <a:pPr marL="456149" marR="468402" indent="-445567" algn="just">
              <a:lnSpc>
                <a:spcPct val="113599"/>
              </a:lnSpc>
              <a:tabLst>
                <a:tab pos="456149" algn="l"/>
              </a:tabLst>
            </a:pPr>
            <a:r>
              <a:rPr sz="1930" dirty="0">
                <a:latin typeface="MS PGothic"/>
                <a:cs typeface="MS PGothic"/>
              </a:rPr>
              <a:t>➔	</a:t>
            </a:r>
            <a:r>
              <a:rPr sz="1930" b="1" spc="-48" dirty="0">
                <a:latin typeface="Malgun Gothic"/>
                <a:cs typeface="Malgun Gothic"/>
              </a:rPr>
              <a:t>Évolutif </a:t>
            </a:r>
            <a:r>
              <a:rPr sz="1930" b="1" spc="-22" dirty="0">
                <a:latin typeface="Malgun Gothic"/>
                <a:cs typeface="Malgun Gothic"/>
              </a:rPr>
              <a:t>: </a:t>
            </a:r>
            <a:r>
              <a:rPr sz="1930" spc="57" dirty="0">
                <a:latin typeface="Calibri"/>
                <a:cs typeface="Calibri"/>
              </a:rPr>
              <a:t>Peut </a:t>
            </a:r>
            <a:r>
              <a:rPr sz="1930" spc="75" dirty="0">
                <a:latin typeface="Calibri"/>
                <a:cs typeface="Calibri"/>
              </a:rPr>
              <a:t>gérer </a:t>
            </a:r>
            <a:r>
              <a:rPr sz="1930" spc="118" dirty="0">
                <a:latin typeface="Calibri"/>
                <a:cs typeface="Calibri"/>
              </a:rPr>
              <a:t>des </a:t>
            </a:r>
            <a:r>
              <a:rPr sz="1930" spc="26" dirty="0">
                <a:latin typeface="Calibri"/>
                <a:cs typeface="Calibri"/>
              </a:rPr>
              <a:t>milliers </a:t>
            </a:r>
            <a:r>
              <a:rPr sz="1930" spc="110" dirty="0">
                <a:latin typeface="Calibri"/>
                <a:cs typeface="Calibri"/>
              </a:rPr>
              <a:t>de </a:t>
            </a:r>
            <a:r>
              <a:rPr sz="1930" spc="70" dirty="0">
                <a:latin typeface="Calibri"/>
                <a:cs typeface="Calibri"/>
              </a:rPr>
              <a:t>noeuds, </a:t>
            </a:r>
            <a:r>
              <a:rPr sz="1930" spc="39" dirty="0">
                <a:latin typeface="Calibri"/>
                <a:cs typeface="Calibri"/>
              </a:rPr>
              <a:t>architecture  </a:t>
            </a:r>
            <a:r>
              <a:rPr sz="1930" spc="44" dirty="0">
                <a:latin typeface="Calibri"/>
                <a:cs typeface="Calibri"/>
              </a:rPr>
              <a:t>modulaire</a:t>
            </a:r>
            <a:r>
              <a:rPr sz="1930" spc="57" dirty="0">
                <a:latin typeface="Calibri"/>
                <a:cs typeface="Calibri"/>
              </a:rPr>
              <a:t> </a:t>
            </a:r>
            <a:r>
              <a:rPr sz="1930" spc="66" dirty="0">
                <a:latin typeface="Calibri"/>
                <a:cs typeface="Calibri"/>
              </a:rPr>
              <a:t>extensible</a:t>
            </a:r>
            <a:endParaRPr sz="1930" dirty="0">
              <a:latin typeface="Calibri"/>
              <a:cs typeface="Calibri"/>
            </a:endParaRPr>
          </a:p>
          <a:p>
            <a:pPr marL="11139" algn="just">
              <a:spcBef>
                <a:spcPts val="316"/>
              </a:spcBef>
              <a:tabLst>
                <a:tab pos="456149" algn="l"/>
              </a:tabLst>
            </a:pPr>
            <a:r>
              <a:rPr sz="1930" dirty="0">
                <a:latin typeface="MS PGothic"/>
                <a:cs typeface="MS PGothic"/>
              </a:rPr>
              <a:t>➔	</a:t>
            </a:r>
            <a:r>
              <a:rPr sz="1930" b="1" spc="-26" dirty="0">
                <a:latin typeface="Malgun Gothic"/>
                <a:cs typeface="Malgun Gothic"/>
              </a:rPr>
              <a:t>Securitaire </a:t>
            </a:r>
            <a:r>
              <a:rPr sz="1930" b="1" spc="-22" dirty="0">
                <a:latin typeface="Malgun Gothic"/>
                <a:cs typeface="Malgun Gothic"/>
              </a:rPr>
              <a:t>: </a:t>
            </a:r>
            <a:r>
              <a:rPr sz="1930" spc="48" dirty="0">
                <a:latin typeface="Calibri"/>
                <a:cs typeface="Calibri"/>
              </a:rPr>
              <a:t>Transport </a:t>
            </a:r>
            <a:r>
              <a:rPr sz="1930" spc="70" dirty="0">
                <a:latin typeface="Calibri"/>
                <a:cs typeface="Calibri"/>
              </a:rPr>
              <a:t>au </a:t>
            </a:r>
            <a:r>
              <a:rPr sz="1930" spc="39" dirty="0">
                <a:latin typeface="Calibri"/>
                <a:cs typeface="Calibri"/>
              </a:rPr>
              <a:t>travers</a:t>
            </a:r>
            <a:r>
              <a:rPr sz="1930" spc="232" dirty="0">
                <a:latin typeface="Calibri"/>
                <a:cs typeface="Calibri"/>
              </a:rPr>
              <a:t> </a:t>
            </a:r>
            <a:r>
              <a:rPr sz="1930" spc="219" dirty="0">
                <a:latin typeface="Calibri"/>
                <a:cs typeface="Calibri"/>
              </a:rPr>
              <a:t>SSH</a:t>
            </a:r>
            <a:endParaRPr sz="1930" dirty="0">
              <a:latin typeface="Calibri"/>
              <a:cs typeface="Calibri"/>
            </a:endParaRPr>
          </a:p>
          <a:p>
            <a:pPr marL="11139" algn="just">
              <a:spcBef>
                <a:spcPts val="316"/>
              </a:spcBef>
              <a:tabLst>
                <a:tab pos="456149" algn="l"/>
              </a:tabLst>
            </a:pPr>
            <a:r>
              <a:rPr sz="1930" dirty="0">
                <a:latin typeface="MS PGothic"/>
                <a:cs typeface="MS PGothic"/>
              </a:rPr>
              <a:t>➔	</a:t>
            </a:r>
            <a:r>
              <a:rPr sz="1930" b="1" spc="-9" dirty="0">
                <a:latin typeface="Malgun Gothic"/>
                <a:cs typeface="Malgun Gothic"/>
              </a:rPr>
              <a:t>Vaste </a:t>
            </a:r>
            <a:r>
              <a:rPr sz="1930" b="1" spc="-61" dirty="0">
                <a:latin typeface="Malgun Gothic"/>
                <a:cs typeface="Malgun Gothic"/>
              </a:rPr>
              <a:t>communauté </a:t>
            </a:r>
            <a:r>
              <a:rPr sz="1930" spc="-75" dirty="0">
                <a:latin typeface="Calibri"/>
                <a:cs typeface="Calibri"/>
              </a:rPr>
              <a:t>: </a:t>
            </a:r>
            <a:r>
              <a:rPr sz="1930" spc="118" dirty="0">
                <a:latin typeface="Calibri"/>
                <a:cs typeface="Calibri"/>
              </a:rPr>
              <a:t>des </a:t>
            </a:r>
            <a:r>
              <a:rPr sz="1930" spc="26" dirty="0">
                <a:latin typeface="Calibri"/>
                <a:cs typeface="Calibri"/>
              </a:rPr>
              <a:t>milliers </a:t>
            </a:r>
            <a:r>
              <a:rPr sz="1930" spc="110" dirty="0">
                <a:latin typeface="Calibri"/>
                <a:cs typeface="Calibri"/>
              </a:rPr>
              <a:t>de </a:t>
            </a:r>
            <a:r>
              <a:rPr sz="1930" spc="61" dirty="0">
                <a:latin typeface="Calibri"/>
                <a:cs typeface="Calibri"/>
              </a:rPr>
              <a:t>rôles </a:t>
            </a:r>
            <a:r>
              <a:rPr sz="1930" spc="48" dirty="0">
                <a:latin typeface="Calibri"/>
                <a:cs typeface="Calibri"/>
              </a:rPr>
              <a:t>sur </a:t>
            </a:r>
            <a:r>
              <a:rPr sz="1930" spc="75" dirty="0">
                <a:latin typeface="Calibri"/>
                <a:cs typeface="Calibri"/>
              </a:rPr>
              <a:t>Ansible</a:t>
            </a:r>
            <a:r>
              <a:rPr sz="1930" spc="-149" dirty="0">
                <a:latin typeface="Calibri"/>
                <a:cs typeface="Calibri"/>
              </a:rPr>
              <a:t> </a:t>
            </a:r>
            <a:r>
              <a:rPr sz="1930" spc="83" dirty="0">
                <a:latin typeface="Calibri"/>
                <a:cs typeface="Calibri"/>
              </a:rPr>
              <a:t>Galaxy</a:t>
            </a:r>
            <a:endParaRPr sz="1930" dirty="0">
              <a:latin typeface="Calibri"/>
              <a:cs typeface="Calibri"/>
            </a:endParaRPr>
          </a:p>
        </p:txBody>
      </p:sp>
      <p:sp>
        <p:nvSpPr>
          <p:cNvPr id="3" name="Espace réservé de la date 2">
            <a:extLst>
              <a:ext uri="{FF2B5EF4-FFF2-40B4-BE49-F238E27FC236}">
                <a16:creationId xmlns:a16="http://schemas.microsoft.com/office/drawing/2014/main" id="{85CC8226-B209-4986-8C9C-60693D3862FD}"/>
              </a:ext>
            </a:extLst>
          </p:cNvPr>
          <p:cNvSpPr>
            <a:spLocks noGrp="1"/>
          </p:cNvSpPr>
          <p:nvPr>
            <p:ph type="dt" sz="half" idx="6"/>
          </p:nvPr>
        </p:nvSpPr>
        <p:spPr/>
        <p:txBody>
          <a:bodyPr/>
          <a:lstStyle/>
          <a:p>
            <a:fld id="{5A7FA2D9-E6E0-422F-9FC8-8A19EF33C07D}"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332DD6A-CEB7-4548-AB23-D6C9F857692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a:t>
            </a:fld>
            <a:endParaRPr lang="fr-FR" spc="-1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110182"/>
            <a:ext cx="6421698" cy="534468"/>
          </a:xfrm>
          <a:prstGeom prst="rect">
            <a:avLst/>
          </a:prstGeom>
        </p:spPr>
        <p:txBody>
          <a:bodyPr vert="horz" wrap="square" lIns="0" tIns="11139" rIns="0" bIns="0" rtlCol="0">
            <a:spAutoFit/>
          </a:bodyPr>
          <a:lstStyle/>
          <a:p>
            <a:pPr marL="11139">
              <a:spcBef>
                <a:spcPts val="88"/>
              </a:spcBef>
            </a:pPr>
            <a:r>
              <a:rPr lang="fr-FR" spc="13" dirty="0"/>
              <a:t>Localisation des variables</a:t>
            </a:r>
            <a:endParaRPr spc="13" dirty="0"/>
          </a:p>
        </p:txBody>
      </p:sp>
      <p:sp>
        <p:nvSpPr>
          <p:cNvPr id="4" name="object 4"/>
          <p:cNvSpPr txBox="1"/>
          <p:nvPr/>
        </p:nvSpPr>
        <p:spPr>
          <a:xfrm>
            <a:off x="408294" y="2672951"/>
            <a:ext cx="9944862" cy="1737361"/>
          </a:xfrm>
          <a:prstGeom prst="rect">
            <a:avLst/>
          </a:prstGeom>
        </p:spPr>
        <p:txBody>
          <a:bodyPr vert="horz" wrap="square" lIns="0" tIns="11139" rIns="0" bIns="0" rtlCol="0">
            <a:spAutoFit/>
          </a:bodyPr>
          <a:lstStyle/>
          <a:p>
            <a:pPr marL="332504" marR="265112" indent="-321922" algn="just">
              <a:lnSpc>
                <a:spcPct val="156200"/>
              </a:lnSpc>
              <a:spcBef>
                <a:spcPts val="88"/>
              </a:spcBef>
              <a:buFont typeface="Arial"/>
              <a:buChar char="●"/>
              <a:tabLst>
                <a:tab pos="332504" algn="l"/>
                <a:tab pos="333061" algn="l"/>
              </a:tabLst>
            </a:pPr>
            <a:r>
              <a:rPr lang="fr-FR" sz="2500" spc="26" dirty="0">
                <a:latin typeface="Tahoma"/>
                <a:cs typeface="Tahoma"/>
              </a:rPr>
              <a:t>Localiser l’endroit approprié pour vos variables en se basant sur leur nature et quand elles ont été définies.</a:t>
            </a:r>
            <a:endParaRPr sz="2500" dirty="0">
              <a:latin typeface="Tahoma"/>
              <a:cs typeface="Tahoma"/>
            </a:endParaRPr>
          </a:p>
          <a:p>
            <a:pPr marL="332504" indent="-321922" algn="just">
              <a:spcBef>
                <a:spcPts val="1066"/>
              </a:spcBef>
              <a:buFont typeface="Arial"/>
              <a:buChar char="●"/>
              <a:tabLst>
                <a:tab pos="332504" algn="l"/>
                <a:tab pos="333061" algn="l"/>
              </a:tabLst>
            </a:pPr>
            <a:r>
              <a:rPr lang="fr-FR" sz="2500" spc="13" dirty="0">
                <a:latin typeface="Tahoma"/>
                <a:cs typeface="Tahoma"/>
              </a:rPr>
              <a:t>Séparer les tâches des variables et réduire les répétitions.</a:t>
            </a:r>
            <a:endParaRPr sz="2500" dirty="0">
              <a:latin typeface="Tahoma"/>
              <a:cs typeface="Tahoma"/>
            </a:endParaRPr>
          </a:p>
        </p:txBody>
      </p:sp>
      <p:sp>
        <p:nvSpPr>
          <p:cNvPr id="3" name="Espace réservé de la date 2">
            <a:extLst>
              <a:ext uri="{FF2B5EF4-FFF2-40B4-BE49-F238E27FC236}">
                <a16:creationId xmlns:a16="http://schemas.microsoft.com/office/drawing/2014/main" id="{40F8CC58-036F-4E94-B995-F9CD26B5DD7D}"/>
              </a:ext>
            </a:extLst>
          </p:cNvPr>
          <p:cNvSpPr>
            <a:spLocks noGrp="1"/>
          </p:cNvSpPr>
          <p:nvPr>
            <p:ph type="dt" sz="half" idx="6"/>
          </p:nvPr>
        </p:nvSpPr>
        <p:spPr/>
        <p:txBody>
          <a:bodyPr/>
          <a:lstStyle/>
          <a:p>
            <a:fld id="{A42219AF-94B8-465C-A60A-54625D65C3DA}"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71CC6DD-03D4-40D8-8DEB-1EC4E851A1C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210</a:t>
            </a:fld>
            <a:endParaRPr lang="fr-FR" spc="-1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231900" y="1091927"/>
            <a:ext cx="7153996" cy="534468"/>
          </a:xfrm>
          <a:prstGeom prst="rect">
            <a:avLst/>
          </a:prstGeom>
        </p:spPr>
        <p:txBody>
          <a:bodyPr vert="horz" wrap="square" lIns="0" tIns="11139" rIns="0" bIns="0" rtlCol="0">
            <a:spAutoFit/>
          </a:bodyPr>
          <a:lstStyle/>
          <a:p>
            <a:pPr marL="11139">
              <a:spcBef>
                <a:spcPts val="88"/>
              </a:spcBef>
            </a:pPr>
            <a:r>
              <a:rPr lang="fr-FR" sz="3400" spc="13" dirty="0">
                <a:latin typeface="Segoe UI Symbol"/>
                <a:ea typeface="+mj-ea"/>
              </a:rPr>
              <a:t>Rendre votre </a:t>
            </a:r>
            <a:r>
              <a:rPr lang="fr-FR" sz="3400" spc="13" dirty="0" err="1">
                <a:latin typeface="Segoe UI Symbol"/>
                <a:ea typeface="+mj-ea"/>
              </a:rPr>
              <a:t>playbook</a:t>
            </a:r>
            <a:r>
              <a:rPr lang="fr-FR" sz="3400" spc="13" dirty="0">
                <a:latin typeface="Segoe UI Symbol"/>
                <a:ea typeface="+mj-ea"/>
              </a:rPr>
              <a:t> lisible</a:t>
            </a:r>
          </a:p>
        </p:txBody>
      </p:sp>
      <p:sp>
        <p:nvSpPr>
          <p:cNvPr id="7" name="object 7"/>
          <p:cNvSpPr txBox="1"/>
          <p:nvPr/>
        </p:nvSpPr>
        <p:spPr>
          <a:xfrm>
            <a:off x="967139" y="3254434"/>
            <a:ext cx="9162350" cy="1781136"/>
          </a:xfrm>
          <a:prstGeom prst="rect">
            <a:avLst/>
          </a:prstGeom>
        </p:spPr>
        <p:txBody>
          <a:bodyPr vert="horz" wrap="square" lIns="0" tIns="62935" rIns="0" bIns="0" rtlCol="0">
            <a:spAutoFit/>
          </a:bodyPr>
          <a:lstStyle/>
          <a:p>
            <a:pPr marL="257872" indent="-247290">
              <a:spcBef>
                <a:spcPts val="496"/>
              </a:spcBef>
              <a:buChar char="-"/>
              <a:tabLst>
                <a:tab pos="257872" algn="l"/>
                <a:tab pos="258429" algn="l"/>
                <a:tab pos="998627" algn="l"/>
                <a:tab pos="1987228" algn="l"/>
              </a:tabLst>
            </a:pPr>
            <a:r>
              <a:rPr sz="1579" spc="92" dirty="0">
                <a:solidFill>
                  <a:srgbClr val="EE0000"/>
                </a:solidFill>
                <a:latin typeface="Arial"/>
                <a:cs typeface="Arial"/>
              </a:rPr>
              <a:t>name:	</a:t>
            </a:r>
            <a:r>
              <a:rPr sz="1579" spc="395" dirty="0">
                <a:solidFill>
                  <a:srgbClr val="EE0000"/>
                </a:solidFill>
                <a:latin typeface="Arial"/>
                <a:cs typeface="Arial"/>
              </a:rPr>
              <a:t>install	</a:t>
            </a:r>
            <a:r>
              <a:rPr sz="1579" spc="311" dirty="0">
                <a:solidFill>
                  <a:srgbClr val="EE0000"/>
                </a:solidFill>
                <a:latin typeface="Arial"/>
                <a:cs typeface="Arial"/>
              </a:rPr>
              <a:t>telegraf</a:t>
            </a:r>
            <a:endParaRPr sz="1579" dirty="0">
              <a:latin typeface="Arial"/>
              <a:cs typeface="Arial"/>
            </a:endParaRPr>
          </a:p>
          <a:p>
            <a:pPr marL="257872" marR="4456">
              <a:lnSpc>
                <a:spcPct val="121500"/>
              </a:lnSpc>
              <a:tabLst>
                <a:tab pos="875538" algn="l"/>
                <a:tab pos="1245916" algn="l"/>
                <a:tab pos="2233961" algn="l"/>
                <a:tab pos="2975272" algn="l"/>
                <a:tab pos="5075006" algn="l"/>
                <a:tab pos="5445383" algn="l"/>
                <a:tab pos="7174182" algn="l"/>
              </a:tabLst>
            </a:pPr>
            <a:r>
              <a:rPr sz="1579" spc="114" dirty="0">
                <a:solidFill>
                  <a:srgbClr val="EE0000"/>
                </a:solidFill>
                <a:latin typeface="Arial"/>
                <a:cs typeface="Arial"/>
              </a:rPr>
              <a:t>yum:	</a:t>
            </a:r>
            <a:r>
              <a:rPr sz="1579" spc="237" dirty="0">
                <a:solidFill>
                  <a:srgbClr val="EE0000"/>
                </a:solidFill>
                <a:latin typeface="Arial"/>
                <a:cs typeface="Arial"/>
              </a:rPr>
              <a:t>name=telegraf-{{	</a:t>
            </a:r>
            <a:r>
              <a:rPr sz="1579" spc="268" dirty="0">
                <a:solidFill>
                  <a:srgbClr val="EE0000"/>
                </a:solidFill>
                <a:latin typeface="Arial"/>
                <a:cs typeface="Arial"/>
              </a:rPr>
              <a:t>telegraf_version	</a:t>
            </a:r>
            <a:r>
              <a:rPr sz="1579" spc="443" dirty="0">
                <a:solidFill>
                  <a:srgbClr val="EE0000"/>
                </a:solidFill>
                <a:latin typeface="Arial"/>
                <a:cs typeface="Arial"/>
              </a:rPr>
              <a:t>}}	</a:t>
            </a:r>
            <a:r>
              <a:rPr sz="1579" spc="232" dirty="0">
                <a:solidFill>
                  <a:srgbClr val="EE0000"/>
                </a:solidFill>
                <a:latin typeface="Arial"/>
                <a:cs typeface="Arial"/>
              </a:rPr>
              <a:t>state=present	</a:t>
            </a:r>
            <a:r>
              <a:rPr sz="1579" spc="132" dirty="0">
                <a:solidFill>
                  <a:srgbClr val="EE0000"/>
                </a:solidFill>
                <a:latin typeface="Arial"/>
                <a:cs typeface="Arial"/>
              </a:rPr>
              <a:t>update_cache=yes  </a:t>
            </a:r>
            <a:r>
              <a:rPr sz="1579" spc="368" dirty="0">
                <a:solidFill>
                  <a:srgbClr val="EE0000"/>
                </a:solidFill>
                <a:latin typeface="Arial"/>
                <a:cs typeface="Arial"/>
              </a:rPr>
              <a:t>notify:	</a:t>
            </a:r>
            <a:r>
              <a:rPr sz="1579" spc="333" dirty="0">
                <a:solidFill>
                  <a:srgbClr val="EE0000"/>
                </a:solidFill>
                <a:latin typeface="Arial"/>
                <a:cs typeface="Arial"/>
              </a:rPr>
              <a:t>restart	</a:t>
            </a:r>
            <a:r>
              <a:rPr sz="1579" spc="311" dirty="0">
                <a:solidFill>
                  <a:srgbClr val="EE0000"/>
                </a:solidFill>
                <a:latin typeface="Arial"/>
                <a:cs typeface="Arial"/>
              </a:rPr>
              <a:t>telegraf</a:t>
            </a:r>
            <a:endParaRPr sz="1579" dirty="0">
              <a:latin typeface="Arial"/>
              <a:cs typeface="Arial"/>
            </a:endParaRPr>
          </a:p>
          <a:p>
            <a:pPr>
              <a:spcBef>
                <a:spcPts val="4"/>
              </a:spcBef>
            </a:pPr>
            <a:endParaRPr sz="2237" dirty="0">
              <a:latin typeface="Arial"/>
              <a:cs typeface="Arial"/>
            </a:endParaRPr>
          </a:p>
          <a:p>
            <a:pPr marL="257872" indent="-247290">
              <a:buChar char="-"/>
              <a:tabLst>
                <a:tab pos="257872" algn="l"/>
                <a:tab pos="258429" algn="l"/>
                <a:tab pos="998627" algn="l"/>
                <a:tab pos="1739937" algn="l"/>
              </a:tabLst>
            </a:pPr>
            <a:r>
              <a:rPr sz="1579" spc="92" dirty="0">
                <a:solidFill>
                  <a:srgbClr val="EE0000"/>
                </a:solidFill>
                <a:latin typeface="Arial"/>
                <a:cs typeface="Arial"/>
              </a:rPr>
              <a:t>name:	</a:t>
            </a:r>
            <a:r>
              <a:rPr sz="1579" spc="355" dirty="0">
                <a:solidFill>
                  <a:srgbClr val="EE0000"/>
                </a:solidFill>
                <a:latin typeface="Arial"/>
                <a:cs typeface="Arial"/>
              </a:rPr>
              <a:t>start	</a:t>
            </a:r>
            <a:r>
              <a:rPr sz="1579" spc="311" dirty="0">
                <a:solidFill>
                  <a:srgbClr val="EE0000"/>
                </a:solidFill>
                <a:latin typeface="Arial"/>
                <a:cs typeface="Arial"/>
              </a:rPr>
              <a:t>telegraf</a:t>
            </a:r>
            <a:endParaRPr sz="1579" dirty="0">
              <a:latin typeface="Arial"/>
              <a:cs typeface="Arial"/>
            </a:endParaRPr>
          </a:p>
          <a:p>
            <a:pPr marL="257872">
              <a:spcBef>
                <a:spcPts val="408"/>
              </a:spcBef>
              <a:tabLst>
                <a:tab pos="1369561" algn="l"/>
                <a:tab pos="3098359" algn="l"/>
              </a:tabLst>
            </a:pPr>
            <a:r>
              <a:rPr sz="1579" spc="289" dirty="0">
                <a:solidFill>
                  <a:srgbClr val="EE0000"/>
                </a:solidFill>
                <a:latin typeface="Arial"/>
                <a:cs typeface="Arial"/>
              </a:rPr>
              <a:t>service:	</a:t>
            </a:r>
            <a:r>
              <a:rPr sz="1579" spc="189" dirty="0">
                <a:solidFill>
                  <a:srgbClr val="EE0000"/>
                </a:solidFill>
                <a:latin typeface="Arial"/>
                <a:cs typeface="Arial"/>
              </a:rPr>
              <a:t>name=telegraf	</a:t>
            </a:r>
            <a:r>
              <a:rPr sz="1579" spc="263" dirty="0">
                <a:solidFill>
                  <a:srgbClr val="EE0000"/>
                </a:solidFill>
                <a:latin typeface="Arial"/>
                <a:cs typeface="Arial"/>
              </a:rPr>
              <a:t>state=started</a:t>
            </a:r>
            <a:endParaRPr sz="1579" dirty="0">
              <a:latin typeface="Arial"/>
              <a:cs typeface="Arial"/>
            </a:endParaRPr>
          </a:p>
        </p:txBody>
      </p:sp>
      <p:sp>
        <p:nvSpPr>
          <p:cNvPr id="9" name="Rectangle 8">
            <a:extLst>
              <a:ext uri="{FF2B5EF4-FFF2-40B4-BE49-F238E27FC236}">
                <a16:creationId xmlns:a16="http://schemas.microsoft.com/office/drawing/2014/main" id="{DD39EA5B-B189-4FA6-A808-9D6BC08213C5}"/>
              </a:ext>
            </a:extLst>
          </p:cNvPr>
          <p:cNvSpPr/>
          <p:nvPr/>
        </p:nvSpPr>
        <p:spPr>
          <a:xfrm>
            <a:off x="5145083" y="2218177"/>
            <a:ext cx="973152" cy="632161"/>
          </a:xfrm>
          <a:prstGeom prst="rect">
            <a:avLst/>
          </a:prstGeom>
        </p:spPr>
        <p:txBody>
          <a:bodyPr wrap="none">
            <a:spAutoFit/>
          </a:bodyPr>
          <a:lstStyle/>
          <a:p>
            <a:r>
              <a:rPr lang="fr-FR" sz="3508" spc="-13" dirty="0">
                <a:solidFill>
                  <a:srgbClr val="C00000"/>
                </a:solidFill>
                <a:latin typeface="Tahoma"/>
                <a:cs typeface="Tahoma"/>
              </a:rPr>
              <a:t>Non</a:t>
            </a:r>
            <a:endParaRPr lang="fr-FR" sz="3508" dirty="0">
              <a:solidFill>
                <a:srgbClr val="C00000"/>
              </a:solidFill>
            </a:endParaRPr>
          </a:p>
        </p:txBody>
      </p:sp>
      <p:sp>
        <p:nvSpPr>
          <p:cNvPr id="2" name="Espace réservé de la date 1">
            <a:extLst>
              <a:ext uri="{FF2B5EF4-FFF2-40B4-BE49-F238E27FC236}">
                <a16:creationId xmlns:a16="http://schemas.microsoft.com/office/drawing/2014/main" id="{1C56684B-CFE0-48D6-8A31-2381CAA89A05}"/>
              </a:ext>
            </a:extLst>
          </p:cNvPr>
          <p:cNvSpPr>
            <a:spLocks noGrp="1"/>
          </p:cNvSpPr>
          <p:nvPr>
            <p:ph type="dt" sz="half" idx="6"/>
          </p:nvPr>
        </p:nvSpPr>
        <p:spPr/>
        <p:txBody>
          <a:bodyPr/>
          <a:lstStyle/>
          <a:p>
            <a:fld id="{B27118EA-F546-4763-8D20-905A7430FAD5}"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55966DF4-85F2-441B-89BC-BA65C6E300E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211</a:t>
            </a:fld>
            <a:endParaRPr lang="fr-FR" spc="-1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686" y="2118541"/>
            <a:ext cx="2085789" cy="1090902"/>
          </a:xfrm>
          <a:prstGeom prst="rect">
            <a:avLst/>
          </a:prstGeom>
        </p:spPr>
        <p:txBody>
          <a:bodyPr vert="horz" wrap="square" lIns="0" tIns="11139" rIns="0" bIns="0" rtlCol="0">
            <a:spAutoFit/>
          </a:bodyPr>
          <a:lstStyle/>
          <a:p>
            <a:pPr algn="ctr">
              <a:spcBef>
                <a:spcPts val="88"/>
              </a:spcBef>
            </a:pPr>
            <a:r>
              <a:rPr lang="fr-FR" sz="3508" spc="-13" dirty="0">
                <a:solidFill>
                  <a:srgbClr val="C00000"/>
                </a:solidFill>
                <a:latin typeface="Tahoma"/>
                <a:ea typeface="+mn-ea"/>
                <a:cs typeface="Tahoma"/>
              </a:rPr>
              <a:t>Mieux, mais non</a:t>
            </a:r>
            <a:endParaRPr sz="3508" spc="-13" dirty="0">
              <a:solidFill>
                <a:srgbClr val="C00000"/>
              </a:solidFill>
              <a:latin typeface="Tahoma"/>
              <a:ea typeface="+mn-ea"/>
              <a:cs typeface="Tahoma"/>
            </a:endParaRPr>
          </a:p>
        </p:txBody>
      </p:sp>
      <p:sp>
        <p:nvSpPr>
          <p:cNvPr id="4" name="object 4"/>
          <p:cNvSpPr txBox="1"/>
          <p:nvPr/>
        </p:nvSpPr>
        <p:spPr>
          <a:xfrm>
            <a:off x="2741855" y="3600059"/>
            <a:ext cx="5209691" cy="2467669"/>
          </a:xfrm>
          <a:prstGeom prst="rect">
            <a:avLst/>
          </a:prstGeom>
        </p:spPr>
        <p:txBody>
          <a:bodyPr vert="horz" wrap="square" lIns="0" tIns="9468" rIns="0" bIns="0" rtlCol="0">
            <a:spAutoFit/>
          </a:bodyPr>
          <a:lstStyle/>
          <a:p>
            <a:pPr marL="257872" marR="2227277" indent="-247290">
              <a:lnSpc>
                <a:spcPct val="100699"/>
              </a:lnSpc>
              <a:spcBef>
                <a:spcPts val="75"/>
              </a:spcBef>
              <a:tabLst>
                <a:tab pos="257872" algn="l"/>
                <a:tab pos="875538" algn="l"/>
                <a:tab pos="998627" algn="l"/>
                <a:tab pos="1987228" algn="l"/>
              </a:tabLst>
            </a:pPr>
            <a:r>
              <a:rPr sz="1579" spc="443" dirty="0">
                <a:solidFill>
                  <a:srgbClr val="EE0000"/>
                </a:solidFill>
                <a:latin typeface="Arial"/>
                <a:cs typeface="Arial"/>
              </a:rPr>
              <a:t>-	</a:t>
            </a:r>
            <a:r>
              <a:rPr sz="1579" spc="92" dirty="0">
                <a:solidFill>
                  <a:srgbClr val="EE0000"/>
                </a:solidFill>
                <a:latin typeface="Arial"/>
                <a:cs typeface="Arial"/>
              </a:rPr>
              <a:t>name:	</a:t>
            </a:r>
            <a:r>
              <a:rPr sz="1579" spc="395" dirty="0">
                <a:solidFill>
                  <a:srgbClr val="EE0000"/>
                </a:solidFill>
                <a:latin typeface="Arial"/>
                <a:cs typeface="Arial"/>
              </a:rPr>
              <a:t>install	</a:t>
            </a:r>
            <a:r>
              <a:rPr sz="1579" spc="289" dirty="0">
                <a:solidFill>
                  <a:srgbClr val="EE0000"/>
                </a:solidFill>
                <a:latin typeface="Arial"/>
                <a:cs typeface="Arial"/>
              </a:rPr>
              <a:t>telegraf  </a:t>
            </a:r>
            <a:r>
              <a:rPr sz="1579" spc="114" dirty="0">
                <a:solidFill>
                  <a:srgbClr val="EE0000"/>
                </a:solidFill>
                <a:latin typeface="Arial"/>
                <a:cs typeface="Arial"/>
              </a:rPr>
              <a:t>yum:	</a:t>
            </a:r>
            <a:r>
              <a:rPr sz="1579" spc="48" dirty="0">
                <a:solidFill>
                  <a:srgbClr val="EE0000"/>
                </a:solidFill>
                <a:latin typeface="Arial"/>
                <a:cs typeface="Arial"/>
              </a:rPr>
              <a:t>&gt;</a:t>
            </a:r>
            <a:endParaRPr sz="1579" dirty="0">
              <a:latin typeface="Arial"/>
              <a:cs typeface="Arial"/>
            </a:endParaRPr>
          </a:p>
          <a:p>
            <a:pPr marL="751894" marR="4456">
              <a:lnSpc>
                <a:spcPct val="100699"/>
              </a:lnSpc>
              <a:tabLst>
                <a:tab pos="2851628" algn="l"/>
                <a:tab pos="4951361" algn="l"/>
              </a:tabLst>
            </a:pPr>
            <a:r>
              <a:rPr sz="1579" spc="237" dirty="0">
                <a:solidFill>
                  <a:srgbClr val="EE0000"/>
                </a:solidFill>
                <a:latin typeface="Arial"/>
                <a:cs typeface="Arial"/>
              </a:rPr>
              <a:t>name=telegraf-{{	</a:t>
            </a:r>
            <a:r>
              <a:rPr sz="1579" spc="268" dirty="0">
                <a:solidFill>
                  <a:srgbClr val="EE0000"/>
                </a:solidFill>
                <a:latin typeface="Arial"/>
                <a:cs typeface="Arial"/>
              </a:rPr>
              <a:t>telegraf_version	</a:t>
            </a:r>
            <a:r>
              <a:rPr sz="1579" spc="408" dirty="0">
                <a:solidFill>
                  <a:srgbClr val="EE0000"/>
                </a:solidFill>
                <a:latin typeface="Arial"/>
                <a:cs typeface="Arial"/>
              </a:rPr>
              <a:t>}}  </a:t>
            </a:r>
            <a:r>
              <a:rPr sz="1579" spc="232" dirty="0">
                <a:solidFill>
                  <a:srgbClr val="EE0000"/>
                </a:solidFill>
                <a:latin typeface="Arial"/>
                <a:cs typeface="Arial"/>
              </a:rPr>
              <a:t>state=present</a:t>
            </a:r>
            <a:endParaRPr sz="1579" dirty="0">
              <a:latin typeface="Arial"/>
              <a:cs typeface="Arial"/>
            </a:endParaRPr>
          </a:p>
          <a:p>
            <a:pPr marL="751894" marR="2103632">
              <a:lnSpc>
                <a:spcPct val="100699"/>
              </a:lnSpc>
            </a:pPr>
            <a:r>
              <a:rPr sz="1579" spc="140" dirty="0">
                <a:solidFill>
                  <a:srgbClr val="EE0000"/>
                </a:solidFill>
                <a:latin typeface="Arial"/>
                <a:cs typeface="Arial"/>
              </a:rPr>
              <a:t>update_cache=yes  </a:t>
            </a:r>
            <a:r>
              <a:rPr sz="1579" spc="228" dirty="0">
                <a:solidFill>
                  <a:srgbClr val="EE0000"/>
                </a:solidFill>
                <a:latin typeface="Arial"/>
                <a:cs typeface="Arial"/>
              </a:rPr>
              <a:t>enablerepo=telegraf</a:t>
            </a:r>
            <a:endParaRPr sz="1579" dirty="0">
              <a:latin typeface="Arial"/>
              <a:cs typeface="Arial"/>
            </a:endParaRPr>
          </a:p>
          <a:p>
            <a:pPr marL="257872">
              <a:spcBef>
                <a:spcPts val="13"/>
              </a:spcBef>
              <a:tabLst>
                <a:tab pos="1245916" algn="l"/>
                <a:tab pos="2233961" algn="l"/>
              </a:tabLst>
            </a:pPr>
            <a:r>
              <a:rPr sz="1579" spc="368" dirty="0">
                <a:solidFill>
                  <a:srgbClr val="EE0000"/>
                </a:solidFill>
                <a:latin typeface="Arial"/>
                <a:cs typeface="Arial"/>
              </a:rPr>
              <a:t>notify:	</a:t>
            </a:r>
            <a:r>
              <a:rPr sz="1579" spc="333" dirty="0">
                <a:solidFill>
                  <a:srgbClr val="EE0000"/>
                </a:solidFill>
                <a:latin typeface="Arial"/>
                <a:cs typeface="Arial"/>
              </a:rPr>
              <a:t>restart	</a:t>
            </a:r>
            <a:r>
              <a:rPr sz="1579" spc="311" dirty="0">
                <a:solidFill>
                  <a:srgbClr val="EE0000"/>
                </a:solidFill>
                <a:latin typeface="Arial"/>
                <a:cs typeface="Arial"/>
              </a:rPr>
              <a:t>telegraf</a:t>
            </a:r>
            <a:endParaRPr sz="1579" dirty="0">
              <a:latin typeface="Arial"/>
              <a:cs typeface="Arial"/>
            </a:endParaRPr>
          </a:p>
          <a:p>
            <a:pPr>
              <a:lnSpc>
                <a:spcPct val="100000"/>
              </a:lnSpc>
            </a:pPr>
            <a:endParaRPr sz="1666" dirty="0">
              <a:latin typeface="Arial"/>
              <a:cs typeface="Arial"/>
            </a:endParaRPr>
          </a:p>
          <a:p>
            <a:pPr marL="11139">
              <a:spcBef>
                <a:spcPts val="4"/>
              </a:spcBef>
              <a:tabLst>
                <a:tab pos="257872" algn="l"/>
                <a:tab pos="998627" algn="l"/>
                <a:tab pos="1739937" algn="l"/>
              </a:tabLst>
            </a:pPr>
            <a:r>
              <a:rPr sz="1579" spc="443" dirty="0">
                <a:solidFill>
                  <a:srgbClr val="EE0000"/>
                </a:solidFill>
                <a:latin typeface="Arial"/>
                <a:cs typeface="Arial"/>
              </a:rPr>
              <a:t>-	</a:t>
            </a:r>
            <a:r>
              <a:rPr sz="1579" spc="92" dirty="0">
                <a:solidFill>
                  <a:srgbClr val="EE0000"/>
                </a:solidFill>
                <a:latin typeface="Arial"/>
                <a:cs typeface="Arial"/>
              </a:rPr>
              <a:t>name:	</a:t>
            </a:r>
            <a:r>
              <a:rPr sz="1579" spc="355" dirty="0">
                <a:solidFill>
                  <a:srgbClr val="EE0000"/>
                </a:solidFill>
                <a:latin typeface="Arial"/>
                <a:cs typeface="Arial"/>
              </a:rPr>
              <a:t>start	</a:t>
            </a:r>
            <a:r>
              <a:rPr sz="1579" spc="311" dirty="0">
                <a:solidFill>
                  <a:srgbClr val="EE0000"/>
                </a:solidFill>
                <a:latin typeface="Arial"/>
                <a:cs typeface="Arial"/>
              </a:rPr>
              <a:t>telegraf</a:t>
            </a:r>
            <a:endParaRPr sz="1579" dirty="0">
              <a:latin typeface="Arial"/>
              <a:cs typeface="Arial"/>
            </a:endParaRPr>
          </a:p>
          <a:p>
            <a:pPr marL="257872">
              <a:spcBef>
                <a:spcPts val="13"/>
              </a:spcBef>
              <a:tabLst>
                <a:tab pos="1369561" algn="l"/>
                <a:tab pos="3098359" algn="l"/>
              </a:tabLst>
            </a:pPr>
            <a:r>
              <a:rPr sz="1579" spc="289" dirty="0">
                <a:solidFill>
                  <a:srgbClr val="EE0000"/>
                </a:solidFill>
                <a:latin typeface="Arial"/>
                <a:cs typeface="Arial"/>
              </a:rPr>
              <a:t>service:	</a:t>
            </a:r>
            <a:r>
              <a:rPr sz="1579" spc="189" dirty="0">
                <a:solidFill>
                  <a:srgbClr val="EE0000"/>
                </a:solidFill>
                <a:latin typeface="Arial"/>
                <a:cs typeface="Arial"/>
              </a:rPr>
              <a:t>name=telegraf	</a:t>
            </a:r>
            <a:r>
              <a:rPr sz="1579" spc="263" dirty="0">
                <a:solidFill>
                  <a:srgbClr val="EE0000"/>
                </a:solidFill>
                <a:latin typeface="Arial"/>
                <a:cs typeface="Arial"/>
              </a:rPr>
              <a:t>state=started</a:t>
            </a:r>
            <a:endParaRPr sz="1579" dirty="0">
              <a:latin typeface="Arial"/>
              <a:cs typeface="Arial"/>
            </a:endParaRPr>
          </a:p>
        </p:txBody>
      </p:sp>
      <p:sp>
        <p:nvSpPr>
          <p:cNvPr id="3" name="Espace réservé de la date 2">
            <a:extLst>
              <a:ext uri="{FF2B5EF4-FFF2-40B4-BE49-F238E27FC236}">
                <a16:creationId xmlns:a16="http://schemas.microsoft.com/office/drawing/2014/main" id="{1E72E510-D9FE-46C9-B086-0F0EEE4FC7F3}"/>
              </a:ext>
            </a:extLst>
          </p:cNvPr>
          <p:cNvSpPr>
            <a:spLocks noGrp="1"/>
          </p:cNvSpPr>
          <p:nvPr>
            <p:ph type="dt" sz="half" idx="6"/>
          </p:nvPr>
        </p:nvSpPr>
        <p:spPr/>
        <p:txBody>
          <a:bodyPr/>
          <a:lstStyle/>
          <a:p>
            <a:fld id="{BEE0C715-8DB4-4ACD-8556-9F5F1497B8C9}"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1B7E6BB3-A8C7-4861-9A85-B950C2CC924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212</a:t>
            </a:fld>
            <a:endParaRPr lang="fr-FR" spc="-10" dirty="0"/>
          </a:p>
        </p:txBody>
      </p:sp>
      <p:sp>
        <p:nvSpPr>
          <p:cNvPr id="7" name="object 5">
            <a:extLst>
              <a:ext uri="{FF2B5EF4-FFF2-40B4-BE49-F238E27FC236}">
                <a16:creationId xmlns:a16="http://schemas.microsoft.com/office/drawing/2014/main" id="{2F27B1EC-8CBE-49B2-9E69-529A8222F9AF}"/>
              </a:ext>
            </a:extLst>
          </p:cNvPr>
          <p:cNvSpPr txBox="1"/>
          <p:nvPr/>
        </p:nvSpPr>
        <p:spPr>
          <a:xfrm>
            <a:off x="1231900" y="1091927"/>
            <a:ext cx="7153996" cy="534468"/>
          </a:xfrm>
          <a:prstGeom prst="rect">
            <a:avLst/>
          </a:prstGeom>
        </p:spPr>
        <p:txBody>
          <a:bodyPr vert="horz" wrap="square" lIns="0" tIns="11139" rIns="0" bIns="0" rtlCol="0">
            <a:spAutoFit/>
          </a:bodyPr>
          <a:lstStyle/>
          <a:p>
            <a:pPr marL="11139">
              <a:spcBef>
                <a:spcPts val="88"/>
              </a:spcBef>
            </a:pPr>
            <a:r>
              <a:rPr lang="fr-FR" sz="3400" spc="13" dirty="0">
                <a:latin typeface="Segoe UI Symbol"/>
                <a:ea typeface="+mj-ea"/>
              </a:rPr>
              <a:t>Rendre votre </a:t>
            </a:r>
            <a:r>
              <a:rPr lang="fr-FR" sz="3400" spc="13" dirty="0" err="1">
                <a:latin typeface="Segoe UI Symbol"/>
                <a:ea typeface="+mj-ea"/>
              </a:rPr>
              <a:t>playbook</a:t>
            </a:r>
            <a:r>
              <a:rPr lang="fr-FR" sz="3400" spc="13" dirty="0">
                <a:latin typeface="Segoe UI Symbol"/>
                <a:ea typeface="+mj-ea"/>
              </a:rPr>
              <a:t> lisible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0439" y="2193477"/>
            <a:ext cx="2352522" cy="551076"/>
          </a:xfrm>
          <a:prstGeom prst="rect">
            <a:avLst/>
          </a:prstGeom>
        </p:spPr>
        <p:txBody>
          <a:bodyPr vert="horz" wrap="square" lIns="0" tIns="11139" rIns="0" bIns="0" rtlCol="0">
            <a:spAutoFit/>
          </a:bodyPr>
          <a:lstStyle/>
          <a:p>
            <a:pPr marL="11139" algn="ctr">
              <a:spcBef>
                <a:spcPts val="88"/>
              </a:spcBef>
            </a:pPr>
            <a:r>
              <a:rPr lang="fr-FR" sz="3508" spc="-13" dirty="0">
                <a:solidFill>
                  <a:srgbClr val="C00000"/>
                </a:solidFill>
                <a:latin typeface="Tahoma"/>
                <a:ea typeface="+mn-ea"/>
                <a:cs typeface="Tahoma"/>
              </a:rPr>
              <a:t>Correct</a:t>
            </a:r>
            <a:endParaRPr sz="3508" spc="-13" dirty="0">
              <a:solidFill>
                <a:srgbClr val="C00000"/>
              </a:solidFill>
              <a:latin typeface="Tahoma"/>
              <a:ea typeface="+mn-ea"/>
              <a:cs typeface="Tahoma"/>
            </a:endParaRPr>
          </a:p>
        </p:txBody>
      </p:sp>
      <p:sp>
        <p:nvSpPr>
          <p:cNvPr id="4" name="object 4"/>
          <p:cNvSpPr txBox="1"/>
          <p:nvPr/>
        </p:nvSpPr>
        <p:spPr>
          <a:xfrm>
            <a:off x="2357841" y="3074583"/>
            <a:ext cx="5333333" cy="2941582"/>
          </a:xfrm>
          <a:prstGeom prst="rect">
            <a:avLst/>
          </a:prstGeom>
        </p:spPr>
        <p:txBody>
          <a:bodyPr vert="horz" wrap="square" lIns="0" tIns="9468" rIns="0" bIns="0" rtlCol="0">
            <a:spAutoFit/>
          </a:bodyPr>
          <a:lstStyle/>
          <a:p>
            <a:pPr marL="257872" marR="2350922" indent="-247290">
              <a:lnSpc>
                <a:spcPct val="100699"/>
              </a:lnSpc>
              <a:spcBef>
                <a:spcPts val="75"/>
              </a:spcBef>
              <a:tabLst>
                <a:tab pos="257872" algn="l"/>
                <a:tab pos="998627" algn="l"/>
                <a:tab pos="1987228" algn="l"/>
              </a:tabLst>
            </a:pPr>
            <a:r>
              <a:rPr sz="1579" spc="443" dirty="0">
                <a:solidFill>
                  <a:srgbClr val="EE0000"/>
                </a:solidFill>
                <a:latin typeface="Arial"/>
                <a:cs typeface="Arial"/>
              </a:rPr>
              <a:t>-	</a:t>
            </a:r>
            <a:r>
              <a:rPr sz="1579" spc="92" dirty="0">
                <a:solidFill>
                  <a:srgbClr val="EE0000"/>
                </a:solidFill>
                <a:latin typeface="Arial"/>
                <a:cs typeface="Arial"/>
              </a:rPr>
              <a:t>name:	</a:t>
            </a:r>
            <a:r>
              <a:rPr sz="1579" spc="395" dirty="0">
                <a:solidFill>
                  <a:srgbClr val="EE0000"/>
                </a:solidFill>
                <a:latin typeface="Arial"/>
                <a:cs typeface="Arial"/>
              </a:rPr>
              <a:t>install	</a:t>
            </a:r>
            <a:r>
              <a:rPr sz="1579" spc="289" dirty="0">
                <a:solidFill>
                  <a:srgbClr val="EE0000"/>
                </a:solidFill>
                <a:latin typeface="Arial"/>
                <a:cs typeface="Arial"/>
              </a:rPr>
              <a:t>telegraf  </a:t>
            </a:r>
            <a:r>
              <a:rPr sz="1579" spc="114" dirty="0">
                <a:solidFill>
                  <a:srgbClr val="EE0000"/>
                </a:solidFill>
                <a:latin typeface="Arial"/>
                <a:cs typeface="Arial"/>
              </a:rPr>
              <a:t>yum:</a:t>
            </a:r>
            <a:endParaRPr sz="1579" dirty="0">
              <a:latin typeface="Arial"/>
              <a:cs typeface="Arial"/>
            </a:endParaRPr>
          </a:p>
          <a:p>
            <a:pPr marL="505161" marR="4456">
              <a:lnSpc>
                <a:spcPct val="100699"/>
              </a:lnSpc>
              <a:tabLst>
                <a:tab pos="1245916" algn="l"/>
                <a:tab pos="1369561" algn="l"/>
                <a:tab pos="2851628" algn="l"/>
                <a:tab pos="4951361" algn="l"/>
              </a:tabLst>
            </a:pPr>
            <a:r>
              <a:rPr sz="1579" spc="92" dirty="0">
                <a:solidFill>
                  <a:srgbClr val="EE0000"/>
                </a:solidFill>
                <a:latin typeface="Arial"/>
                <a:cs typeface="Arial"/>
              </a:rPr>
              <a:t>name:	</a:t>
            </a:r>
            <a:r>
              <a:rPr sz="1579" spc="355" dirty="0">
                <a:solidFill>
                  <a:srgbClr val="EE0000"/>
                </a:solidFill>
                <a:latin typeface="Arial"/>
                <a:cs typeface="Arial"/>
              </a:rPr>
              <a:t>“telegraf-{{	</a:t>
            </a:r>
            <a:r>
              <a:rPr sz="1579" spc="268" dirty="0">
                <a:solidFill>
                  <a:srgbClr val="EE0000"/>
                </a:solidFill>
                <a:latin typeface="Arial"/>
                <a:cs typeface="Arial"/>
              </a:rPr>
              <a:t>telegraf_version	</a:t>
            </a:r>
            <a:r>
              <a:rPr sz="1579" spc="412" dirty="0">
                <a:solidFill>
                  <a:srgbClr val="EE0000"/>
                </a:solidFill>
                <a:latin typeface="Arial"/>
                <a:cs typeface="Arial"/>
              </a:rPr>
              <a:t>}}”  </a:t>
            </a:r>
            <a:r>
              <a:rPr sz="1579" spc="329" dirty="0">
                <a:solidFill>
                  <a:srgbClr val="EE0000"/>
                </a:solidFill>
                <a:latin typeface="Arial"/>
                <a:cs typeface="Arial"/>
              </a:rPr>
              <a:t>state:	</a:t>
            </a:r>
            <a:r>
              <a:rPr sz="1579" spc="219" dirty="0">
                <a:solidFill>
                  <a:srgbClr val="EE0000"/>
                </a:solidFill>
                <a:latin typeface="Arial"/>
                <a:cs typeface="Arial"/>
              </a:rPr>
              <a:t>present</a:t>
            </a:r>
            <a:endParaRPr sz="1579" dirty="0">
              <a:latin typeface="Arial"/>
              <a:cs typeface="Arial"/>
            </a:endParaRPr>
          </a:p>
          <a:p>
            <a:pPr marL="505161" marR="2350922">
              <a:lnSpc>
                <a:spcPct val="100699"/>
              </a:lnSpc>
              <a:tabLst>
                <a:tab pos="1987228" algn="l"/>
                <a:tab pos="2233961" algn="l"/>
              </a:tabLst>
            </a:pPr>
            <a:r>
              <a:rPr sz="1579" spc="175" dirty="0">
                <a:solidFill>
                  <a:srgbClr val="EE0000"/>
                </a:solidFill>
                <a:latin typeface="Arial"/>
                <a:cs typeface="Arial"/>
              </a:rPr>
              <a:t>update_cache:	</a:t>
            </a:r>
            <a:r>
              <a:rPr sz="1579" spc="153" dirty="0">
                <a:solidFill>
                  <a:srgbClr val="EE0000"/>
                </a:solidFill>
                <a:latin typeface="Arial"/>
                <a:cs typeface="Arial"/>
              </a:rPr>
              <a:t>yes  </a:t>
            </a:r>
            <a:r>
              <a:rPr sz="1579" spc="211" dirty="0">
                <a:solidFill>
                  <a:srgbClr val="EE0000"/>
                </a:solidFill>
                <a:latin typeface="Arial"/>
                <a:cs typeface="Arial"/>
              </a:rPr>
              <a:t>enablerepo:</a:t>
            </a:r>
            <a:r>
              <a:rPr sz="1579" dirty="0">
                <a:solidFill>
                  <a:srgbClr val="EE0000"/>
                </a:solidFill>
                <a:latin typeface="Arial"/>
                <a:cs typeface="Arial"/>
              </a:rPr>
              <a:t>	</a:t>
            </a:r>
            <a:r>
              <a:rPr sz="1579" spc="311" dirty="0">
                <a:solidFill>
                  <a:srgbClr val="EE0000"/>
                </a:solidFill>
                <a:latin typeface="Arial"/>
                <a:cs typeface="Arial"/>
              </a:rPr>
              <a:t>telegraf</a:t>
            </a:r>
            <a:endParaRPr sz="1579" dirty="0">
              <a:latin typeface="Arial"/>
              <a:cs typeface="Arial"/>
            </a:endParaRPr>
          </a:p>
          <a:p>
            <a:pPr marL="257872">
              <a:spcBef>
                <a:spcPts val="13"/>
              </a:spcBef>
              <a:tabLst>
                <a:tab pos="1245916" algn="l"/>
                <a:tab pos="2233961" algn="l"/>
              </a:tabLst>
            </a:pPr>
            <a:r>
              <a:rPr sz="1579" spc="368" dirty="0">
                <a:solidFill>
                  <a:srgbClr val="EE0000"/>
                </a:solidFill>
                <a:latin typeface="Arial"/>
                <a:cs typeface="Arial"/>
              </a:rPr>
              <a:t>notify:	</a:t>
            </a:r>
            <a:r>
              <a:rPr sz="1579" spc="333" dirty="0">
                <a:solidFill>
                  <a:srgbClr val="EE0000"/>
                </a:solidFill>
                <a:latin typeface="Arial"/>
                <a:cs typeface="Arial"/>
              </a:rPr>
              <a:t>restart	</a:t>
            </a:r>
            <a:r>
              <a:rPr sz="1579" spc="311" dirty="0">
                <a:solidFill>
                  <a:srgbClr val="EE0000"/>
                </a:solidFill>
                <a:latin typeface="Arial"/>
                <a:cs typeface="Arial"/>
              </a:rPr>
              <a:t>telegraf</a:t>
            </a:r>
            <a:endParaRPr sz="1579" dirty="0">
              <a:latin typeface="Arial"/>
              <a:cs typeface="Arial"/>
            </a:endParaRPr>
          </a:p>
          <a:p>
            <a:pPr>
              <a:spcBef>
                <a:spcPts val="39"/>
              </a:spcBef>
            </a:pPr>
            <a:endParaRPr sz="1623" dirty="0">
              <a:latin typeface="Arial"/>
              <a:cs typeface="Arial"/>
            </a:endParaRPr>
          </a:p>
          <a:p>
            <a:pPr marL="257872" marR="2597654" indent="-247290">
              <a:lnSpc>
                <a:spcPct val="100699"/>
              </a:lnSpc>
              <a:tabLst>
                <a:tab pos="257872" algn="l"/>
                <a:tab pos="998627" algn="l"/>
                <a:tab pos="1739937" algn="l"/>
              </a:tabLst>
            </a:pPr>
            <a:r>
              <a:rPr sz="1579" spc="443" dirty="0">
                <a:solidFill>
                  <a:srgbClr val="EE0000"/>
                </a:solidFill>
                <a:latin typeface="Arial"/>
                <a:cs typeface="Arial"/>
              </a:rPr>
              <a:t>-	</a:t>
            </a:r>
            <a:r>
              <a:rPr sz="1579" spc="92" dirty="0">
                <a:solidFill>
                  <a:srgbClr val="EE0000"/>
                </a:solidFill>
                <a:latin typeface="Arial"/>
                <a:cs typeface="Arial"/>
              </a:rPr>
              <a:t>name:	</a:t>
            </a:r>
            <a:r>
              <a:rPr sz="1579" spc="355" dirty="0">
                <a:solidFill>
                  <a:srgbClr val="EE0000"/>
                </a:solidFill>
                <a:latin typeface="Arial"/>
                <a:cs typeface="Arial"/>
              </a:rPr>
              <a:t>start	</a:t>
            </a:r>
            <a:r>
              <a:rPr sz="1579" spc="289" dirty="0">
                <a:solidFill>
                  <a:srgbClr val="EE0000"/>
                </a:solidFill>
                <a:latin typeface="Arial"/>
                <a:cs typeface="Arial"/>
              </a:rPr>
              <a:t>telegraf  service:</a:t>
            </a:r>
            <a:endParaRPr sz="1579" dirty="0">
              <a:latin typeface="Arial"/>
              <a:cs typeface="Arial"/>
            </a:endParaRPr>
          </a:p>
          <a:p>
            <a:pPr marL="505161" marR="3092234">
              <a:lnSpc>
                <a:spcPct val="100699"/>
              </a:lnSpc>
              <a:tabLst>
                <a:tab pos="1245916" algn="l"/>
                <a:tab pos="1369561" algn="l"/>
              </a:tabLst>
            </a:pPr>
            <a:r>
              <a:rPr sz="1579" spc="92" dirty="0">
                <a:solidFill>
                  <a:srgbClr val="EE0000"/>
                </a:solidFill>
                <a:latin typeface="Arial"/>
                <a:cs typeface="Arial"/>
              </a:rPr>
              <a:t>name:	</a:t>
            </a:r>
            <a:r>
              <a:rPr sz="1579" spc="289" dirty="0">
                <a:solidFill>
                  <a:srgbClr val="EE0000"/>
                </a:solidFill>
                <a:latin typeface="Arial"/>
                <a:cs typeface="Arial"/>
              </a:rPr>
              <a:t>telegraf  </a:t>
            </a:r>
            <a:r>
              <a:rPr sz="1579" spc="329" dirty="0">
                <a:solidFill>
                  <a:srgbClr val="EE0000"/>
                </a:solidFill>
                <a:latin typeface="Arial"/>
                <a:cs typeface="Arial"/>
              </a:rPr>
              <a:t>state:	</a:t>
            </a:r>
            <a:r>
              <a:rPr sz="1579" spc="281" dirty="0">
                <a:solidFill>
                  <a:srgbClr val="EE0000"/>
                </a:solidFill>
                <a:latin typeface="Arial"/>
                <a:cs typeface="Arial"/>
              </a:rPr>
              <a:t>started</a:t>
            </a:r>
            <a:endParaRPr sz="1579" dirty="0">
              <a:latin typeface="Arial"/>
              <a:cs typeface="Arial"/>
            </a:endParaRPr>
          </a:p>
        </p:txBody>
      </p:sp>
      <p:sp>
        <p:nvSpPr>
          <p:cNvPr id="3" name="Espace réservé de la date 2">
            <a:extLst>
              <a:ext uri="{FF2B5EF4-FFF2-40B4-BE49-F238E27FC236}">
                <a16:creationId xmlns:a16="http://schemas.microsoft.com/office/drawing/2014/main" id="{DD6416D9-2829-46B9-BD07-49B0AF6361FF}"/>
              </a:ext>
            </a:extLst>
          </p:cNvPr>
          <p:cNvSpPr>
            <a:spLocks noGrp="1"/>
          </p:cNvSpPr>
          <p:nvPr>
            <p:ph type="dt" sz="half" idx="6"/>
          </p:nvPr>
        </p:nvSpPr>
        <p:spPr/>
        <p:txBody>
          <a:bodyPr/>
          <a:lstStyle/>
          <a:p>
            <a:fld id="{5719F816-81EA-4FD2-801E-41E4090DB9D2}"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2C523EE-7130-45F6-BEC0-95B0D0B9D1A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213</a:t>
            </a:fld>
            <a:endParaRPr lang="fr-FR" spc="-10" dirty="0"/>
          </a:p>
        </p:txBody>
      </p:sp>
      <p:sp>
        <p:nvSpPr>
          <p:cNvPr id="7" name="object 5">
            <a:extLst>
              <a:ext uri="{FF2B5EF4-FFF2-40B4-BE49-F238E27FC236}">
                <a16:creationId xmlns:a16="http://schemas.microsoft.com/office/drawing/2014/main" id="{A5E7C0F7-B25E-4924-A771-A8882A55DD74}"/>
              </a:ext>
            </a:extLst>
          </p:cNvPr>
          <p:cNvSpPr txBox="1"/>
          <p:nvPr/>
        </p:nvSpPr>
        <p:spPr>
          <a:xfrm>
            <a:off x="1231900" y="1091927"/>
            <a:ext cx="7153996" cy="534468"/>
          </a:xfrm>
          <a:prstGeom prst="rect">
            <a:avLst/>
          </a:prstGeom>
        </p:spPr>
        <p:txBody>
          <a:bodyPr vert="horz" wrap="square" lIns="0" tIns="11139" rIns="0" bIns="0" rtlCol="0">
            <a:spAutoFit/>
          </a:bodyPr>
          <a:lstStyle/>
          <a:p>
            <a:pPr marL="11139">
              <a:spcBef>
                <a:spcPts val="88"/>
              </a:spcBef>
            </a:pPr>
            <a:r>
              <a:rPr lang="fr-FR" sz="3400" spc="13" dirty="0">
                <a:latin typeface="Segoe UI Symbol"/>
                <a:ea typeface="+mj-ea"/>
              </a:rPr>
              <a:t>Rendre votre </a:t>
            </a:r>
            <a:r>
              <a:rPr lang="fr-FR" sz="3400" spc="13" dirty="0" err="1">
                <a:latin typeface="Segoe UI Symbol"/>
                <a:ea typeface="+mj-ea"/>
              </a:rPr>
              <a:t>playbook</a:t>
            </a:r>
            <a:r>
              <a:rPr lang="fr-FR" sz="3400" spc="13" dirty="0">
                <a:latin typeface="Segoe UI Symbol"/>
                <a:ea typeface="+mj-ea"/>
              </a:rPr>
              <a:t> lisible</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3677" y="1060809"/>
            <a:ext cx="7681548" cy="620132"/>
          </a:xfrm>
          <a:prstGeom prst="rect">
            <a:avLst/>
          </a:prstGeom>
        </p:spPr>
        <p:txBody>
          <a:bodyPr vert="horz" wrap="square" lIns="0" tIns="11139" rIns="0" bIns="0" rtlCol="0">
            <a:spAutoFit/>
          </a:bodyPr>
          <a:lstStyle/>
          <a:p>
            <a:pPr marL="1787279" marR="4456" indent="-1293258">
              <a:lnSpc>
                <a:spcPct val="129800"/>
              </a:lnSpc>
              <a:spcBef>
                <a:spcPts val="88"/>
              </a:spcBef>
            </a:pPr>
            <a:r>
              <a:rPr lang="fr-FR" spc="48" dirty="0"/>
              <a:t>Assurer une bonne exécution</a:t>
            </a:r>
            <a:endParaRPr spc="18" dirty="0"/>
          </a:p>
        </p:txBody>
      </p:sp>
      <p:sp>
        <p:nvSpPr>
          <p:cNvPr id="4" name="object 4"/>
          <p:cNvSpPr txBox="1"/>
          <p:nvPr/>
        </p:nvSpPr>
        <p:spPr>
          <a:xfrm>
            <a:off x="1803676" y="3855870"/>
            <a:ext cx="1875244" cy="1424078"/>
          </a:xfrm>
          <a:prstGeom prst="rect">
            <a:avLst/>
          </a:prstGeom>
        </p:spPr>
        <p:txBody>
          <a:bodyPr vert="horz" wrap="square" lIns="0" tIns="54580" rIns="0" bIns="0" rtlCol="0">
            <a:spAutoFit/>
          </a:bodyPr>
          <a:lstStyle/>
          <a:p>
            <a:pPr marL="11139">
              <a:spcBef>
                <a:spcPts val="429"/>
              </a:spcBef>
            </a:pPr>
            <a:r>
              <a:rPr sz="1579" spc="232" dirty="0">
                <a:solidFill>
                  <a:srgbClr val="EE0000"/>
                </a:solidFill>
                <a:latin typeface="Arial"/>
                <a:cs typeface="Arial"/>
              </a:rPr>
              <a:t>-vvvv</a:t>
            </a:r>
            <a:endParaRPr sz="1579">
              <a:latin typeface="Arial"/>
              <a:cs typeface="Arial"/>
            </a:endParaRPr>
          </a:p>
          <a:p>
            <a:pPr marL="11139">
              <a:spcBef>
                <a:spcPts val="342"/>
              </a:spcBef>
            </a:pPr>
            <a:r>
              <a:rPr sz="1579" spc="298" dirty="0">
                <a:solidFill>
                  <a:srgbClr val="EE0000"/>
                </a:solidFill>
                <a:latin typeface="Arial"/>
                <a:cs typeface="Arial"/>
              </a:rPr>
              <a:t>--step</a:t>
            </a:r>
            <a:endParaRPr sz="1579">
              <a:latin typeface="Arial"/>
              <a:cs typeface="Arial"/>
            </a:endParaRPr>
          </a:p>
          <a:p>
            <a:pPr marL="11139">
              <a:spcBef>
                <a:spcPts val="342"/>
              </a:spcBef>
            </a:pPr>
            <a:r>
              <a:rPr sz="1579" spc="232" dirty="0">
                <a:solidFill>
                  <a:srgbClr val="EE0000"/>
                </a:solidFill>
                <a:latin typeface="Arial"/>
                <a:cs typeface="Arial"/>
              </a:rPr>
              <a:t>--check</a:t>
            </a:r>
            <a:endParaRPr sz="1579">
              <a:latin typeface="Arial"/>
              <a:cs typeface="Arial"/>
            </a:endParaRPr>
          </a:p>
          <a:p>
            <a:pPr marL="11139">
              <a:spcBef>
                <a:spcPts val="342"/>
              </a:spcBef>
            </a:pPr>
            <a:r>
              <a:rPr sz="1579" spc="443" dirty="0">
                <a:solidFill>
                  <a:srgbClr val="EE0000"/>
                </a:solidFill>
                <a:latin typeface="Arial"/>
                <a:cs typeface="Arial"/>
              </a:rPr>
              <a:t>--diff</a:t>
            </a:r>
            <a:endParaRPr sz="1579">
              <a:latin typeface="Arial"/>
              <a:cs typeface="Arial"/>
            </a:endParaRPr>
          </a:p>
          <a:p>
            <a:pPr marL="11139">
              <a:spcBef>
                <a:spcPts val="342"/>
              </a:spcBef>
            </a:pPr>
            <a:r>
              <a:rPr sz="1579" spc="346" dirty="0">
                <a:solidFill>
                  <a:srgbClr val="EE0000"/>
                </a:solidFill>
                <a:latin typeface="Arial"/>
                <a:cs typeface="Arial"/>
              </a:rPr>
              <a:t>--start-at-task</a:t>
            </a:r>
            <a:endParaRPr sz="1579">
              <a:latin typeface="Arial"/>
              <a:cs typeface="Arial"/>
            </a:endParaRPr>
          </a:p>
        </p:txBody>
      </p:sp>
      <p:sp>
        <p:nvSpPr>
          <p:cNvPr id="6" name="Rectangle 5">
            <a:extLst>
              <a:ext uri="{FF2B5EF4-FFF2-40B4-BE49-F238E27FC236}">
                <a16:creationId xmlns:a16="http://schemas.microsoft.com/office/drawing/2014/main" id="{B9F3D1F6-3EAF-4406-8978-230E070194DD}"/>
              </a:ext>
            </a:extLst>
          </p:cNvPr>
          <p:cNvSpPr/>
          <p:nvPr/>
        </p:nvSpPr>
        <p:spPr>
          <a:xfrm>
            <a:off x="743677" y="2440878"/>
            <a:ext cx="8480424" cy="767261"/>
          </a:xfrm>
          <a:prstGeom prst="rect">
            <a:avLst/>
          </a:prstGeom>
        </p:spPr>
        <p:txBody>
          <a:bodyPr wrap="square">
            <a:spAutoFit/>
          </a:bodyPr>
          <a:lstStyle/>
          <a:p>
            <a:pPr marL="300758" indent="-300758">
              <a:buFont typeface="Arial" panose="020B0604020202020204" pitchFamily="34" charset="0"/>
              <a:buChar char="•"/>
            </a:pPr>
            <a:r>
              <a:rPr lang="en-US" sz="2193" spc="48" dirty="0" err="1"/>
              <a:t>Utilisation</a:t>
            </a:r>
            <a:r>
              <a:rPr lang="en-US" sz="2193" spc="48" dirty="0"/>
              <a:t> des options </a:t>
            </a:r>
            <a:r>
              <a:rPr lang="en-US" sz="2193" spc="48" dirty="0" err="1"/>
              <a:t>d’ansible</a:t>
            </a:r>
            <a:r>
              <a:rPr lang="en-US" sz="2193" spc="48" dirty="0"/>
              <a:t> </a:t>
            </a:r>
            <a:r>
              <a:rPr lang="en-US" sz="2193" spc="48" dirty="0" err="1"/>
              <a:t>en</a:t>
            </a:r>
            <a:r>
              <a:rPr lang="en-US" sz="2193" spc="48" dirty="0"/>
              <a:t> </a:t>
            </a:r>
            <a:r>
              <a:rPr lang="en-US" sz="2193" spc="48" dirty="0" err="1"/>
              <a:t>ligne</a:t>
            </a:r>
            <a:r>
              <a:rPr lang="en-US" sz="2193" spc="48" dirty="0"/>
              <a:t> de </a:t>
            </a:r>
            <a:r>
              <a:rPr lang="en-US" sz="2193" spc="48" dirty="0" err="1"/>
              <a:t>commande</a:t>
            </a:r>
            <a:r>
              <a:rPr lang="en-US" sz="2193" spc="48" dirty="0"/>
              <a:t> pour </a:t>
            </a:r>
            <a:r>
              <a:rPr lang="en-US" sz="2193" spc="48" dirty="0" err="1"/>
              <a:t>une</a:t>
            </a:r>
            <a:r>
              <a:rPr lang="en-US" sz="2193" spc="48" dirty="0"/>
              <a:t> </a:t>
            </a:r>
            <a:r>
              <a:rPr lang="en-US" sz="2193" spc="48" dirty="0" err="1"/>
              <a:t>meilleure</a:t>
            </a:r>
            <a:r>
              <a:rPr lang="en-US" sz="2193" spc="48" dirty="0"/>
              <a:t> interaction et </a:t>
            </a:r>
            <a:r>
              <a:rPr lang="en-US" sz="2193" spc="48" dirty="0" err="1"/>
              <a:t>débogage</a:t>
            </a:r>
            <a:r>
              <a:rPr lang="en-US" sz="2193" spc="48" dirty="0"/>
              <a:t>.</a:t>
            </a:r>
            <a:endParaRPr lang="fr-FR" sz="2193" dirty="0"/>
          </a:p>
        </p:txBody>
      </p:sp>
      <p:sp>
        <p:nvSpPr>
          <p:cNvPr id="7" name="object 4">
            <a:extLst>
              <a:ext uri="{FF2B5EF4-FFF2-40B4-BE49-F238E27FC236}">
                <a16:creationId xmlns:a16="http://schemas.microsoft.com/office/drawing/2014/main" id="{D34EACF7-66B2-408A-8A27-DC4E8968A8A7}"/>
              </a:ext>
            </a:extLst>
          </p:cNvPr>
          <p:cNvSpPr txBox="1"/>
          <p:nvPr/>
        </p:nvSpPr>
        <p:spPr>
          <a:xfrm>
            <a:off x="4203560" y="3855870"/>
            <a:ext cx="4221665" cy="1142590"/>
          </a:xfrm>
          <a:prstGeom prst="rect">
            <a:avLst/>
          </a:prstGeom>
        </p:spPr>
        <p:txBody>
          <a:bodyPr vert="horz" wrap="square" lIns="0" tIns="54580" rIns="0" bIns="0" rtlCol="0">
            <a:spAutoFit/>
          </a:bodyPr>
          <a:lstStyle/>
          <a:p>
            <a:pPr marL="412149">
              <a:spcBef>
                <a:spcPts val="342"/>
              </a:spcBef>
            </a:pPr>
            <a:r>
              <a:rPr sz="1579" spc="373" dirty="0">
                <a:solidFill>
                  <a:srgbClr val="EE0000"/>
                </a:solidFill>
                <a:latin typeface="Arial"/>
                <a:cs typeface="Arial"/>
              </a:rPr>
              <a:t>--list-tasks</a:t>
            </a:r>
            <a:endParaRPr sz="1579" dirty="0">
              <a:latin typeface="Arial"/>
              <a:cs typeface="Arial"/>
            </a:endParaRPr>
          </a:p>
          <a:p>
            <a:pPr marL="412149">
              <a:spcBef>
                <a:spcPts val="342"/>
              </a:spcBef>
            </a:pPr>
            <a:r>
              <a:rPr sz="1579" spc="381" dirty="0">
                <a:solidFill>
                  <a:srgbClr val="EE0000"/>
                </a:solidFill>
                <a:latin typeface="Arial"/>
                <a:cs typeface="Arial"/>
              </a:rPr>
              <a:t>--list-tags</a:t>
            </a:r>
            <a:endParaRPr sz="1579" dirty="0">
              <a:latin typeface="Arial"/>
              <a:cs typeface="Arial"/>
            </a:endParaRPr>
          </a:p>
          <a:p>
            <a:pPr marL="412149">
              <a:spcBef>
                <a:spcPts val="342"/>
              </a:spcBef>
            </a:pPr>
            <a:r>
              <a:rPr sz="1579" spc="364" dirty="0">
                <a:solidFill>
                  <a:srgbClr val="EE0000"/>
                </a:solidFill>
                <a:latin typeface="Arial"/>
                <a:cs typeface="Arial"/>
              </a:rPr>
              <a:t>--list-hosts</a:t>
            </a:r>
            <a:endParaRPr sz="1579" dirty="0">
              <a:latin typeface="Arial"/>
              <a:cs typeface="Arial"/>
            </a:endParaRPr>
          </a:p>
          <a:p>
            <a:pPr marL="412149">
              <a:spcBef>
                <a:spcPts val="342"/>
              </a:spcBef>
            </a:pPr>
            <a:r>
              <a:rPr sz="1579" spc="237" dirty="0">
                <a:solidFill>
                  <a:srgbClr val="EE0000"/>
                </a:solidFill>
                <a:latin typeface="Arial"/>
                <a:cs typeface="Arial"/>
              </a:rPr>
              <a:t>--syntax-check</a:t>
            </a:r>
            <a:endParaRPr sz="1579" dirty="0">
              <a:latin typeface="Arial"/>
              <a:cs typeface="Arial"/>
            </a:endParaRPr>
          </a:p>
        </p:txBody>
      </p:sp>
      <p:sp>
        <p:nvSpPr>
          <p:cNvPr id="3" name="Espace réservé de la date 2">
            <a:extLst>
              <a:ext uri="{FF2B5EF4-FFF2-40B4-BE49-F238E27FC236}">
                <a16:creationId xmlns:a16="http://schemas.microsoft.com/office/drawing/2014/main" id="{793FE89F-CA7B-4607-B8BF-C7BD76F9864C}"/>
              </a:ext>
            </a:extLst>
          </p:cNvPr>
          <p:cNvSpPr>
            <a:spLocks noGrp="1"/>
          </p:cNvSpPr>
          <p:nvPr>
            <p:ph type="dt" sz="half" idx="6"/>
          </p:nvPr>
        </p:nvSpPr>
        <p:spPr/>
        <p:txBody>
          <a:bodyPr/>
          <a:lstStyle/>
          <a:p>
            <a:fld id="{0EA76E32-C6E1-402F-B73F-8642D28854A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BDA86522-A612-4FC5-ADB6-76A2822A5BA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214</a:t>
            </a:fld>
            <a:endParaRPr lang="fr-FR" spc="-1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133399"/>
            <a:ext cx="7509329" cy="534468"/>
          </a:xfrm>
          <a:prstGeom prst="rect">
            <a:avLst/>
          </a:prstGeom>
        </p:spPr>
        <p:txBody>
          <a:bodyPr vert="horz" wrap="square" lIns="0" tIns="11139" rIns="0" bIns="0" rtlCol="0">
            <a:spAutoFit/>
          </a:bodyPr>
          <a:lstStyle/>
          <a:p>
            <a:pPr marL="11139">
              <a:spcBef>
                <a:spcPts val="88"/>
              </a:spcBef>
            </a:pPr>
            <a:r>
              <a:rPr lang="fr-FR" spc="48" dirty="0"/>
              <a:t>Assurer une bonne exécution</a:t>
            </a:r>
            <a:endParaRPr spc="18" dirty="0"/>
          </a:p>
        </p:txBody>
      </p:sp>
      <p:sp>
        <p:nvSpPr>
          <p:cNvPr id="3" name="object 3"/>
          <p:cNvSpPr txBox="1"/>
          <p:nvPr/>
        </p:nvSpPr>
        <p:spPr>
          <a:xfrm>
            <a:off x="1166553" y="2510060"/>
            <a:ext cx="8122124" cy="362113"/>
          </a:xfrm>
          <a:prstGeom prst="rect">
            <a:avLst/>
          </a:prstGeom>
        </p:spPr>
        <p:txBody>
          <a:bodyPr vert="horz" wrap="square" lIns="0" tIns="11139" rIns="0" bIns="0" rtlCol="0">
            <a:spAutoFit/>
          </a:bodyPr>
          <a:lstStyle/>
          <a:p>
            <a:pPr marL="11139">
              <a:spcBef>
                <a:spcPts val="88"/>
              </a:spcBef>
            </a:pPr>
            <a:r>
              <a:rPr lang="fr-FR" sz="2280" spc="88" dirty="0">
                <a:latin typeface="Tahoma"/>
                <a:cs typeface="Tahoma"/>
              </a:rPr>
              <a:t>Eviter les inventaires si ce n’est pas nécessaire.</a:t>
            </a:r>
            <a:endParaRPr sz="2280" dirty="0">
              <a:latin typeface="Tahoma"/>
              <a:cs typeface="Tahoma"/>
            </a:endParaRPr>
          </a:p>
        </p:txBody>
      </p:sp>
      <p:sp>
        <p:nvSpPr>
          <p:cNvPr id="5" name="object 5"/>
          <p:cNvSpPr txBox="1"/>
          <p:nvPr/>
        </p:nvSpPr>
        <p:spPr>
          <a:xfrm>
            <a:off x="366978" y="3459121"/>
            <a:ext cx="9959444" cy="1349570"/>
          </a:xfrm>
          <a:prstGeom prst="rect">
            <a:avLst/>
          </a:prstGeom>
        </p:spPr>
        <p:txBody>
          <a:bodyPr vert="horz" wrap="square" lIns="0" tIns="54580" rIns="0" bIns="0" rtlCol="0">
            <a:spAutoFit/>
          </a:bodyPr>
          <a:lstStyle/>
          <a:p>
            <a:pPr marL="332504" indent="-321922">
              <a:spcBef>
                <a:spcPts val="429"/>
              </a:spcBef>
              <a:buFont typeface="Arial"/>
              <a:buChar char="●"/>
              <a:tabLst>
                <a:tab pos="332504" algn="l"/>
                <a:tab pos="333061" algn="l"/>
              </a:tabLst>
            </a:pPr>
            <a:r>
              <a:rPr lang="fr-FR" sz="2193" spc="22" dirty="0">
                <a:latin typeface="Tahoma"/>
                <a:cs typeface="Tahoma"/>
              </a:rPr>
              <a:t>Pour une seule tâche, utilisez la </a:t>
            </a:r>
            <a:r>
              <a:rPr lang="fr-FR" sz="2193" b="1" spc="22" dirty="0">
                <a:solidFill>
                  <a:srgbClr val="C00000"/>
                </a:solidFill>
                <a:latin typeface="Tahoma"/>
                <a:cs typeface="Tahoma"/>
              </a:rPr>
              <a:t>virgule</a:t>
            </a:r>
            <a:r>
              <a:rPr lang="fr-FR" sz="2193" spc="22" dirty="0">
                <a:latin typeface="Tahoma"/>
                <a:cs typeface="Tahoma"/>
              </a:rPr>
              <a:t>:</a:t>
            </a:r>
            <a:endParaRPr sz="2193" dirty="0">
              <a:latin typeface="Tahoma"/>
              <a:cs typeface="Tahoma"/>
            </a:endParaRPr>
          </a:p>
          <a:p>
            <a:pPr marL="332504" marR="4456">
              <a:lnSpc>
                <a:spcPct val="101400"/>
              </a:lnSpc>
              <a:spcBef>
                <a:spcPts val="315"/>
              </a:spcBef>
              <a:tabLst>
                <a:tab pos="1320549" algn="l"/>
                <a:tab pos="1814571" algn="l"/>
                <a:tab pos="1938216" algn="l"/>
                <a:tab pos="2184948" algn="l"/>
                <a:tab pos="3914304" algn="l"/>
                <a:tab pos="4284682" algn="l"/>
                <a:tab pos="5272726" algn="l"/>
              </a:tabLst>
            </a:pPr>
            <a:r>
              <a:rPr sz="1754" spc="254" dirty="0">
                <a:latin typeface="Arial"/>
                <a:cs typeface="Arial"/>
              </a:rPr>
              <a:t>ansible	</a:t>
            </a:r>
            <a:r>
              <a:rPr sz="1754" spc="443" dirty="0">
                <a:latin typeface="Arial"/>
                <a:cs typeface="Arial"/>
              </a:rPr>
              <a:t>all</a:t>
            </a:r>
            <a:r>
              <a:rPr lang="fr-FR" sz="1754" spc="443" dirty="0">
                <a:latin typeface="Arial"/>
                <a:cs typeface="Arial"/>
              </a:rPr>
              <a:t> </a:t>
            </a:r>
            <a:r>
              <a:rPr lang="fr-FR" sz="1754" spc="531" dirty="0">
                <a:latin typeface="Arial"/>
                <a:cs typeface="Arial"/>
              </a:rPr>
              <a:t>–</a:t>
            </a:r>
            <a:r>
              <a:rPr sz="1754" spc="531" dirty="0" err="1">
                <a:latin typeface="Arial"/>
                <a:cs typeface="Arial"/>
              </a:rPr>
              <a:t>i</a:t>
            </a:r>
            <a:r>
              <a:rPr lang="fr-FR" sz="1754" spc="531" dirty="0">
                <a:latin typeface="Arial"/>
                <a:cs typeface="Arial"/>
              </a:rPr>
              <a:t> </a:t>
            </a:r>
            <a:r>
              <a:rPr sz="1754" spc="215" dirty="0">
                <a:latin typeface="Arial"/>
                <a:cs typeface="Arial"/>
              </a:rPr>
              <a:t>neon.qxyz.de</a:t>
            </a:r>
            <a:r>
              <a:rPr lang="fr-FR" sz="1754" b="1" spc="215" dirty="0">
                <a:solidFill>
                  <a:srgbClr val="C00000"/>
                </a:solidFill>
                <a:latin typeface="Arial"/>
                <a:cs typeface="Arial"/>
              </a:rPr>
              <a:t>,</a:t>
            </a:r>
            <a:r>
              <a:rPr lang="fr-FR" sz="1754" spc="215" dirty="0">
                <a:latin typeface="Arial"/>
                <a:cs typeface="Arial"/>
              </a:rPr>
              <a:t> </a:t>
            </a:r>
            <a:r>
              <a:rPr sz="1754" spc="48" dirty="0">
                <a:latin typeface="Arial"/>
                <a:cs typeface="Arial"/>
              </a:rPr>
              <a:t>-m</a:t>
            </a:r>
            <a:r>
              <a:rPr lang="fr-FR" sz="1754" spc="48" dirty="0">
                <a:latin typeface="Arial"/>
                <a:cs typeface="Arial"/>
              </a:rPr>
              <a:t> </a:t>
            </a:r>
            <a:r>
              <a:rPr sz="1754" spc="254" dirty="0">
                <a:latin typeface="Arial"/>
                <a:cs typeface="Arial"/>
              </a:rPr>
              <a:t>service</a:t>
            </a:r>
            <a:r>
              <a:rPr lang="fr-FR" sz="1754" spc="254" dirty="0">
                <a:latin typeface="Arial"/>
                <a:cs typeface="Arial"/>
              </a:rPr>
              <a:t> </a:t>
            </a:r>
            <a:r>
              <a:rPr sz="1754" spc="219" dirty="0">
                <a:latin typeface="Arial"/>
                <a:cs typeface="Arial"/>
              </a:rPr>
              <a:t>-a  </a:t>
            </a:r>
            <a:r>
              <a:rPr sz="1754" spc="145" dirty="0">
                <a:latin typeface="Arial"/>
                <a:cs typeface="Arial"/>
              </a:rPr>
              <a:t>"name=</a:t>
            </a:r>
            <a:r>
              <a:rPr sz="1754" spc="145" dirty="0" err="1">
                <a:latin typeface="Arial"/>
                <a:cs typeface="Arial"/>
              </a:rPr>
              <a:t>redhat</a:t>
            </a:r>
            <a:r>
              <a:rPr lang="fr-FR" sz="1754" spc="145" dirty="0">
                <a:latin typeface="Arial"/>
                <a:cs typeface="Arial"/>
              </a:rPr>
              <a:t> </a:t>
            </a:r>
            <a:r>
              <a:rPr sz="1754" spc="246" dirty="0">
                <a:latin typeface="Arial"/>
                <a:cs typeface="Arial"/>
              </a:rPr>
              <a:t>state=present"</a:t>
            </a:r>
            <a:endParaRPr sz="1754" dirty="0">
              <a:latin typeface="Arial"/>
              <a:cs typeface="Arial"/>
            </a:endParaRPr>
          </a:p>
          <a:p>
            <a:pPr marL="332504" indent="-321922">
              <a:spcBef>
                <a:spcPts val="329"/>
              </a:spcBef>
              <a:buFont typeface="Arial"/>
              <a:buChar char="●"/>
              <a:tabLst>
                <a:tab pos="332504" algn="l"/>
                <a:tab pos="333061" algn="l"/>
              </a:tabLst>
            </a:pPr>
            <a:r>
              <a:rPr lang="fr-FR" sz="2193" spc="22" dirty="0">
                <a:latin typeface="Tahoma"/>
                <a:cs typeface="Tahoma"/>
              </a:rPr>
              <a:t>Pour les </a:t>
            </a:r>
            <a:r>
              <a:rPr lang="fr-FR" sz="2193" spc="22" dirty="0" err="1">
                <a:latin typeface="Tahoma"/>
                <a:cs typeface="Tahoma"/>
              </a:rPr>
              <a:t>playbooks</a:t>
            </a:r>
            <a:r>
              <a:rPr lang="fr-FR" sz="2193" spc="22" dirty="0">
                <a:latin typeface="Tahoma"/>
                <a:cs typeface="Tahoma"/>
              </a:rPr>
              <a:t> aussi, utilisez la </a:t>
            </a:r>
            <a:r>
              <a:rPr lang="fr-FR" sz="2193" b="1" spc="22" dirty="0">
                <a:solidFill>
                  <a:srgbClr val="C00000"/>
                </a:solidFill>
                <a:latin typeface="Tahoma"/>
                <a:cs typeface="Tahoma"/>
              </a:rPr>
              <a:t>virgule</a:t>
            </a:r>
            <a:endParaRPr sz="2193" b="1" dirty="0">
              <a:solidFill>
                <a:srgbClr val="C00000"/>
              </a:solidFill>
              <a:latin typeface="Tahoma"/>
              <a:cs typeface="Tahoma"/>
            </a:endParaRPr>
          </a:p>
          <a:p>
            <a:pPr marL="332504">
              <a:spcBef>
                <a:spcPts val="26"/>
              </a:spcBef>
              <a:tabLst>
                <a:tab pos="2432238" algn="l"/>
                <a:tab pos="2802615" algn="l"/>
                <a:tab pos="4531971" algn="l"/>
              </a:tabLst>
            </a:pPr>
            <a:r>
              <a:rPr sz="1754" spc="145" dirty="0">
                <a:latin typeface="Arial"/>
                <a:cs typeface="Arial"/>
              </a:rPr>
              <a:t>ansible-playbook	-i	neon.qxyz.de</a:t>
            </a:r>
            <a:r>
              <a:rPr sz="1754" b="1" spc="145" dirty="0">
                <a:solidFill>
                  <a:srgbClr val="C00000"/>
                </a:solidFill>
                <a:latin typeface="Arial"/>
                <a:cs typeface="Arial"/>
              </a:rPr>
              <a:t>,</a:t>
            </a:r>
            <a:r>
              <a:rPr sz="1754" spc="145" dirty="0">
                <a:latin typeface="Arial"/>
                <a:cs typeface="Arial"/>
              </a:rPr>
              <a:t>	site.yml</a:t>
            </a:r>
          </a:p>
        </p:txBody>
      </p:sp>
      <p:sp>
        <p:nvSpPr>
          <p:cNvPr id="4" name="Espace réservé de la date 3">
            <a:extLst>
              <a:ext uri="{FF2B5EF4-FFF2-40B4-BE49-F238E27FC236}">
                <a16:creationId xmlns:a16="http://schemas.microsoft.com/office/drawing/2014/main" id="{6DBDB1C9-8BBE-4FEA-A60D-6FCDD53D6636}"/>
              </a:ext>
            </a:extLst>
          </p:cNvPr>
          <p:cNvSpPr>
            <a:spLocks noGrp="1"/>
          </p:cNvSpPr>
          <p:nvPr>
            <p:ph type="dt" sz="half" idx="6"/>
          </p:nvPr>
        </p:nvSpPr>
        <p:spPr/>
        <p:txBody>
          <a:bodyPr/>
          <a:lstStyle/>
          <a:p>
            <a:fld id="{FFB7C69F-87C5-4A2E-BE45-70A9E42C80C4}"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248DA3AD-91B1-46B4-8534-DAB0747AB3B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215</a:t>
            </a:fld>
            <a:endParaRPr lang="fr-FR" spc="-1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6142" y="1030501"/>
            <a:ext cx="9223058" cy="620132"/>
          </a:xfrm>
          <a:prstGeom prst="rect">
            <a:avLst/>
          </a:prstGeom>
        </p:spPr>
        <p:txBody>
          <a:bodyPr vert="horz" wrap="square" lIns="0" tIns="11139" rIns="0" bIns="0" rtlCol="0">
            <a:spAutoFit/>
          </a:bodyPr>
          <a:lstStyle/>
          <a:p>
            <a:pPr marL="3068841" marR="4456" indent="-2638312">
              <a:lnSpc>
                <a:spcPct val="129800"/>
              </a:lnSpc>
              <a:spcBef>
                <a:spcPts val="88"/>
              </a:spcBef>
            </a:pPr>
            <a:r>
              <a:rPr lang="fr-FR" u="none" spc="66" dirty="0"/>
              <a:t>Utilisation des bons outils</a:t>
            </a:r>
          </a:p>
        </p:txBody>
      </p:sp>
      <p:sp>
        <p:nvSpPr>
          <p:cNvPr id="4" name="object 4"/>
          <p:cNvSpPr txBox="1"/>
          <p:nvPr/>
        </p:nvSpPr>
        <p:spPr>
          <a:xfrm>
            <a:off x="671294" y="2954216"/>
            <a:ext cx="4468950" cy="3687639"/>
          </a:xfrm>
          <a:prstGeom prst="rect">
            <a:avLst/>
          </a:prstGeom>
        </p:spPr>
        <p:txBody>
          <a:bodyPr vert="horz" wrap="square" lIns="0" tIns="11139" rIns="0" bIns="0" rtlCol="0">
            <a:spAutoFit/>
          </a:bodyPr>
          <a:lstStyle/>
          <a:p>
            <a:pPr marL="257872" indent="-247290">
              <a:spcBef>
                <a:spcPts val="88"/>
              </a:spcBef>
              <a:buChar char="-"/>
              <a:tabLst>
                <a:tab pos="257872" algn="l"/>
                <a:tab pos="258429" algn="l"/>
                <a:tab pos="998627" algn="l"/>
                <a:tab pos="1493206" algn="l"/>
              </a:tabLst>
            </a:pPr>
            <a:r>
              <a:rPr sz="1579" spc="92" dirty="0">
                <a:solidFill>
                  <a:srgbClr val="EE0000"/>
                </a:solidFill>
                <a:latin typeface="Arial"/>
                <a:cs typeface="Arial"/>
              </a:rPr>
              <a:t>name:	add	</a:t>
            </a:r>
            <a:r>
              <a:rPr sz="1579" spc="201" dirty="0">
                <a:solidFill>
                  <a:srgbClr val="EE0000"/>
                </a:solidFill>
                <a:latin typeface="Arial"/>
                <a:cs typeface="Arial"/>
              </a:rPr>
              <a:t>user</a:t>
            </a:r>
            <a:endParaRPr sz="1579" dirty="0">
              <a:latin typeface="Arial"/>
              <a:cs typeface="Arial"/>
            </a:endParaRPr>
          </a:p>
          <a:p>
            <a:pPr marL="257872">
              <a:spcBef>
                <a:spcPts val="13"/>
              </a:spcBef>
              <a:tabLst>
                <a:tab pos="1369561" algn="l"/>
                <a:tab pos="2357605" algn="l"/>
              </a:tabLst>
            </a:pPr>
            <a:r>
              <a:rPr sz="1579" spc="48" dirty="0">
                <a:solidFill>
                  <a:srgbClr val="EE0000"/>
                </a:solidFill>
                <a:latin typeface="Arial"/>
                <a:cs typeface="Arial"/>
              </a:rPr>
              <a:t>command:	</a:t>
            </a:r>
            <a:r>
              <a:rPr sz="1579" spc="153" dirty="0">
                <a:solidFill>
                  <a:srgbClr val="EE0000"/>
                </a:solidFill>
                <a:latin typeface="Arial"/>
                <a:cs typeface="Arial"/>
              </a:rPr>
              <a:t>useradd	</a:t>
            </a:r>
            <a:r>
              <a:rPr sz="1579" spc="153" dirty="0" err="1">
                <a:solidFill>
                  <a:srgbClr val="EE0000"/>
                </a:solidFill>
                <a:latin typeface="Arial"/>
                <a:cs typeface="Arial"/>
              </a:rPr>
              <a:t>appuser</a:t>
            </a:r>
            <a:endParaRPr lang="fr-FR" sz="1579" dirty="0">
              <a:latin typeface="Arial"/>
              <a:cs typeface="Arial"/>
            </a:endParaRPr>
          </a:p>
          <a:p>
            <a:pPr>
              <a:spcBef>
                <a:spcPts val="39"/>
              </a:spcBef>
            </a:pPr>
            <a:endParaRPr lang="fr-FR" sz="1579" dirty="0">
              <a:latin typeface="Arial"/>
              <a:cs typeface="Arial"/>
            </a:endParaRPr>
          </a:p>
          <a:p>
            <a:pPr>
              <a:spcBef>
                <a:spcPts val="39"/>
              </a:spcBef>
            </a:pPr>
            <a:endParaRPr lang="fr-FR" sz="1623" dirty="0">
              <a:latin typeface="Arial"/>
              <a:cs typeface="Arial"/>
            </a:endParaRPr>
          </a:p>
          <a:p>
            <a:pPr>
              <a:spcBef>
                <a:spcPts val="39"/>
              </a:spcBef>
            </a:pPr>
            <a:endParaRPr sz="1623" dirty="0">
              <a:latin typeface="Arial"/>
              <a:cs typeface="Arial"/>
            </a:endParaRPr>
          </a:p>
          <a:p>
            <a:pPr marL="257872" marR="992500" indent="-247290">
              <a:lnSpc>
                <a:spcPct val="100699"/>
              </a:lnSpc>
              <a:buChar char="-"/>
              <a:tabLst>
                <a:tab pos="257872" algn="l"/>
                <a:tab pos="258429" algn="l"/>
                <a:tab pos="998627" algn="l"/>
                <a:tab pos="1369561" algn="l"/>
                <a:tab pos="1863583" algn="l"/>
                <a:tab pos="1987228" algn="l"/>
                <a:tab pos="2851628" algn="l"/>
              </a:tabLst>
            </a:pPr>
            <a:r>
              <a:rPr sz="1579" spc="92" dirty="0">
                <a:solidFill>
                  <a:srgbClr val="C00000"/>
                </a:solidFill>
                <a:latin typeface="Arial"/>
                <a:cs typeface="Arial"/>
              </a:rPr>
              <a:t>name:	</a:t>
            </a:r>
            <a:r>
              <a:rPr sz="1579" spc="395" dirty="0">
                <a:solidFill>
                  <a:srgbClr val="C00000"/>
                </a:solidFill>
                <a:latin typeface="Arial"/>
                <a:cs typeface="Arial"/>
              </a:rPr>
              <a:t>install	</a:t>
            </a:r>
            <a:r>
              <a:rPr lang="fr-FR" sz="1579" spc="395" dirty="0">
                <a:solidFill>
                  <a:srgbClr val="C00000"/>
                </a:solidFill>
                <a:latin typeface="Arial"/>
                <a:cs typeface="Arial"/>
              </a:rPr>
              <a:t> </a:t>
            </a:r>
            <a:r>
              <a:rPr sz="1579" spc="105" dirty="0">
                <a:solidFill>
                  <a:srgbClr val="C00000"/>
                </a:solidFill>
                <a:latin typeface="Arial"/>
                <a:cs typeface="Arial"/>
              </a:rPr>
              <a:t>apache  </a:t>
            </a:r>
            <a:r>
              <a:rPr sz="1579" spc="48" dirty="0">
                <a:solidFill>
                  <a:srgbClr val="C00000"/>
                </a:solidFill>
                <a:latin typeface="Arial"/>
                <a:cs typeface="Arial"/>
              </a:rPr>
              <a:t>command:</a:t>
            </a:r>
            <a:r>
              <a:rPr sz="1579" dirty="0">
                <a:solidFill>
                  <a:srgbClr val="C00000"/>
                </a:solidFill>
                <a:latin typeface="Arial"/>
                <a:cs typeface="Arial"/>
              </a:rPr>
              <a:t>	</a:t>
            </a:r>
            <a:r>
              <a:rPr sz="1579" spc="-22" dirty="0">
                <a:solidFill>
                  <a:srgbClr val="C00000"/>
                </a:solidFill>
                <a:latin typeface="Arial"/>
                <a:cs typeface="Arial"/>
              </a:rPr>
              <a:t>yum</a:t>
            </a:r>
            <a:r>
              <a:rPr sz="1579" dirty="0">
                <a:solidFill>
                  <a:srgbClr val="C00000"/>
                </a:solidFill>
                <a:latin typeface="Arial"/>
                <a:cs typeface="Arial"/>
              </a:rPr>
              <a:t>	</a:t>
            </a:r>
            <a:r>
              <a:rPr sz="1579" spc="395" dirty="0">
                <a:solidFill>
                  <a:srgbClr val="C00000"/>
                </a:solidFill>
                <a:latin typeface="Arial"/>
                <a:cs typeface="Arial"/>
              </a:rPr>
              <a:t>install</a:t>
            </a:r>
            <a:r>
              <a:rPr sz="1579" dirty="0">
                <a:solidFill>
                  <a:srgbClr val="C00000"/>
                </a:solidFill>
                <a:latin typeface="Arial"/>
                <a:cs typeface="Arial"/>
              </a:rPr>
              <a:t>	</a:t>
            </a:r>
            <a:r>
              <a:rPr sz="1579" spc="268" dirty="0">
                <a:solidFill>
                  <a:srgbClr val="C00000"/>
                </a:solidFill>
                <a:latin typeface="Arial"/>
                <a:cs typeface="Arial"/>
              </a:rPr>
              <a:t>httpd</a:t>
            </a:r>
            <a:endParaRPr lang="fr-FR" sz="1579" spc="268" dirty="0">
              <a:solidFill>
                <a:srgbClr val="C00000"/>
              </a:solidFill>
              <a:latin typeface="Arial"/>
              <a:cs typeface="Arial"/>
            </a:endParaRPr>
          </a:p>
          <a:p>
            <a:pPr marL="257872" marR="992500" indent="-247290">
              <a:lnSpc>
                <a:spcPct val="100699"/>
              </a:lnSpc>
              <a:buChar char="-"/>
              <a:tabLst>
                <a:tab pos="257872" algn="l"/>
                <a:tab pos="258429" algn="l"/>
                <a:tab pos="998627" algn="l"/>
                <a:tab pos="1369561" algn="l"/>
                <a:tab pos="1863583" algn="l"/>
                <a:tab pos="1987228" algn="l"/>
                <a:tab pos="2851628" algn="l"/>
              </a:tabLst>
            </a:pPr>
            <a:endParaRPr lang="fr-FR" sz="1579" spc="268" dirty="0">
              <a:solidFill>
                <a:srgbClr val="EE0000"/>
              </a:solidFill>
              <a:latin typeface="Arial"/>
              <a:cs typeface="Arial"/>
            </a:endParaRPr>
          </a:p>
          <a:p>
            <a:pPr marL="10582" marR="992500">
              <a:lnSpc>
                <a:spcPct val="100699"/>
              </a:lnSpc>
              <a:tabLst>
                <a:tab pos="257872" algn="l"/>
                <a:tab pos="258429" algn="l"/>
                <a:tab pos="998627" algn="l"/>
                <a:tab pos="1369561" algn="l"/>
                <a:tab pos="1863583" algn="l"/>
                <a:tab pos="1987228" algn="l"/>
                <a:tab pos="2851628" algn="l"/>
              </a:tabLst>
            </a:pPr>
            <a:endParaRPr sz="1579" dirty="0">
              <a:latin typeface="Arial"/>
              <a:cs typeface="Arial"/>
            </a:endParaRPr>
          </a:p>
          <a:p>
            <a:pPr>
              <a:spcBef>
                <a:spcPts val="44"/>
              </a:spcBef>
              <a:buClr>
                <a:srgbClr val="EE0000"/>
              </a:buClr>
              <a:buFont typeface="Arial"/>
              <a:buChar char="-"/>
            </a:pPr>
            <a:endParaRPr lang="fr-FR" sz="1623" dirty="0">
              <a:latin typeface="Arial"/>
              <a:cs typeface="Arial"/>
            </a:endParaRPr>
          </a:p>
          <a:p>
            <a:pPr>
              <a:spcBef>
                <a:spcPts val="44"/>
              </a:spcBef>
              <a:buClr>
                <a:srgbClr val="EE0000"/>
              </a:buClr>
              <a:buFont typeface="Arial"/>
              <a:buChar char="-"/>
            </a:pPr>
            <a:endParaRPr sz="1623" dirty="0">
              <a:latin typeface="Arial"/>
              <a:cs typeface="Arial"/>
            </a:endParaRPr>
          </a:p>
          <a:p>
            <a:pPr marL="257872" marR="1980544" indent="-247290">
              <a:lnSpc>
                <a:spcPct val="100699"/>
              </a:lnSpc>
              <a:buChar char="-"/>
              <a:tabLst>
                <a:tab pos="257872" algn="l"/>
                <a:tab pos="258429" algn="l"/>
                <a:tab pos="998627" algn="l"/>
                <a:tab pos="1122271" algn="l"/>
                <a:tab pos="1739937" algn="l"/>
              </a:tabLst>
            </a:pPr>
            <a:r>
              <a:rPr sz="1579" spc="92" dirty="0">
                <a:solidFill>
                  <a:schemeClr val="accent1"/>
                </a:solidFill>
                <a:latin typeface="Arial"/>
                <a:cs typeface="Arial"/>
              </a:rPr>
              <a:t>name:	</a:t>
            </a:r>
            <a:r>
              <a:rPr sz="1579" spc="355" dirty="0">
                <a:solidFill>
                  <a:schemeClr val="accent1"/>
                </a:solidFill>
                <a:latin typeface="Arial"/>
                <a:cs typeface="Arial"/>
              </a:rPr>
              <a:t>start	</a:t>
            </a:r>
            <a:r>
              <a:rPr sz="1579" spc="92" dirty="0">
                <a:solidFill>
                  <a:schemeClr val="accent1"/>
                </a:solidFill>
                <a:latin typeface="Arial"/>
                <a:cs typeface="Arial"/>
              </a:rPr>
              <a:t>apache  </a:t>
            </a:r>
            <a:r>
              <a:rPr sz="1579" spc="355" dirty="0">
                <a:solidFill>
                  <a:schemeClr val="accent1"/>
                </a:solidFill>
                <a:latin typeface="Arial"/>
                <a:cs typeface="Arial"/>
              </a:rPr>
              <a:t>shell:		</a:t>
            </a:r>
            <a:r>
              <a:rPr sz="1579" spc="561" dirty="0">
                <a:solidFill>
                  <a:schemeClr val="accent1"/>
                </a:solidFill>
                <a:latin typeface="Arial"/>
                <a:cs typeface="Arial"/>
              </a:rPr>
              <a:t>|</a:t>
            </a:r>
            <a:endParaRPr sz="1579" dirty="0">
              <a:solidFill>
                <a:schemeClr val="accent1"/>
              </a:solidFill>
              <a:latin typeface="Arial"/>
              <a:cs typeface="Arial"/>
            </a:endParaRPr>
          </a:p>
          <a:p>
            <a:pPr marL="11139" marR="4456" indent="494022">
              <a:lnSpc>
                <a:spcPct val="100699"/>
              </a:lnSpc>
              <a:tabLst>
                <a:tab pos="751894" algn="l"/>
                <a:tab pos="1493206" algn="l"/>
                <a:tab pos="2233961" algn="l"/>
                <a:tab pos="2975272" algn="l"/>
                <a:tab pos="3345650" algn="l"/>
              </a:tabLst>
            </a:pPr>
            <a:r>
              <a:rPr sz="1579" spc="254" dirty="0">
                <a:solidFill>
                  <a:schemeClr val="accent1"/>
                </a:solidFill>
                <a:latin typeface="Arial"/>
                <a:cs typeface="Arial"/>
              </a:rPr>
              <a:t>service	</a:t>
            </a:r>
            <a:r>
              <a:rPr sz="1579" spc="268" dirty="0">
                <a:solidFill>
                  <a:schemeClr val="accent1"/>
                </a:solidFill>
                <a:latin typeface="Arial"/>
                <a:cs typeface="Arial"/>
              </a:rPr>
              <a:t>httpd	</a:t>
            </a:r>
            <a:r>
              <a:rPr sz="1579" spc="355" dirty="0">
                <a:solidFill>
                  <a:schemeClr val="accent1"/>
                </a:solidFill>
                <a:latin typeface="Arial"/>
                <a:cs typeface="Arial"/>
              </a:rPr>
              <a:t>start	</a:t>
            </a:r>
            <a:r>
              <a:rPr sz="1579" spc="-83" dirty="0">
                <a:solidFill>
                  <a:schemeClr val="accent1"/>
                </a:solidFill>
                <a:latin typeface="Arial"/>
                <a:cs typeface="Arial"/>
              </a:rPr>
              <a:t>&amp;&amp;	</a:t>
            </a:r>
            <a:r>
              <a:rPr sz="1579" spc="211" dirty="0">
                <a:solidFill>
                  <a:schemeClr val="accent1"/>
                </a:solidFill>
                <a:latin typeface="Arial"/>
                <a:cs typeface="Arial"/>
              </a:rPr>
              <a:t>chkconfig  </a:t>
            </a:r>
            <a:r>
              <a:rPr sz="1579" spc="268" dirty="0">
                <a:solidFill>
                  <a:schemeClr val="accent1"/>
                </a:solidFill>
                <a:latin typeface="Arial"/>
                <a:cs typeface="Arial"/>
              </a:rPr>
              <a:t>httpd	</a:t>
            </a:r>
            <a:r>
              <a:rPr sz="1579" spc="92" dirty="0">
                <a:solidFill>
                  <a:schemeClr val="accent1"/>
                </a:solidFill>
                <a:latin typeface="Arial"/>
                <a:cs typeface="Arial"/>
              </a:rPr>
              <a:t>on</a:t>
            </a:r>
            <a:endParaRPr sz="1579" dirty="0">
              <a:solidFill>
                <a:schemeClr val="accent1"/>
              </a:solidFill>
              <a:latin typeface="Arial"/>
              <a:cs typeface="Arial"/>
            </a:endParaRPr>
          </a:p>
        </p:txBody>
      </p:sp>
      <p:sp>
        <p:nvSpPr>
          <p:cNvPr id="9" name="Rectangle 8">
            <a:extLst>
              <a:ext uri="{FF2B5EF4-FFF2-40B4-BE49-F238E27FC236}">
                <a16:creationId xmlns:a16="http://schemas.microsoft.com/office/drawing/2014/main" id="{DC11EFF1-0E93-4C43-8733-06757627F78F}"/>
              </a:ext>
            </a:extLst>
          </p:cNvPr>
          <p:cNvSpPr/>
          <p:nvPr/>
        </p:nvSpPr>
        <p:spPr>
          <a:xfrm>
            <a:off x="5637671" y="2880028"/>
            <a:ext cx="3783666" cy="3836013"/>
          </a:xfrm>
          <a:prstGeom prst="rect">
            <a:avLst/>
          </a:prstGeom>
        </p:spPr>
        <p:txBody>
          <a:bodyPr vert="horz" wrap="square" lIns="0" tIns="11139" rIns="0" bIns="0" rtlCol="0">
            <a:spAutoFit/>
          </a:bodyPr>
          <a:lstStyle/>
          <a:p>
            <a:pPr marL="10582">
              <a:spcBef>
                <a:spcPts val="88"/>
              </a:spcBef>
              <a:tabLst>
                <a:tab pos="257872" algn="l"/>
                <a:tab pos="258429" algn="l"/>
                <a:tab pos="998627" algn="l"/>
                <a:tab pos="1493206" algn="l"/>
              </a:tabLst>
            </a:pPr>
            <a:r>
              <a:rPr lang="fr-FR" sz="1579" spc="92" dirty="0">
                <a:solidFill>
                  <a:srgbClr val="EE0000"/>
                </a:solidFill>
                <a:latin typeface="Arial"/>
                <a:cs typeface="Arial"/>
              </a:rPr>
              <a:t>- </a:t>
            </a:r>
            <a:r>
              <a:rPr lang="fr-FR" sz="1579" spc="92" dirty="0" err="1">
                <a:solidFill>
                  <a:srgbClr val="EE0000"/>
                </a:solidFill>
                <a:latin typeface="Arial"/>
                <a:cs typeface="Arial"/>
              </a:rPr>
              <a:t>name</a:t>
            </a:r>
            <a:r>
              <a:rPr lang="fr-FR" sz="1579" spc="92" dirty="0">
                <a:solidFill>
                  <a:srgbClr val="EE0000"/>
                </a:solidFill>
                <a:latin typeface="Arial"/>
                <a:cs typeface="Arial"/>
              </a:rPr>
              <a:t>: </a:t>
            </a:r>
            <a:r>
              <a:rPr lang="fr-FR" sz="1579" spc="92" dirty="0" err="1">
                <a:solidFill>
                  <a:srgbClr val="EE0000"/>
                </a:solidFill>
                <a:latin typeface="Arial"/>
                <a:cs typeface="Arial"/>
              </a:rPr>
              <a:t>add</a:t>
            </a:r>
            <a:r>
              <a:rPr lang="fr-FR" sz="1579" spc="92" dirty="0">
                <a:solidFill>
                  <a:srgbClr val="EE0000"/>
                </a:solidFill>
                <a:latin typeface="Arial"/>
                <a:cs typeface="Arial"/>
              </a:rPr>
              <a:t> user</a:t>
            </a:r>
          </a:p>
          <a:p>
            <a:pPr marL="10582">
              <a:spcBef>
                <a:spcPts val="88"/>
              </a:spcBef>
              <a:tabLst>
                <a:tab pos="257872" algn="l"/>
                <a:tab pos="258429" algn="l"/>
                <a:tab pos="998627" algn="l"/>
                <a:tab pos="1493206" algn="l"/>
              </a:tabLst>
            </a:pPr>
            <a:r>
              <a:rPr lang="fr-FR" sz="1579" spc="92" dirty="0">
                <a:solidFill>
                  <a:srgbClr val="EE0000"/>
                </a:solidFill>
                <a:latin typeface="Arial"/>
                <a:cs typeface="Arial"/>
              </a:rPr>
              <a:t>  user:</a:t>
            </a:r>
          </a:p>
          <a:p>
            <a:pPr marL="10582">
              <a:spcBef>
                <a:spcPts val="88"/>
              </a:spcBef>
              <a:tabLst>
                <a:tab pos="257872" algn="l"/>
                <a:tab pos="258429" algn="l"/>
                <a:tab pos="998627" algn="l"/>
                <a:tab pos="1493206" algn="l"/>
              </a:tabLst>
            </a:pPr>
            <a:r>
              <a:rPr lang="fr-FR" sz="1579" spc="92" dirty="0">
                <a:solidFill>
                  <a:srgbClr val="EE0000"/>
                </a:solidFill>
                <a:latin typeface="Arial"/>
                <a:cs typeface="Arial"/>
              </a:rPr>
              <a:t>    </a:t>
            </a:r>
            <a:r>
              <a:rPr lang="fr-FR" sz="1579" spc="92" dirty="0" err="1">
                <a:solidFill>
                  <a:srgbClr val="EE0000"/>
                </a:solidFill>
                <a:latin typeface="Arial"/>
                <a:cs typeface="Arial"/>
              </a:rPr>
              <a:t>name</a:t>
            </a:r>
            <a:r>
              <a:rPr lang="fr-FR" sz="1579" spc="92" dirty="0">
                <a:solidFill>
                  <a:srgbClr val="EE0000"/>
                </a:solidFill>
                <a:latin typeface="Arial"/>
                <a:cs typeface="Arial"/>
              </a:rPr>
              <a:t>: </a:t>
            </a:r>
            <a:r>
              <a:rPr lang="fr-FR" sz="1579" spc="92" dirty="0" err="1">
                <a:solidFill>
                  <a:srgbClr val="EE0000"/>
                </a:solidFill>
                <a:latin typeface="Arial"/>
                <a:cs typeface="Arial"/>
              </a:rPr>
              <a:t>appuser</a:t>
            </a:r>
            <a:endParaRPr lang="fr-FR" sz="1579" spc="92" dirty="0">
              <a:solidFill>
                <a:srgbClr val="EE0000"/>
              </a:solidFill>
              <a:latin typeface="Arial"/>
              <a:cs typeface="Arial"/>
            </a:endParaRPr>
          </a:p>
          <a:p>
            <a:pPr marL="10582">
              <a:spcBef>
                <a:spcPts val="88"/>
              </a:spcBef>
              <a:tabLst>
                <a:tab pos="257872" algn="l"/>
                <a:tab pos="258429" algn="l"/>
                <a:tab pos="998627" algn="l"/>
                <a:tab pos="1493206" algn="l"/>
              </a:tabLst>
            </a:pPr>
            <a:r>
              <a:rPr lang="fr-FR" sz="1579" spc="92" dirty="0">
                <a:solidFill>
                  <a:srgbClr val="EE0000"/>
                </a:solidFill>
                <a:latin typeface="Arial"/>
                <a:cs typeface="Arial"/>
              </a:rPr>
              <a:t>    state: </a:t>
            </a:r>
            <a:r>
              <a:rPr lang="fr-FR" sz="1579" spc="92" dirty="0" err="1">
                <a:solidFill>
                  <a:srgbClr val="EE0000"/>
                </a:solidFill>
                <a:latin typeface="Arial"/>
                <a:cs typeface="Arial"/>
              </a:rPr>
              <a:t>present</a:t>
            </a:r>
            <a:endParaRPr lang="fr-FR" sz="1579" spc="92" dirty="0">
              <a:solidFill>
                <a:srgbClr val="EE0000"/>
              </a:solidFill>
              <a:latin typeface="Arial"/>
              <a:cs typeface="Arial"/>
            </a:endParaRPr>
          </a:p>
          <a:p>
            <a:pPr marL="10582">
              <a:spcBef>
                <a:spcPts val="88"/>
              </a:spcBef>
              <a:tabLst>
                <a:tab pos="257872" algn="l"/>
                <a:tab pos="258429" algn="l"/>
                <a:tab pos="998627" algn="l"/>
                <a:tab pos="1493206" algn="l"/>
              </a:tabLst>
            </a:pPr>
            <a:endParaRPr lang="fr-FR" sz="1579" spc="92" dirty="0">
              <a:solidFill>
                <a:srgbClr val="EE0000"/>
              </a:solidFill>
              <a:latin typeface="Arial"/>
              <a:cs typeface="Arial"/>
            </a:endParaRPr>
          </a:p>
          <a:p>
            <a:pPr marL="10582">
              <a:spcBef>
                <a:spcPts val="88"/>
              </a:spcBef>
              <a:tabLst>
                <a:tab pos="257872" algn="l"/>
                <a:tab pos="258429" algn="l"/>
                <a:tab pos="998627" algn="l"/>
                <a:tab pos="1493206" algn="l"/>
              </a:tabLst>
            </a:pPr>
            <a:r>
              <a:rPr lang="fr-FR" sz="1579" spc="92" dirty="0">
                <a:solidFill>
                  <a:srgbClr val="C00000"/>
                </a:solidFill>
                <a:latin typeface="Arial"/>
                <a:cs typeface="Arial"/>
              </a:rPr>
              <a:t>- </a:t>
            </a:r>
            <a:r>
              <a:rPr lang="fr-FR" sz="1579" spc="92" dirty="0" err="1">
                <a:solidFill>
                  <a:srgbClr val="C00000"/>
                </a:solidFill>
                <a:latin typeface="Arial"/>
                <a:cs typeface="Arial"/>
              </a:rPr>
              <a:t>name</a:t>
            </a:r>
            <a:r>
              <a:rPr lang="fr-FR" sz="1579" spc="92" dirty="0">
                <a:solidFill>
                  <a:srgbClr val="C00000"/>
                </a:solidFill>
                <a:latin typeface="Arial"/>
                <a:cs typeface="Arial"/>
              </a:rPr>
              <a:t>: </a:t>
            </a:r>
            <a:r>
              <a:rPr lang="fr-FR" sz="1579" spc="92" dirty="0" err="1">
                <a:solidFill>
                  <a:srgbClr val="C00000"/>
                </a:solidFill>
                <a:latin typeface="Arial"/>
                <a:cs typeface="Arial"/>
              </a:rPr>
              <a:t>install</a:t>
            </a:r>
            <a:r>
              <a:rPr lang="fr-FR" sz="1579" spc="92" dirty="0">
                <a:solidFill>
                  <a:srgbClr val="C00000"/>
                </a:solidFill>
                <a:latin typeface="Arial"/>
                <a:cs typeface="Arial"/>
              </a:rPr>
              <a:t> apache</a:t>
            </a:r>
          </a:p>
          <a:p>
            <a:pPr marL="10582">
              <a:spcBef>
                <a:spcPts val="88"/>
              </a:spcBef>
              <a:tabLst>
                <a:tab pos="257872" algn="l"/>
                <a:tab pos="258429" algn="l"/>
                <a:tab pos="998627" algn="l"/>
                <a:tab pos="1493206" algn="l"/>
              </a:tabLst>
            </a:pPr>
            <a:r>
              <a:rPr lang="fr-FR" sz="1579" spc="92" dirty="0">
                <a:solidFill>
                  <a:srgbClr val="C00000"/>
                </a:solidFill>
                <a:latin typeface="Arial"/>
                <a:cs typeface="Arial"/>
              </a:rPr>
              <a:t>  </a:t>
            </a:r>
            <a:r>
              <a:rPr lang="fr-FR" sz="1579" spc="92" dirty="0" err="1">
                <a:solidFill>
                  <a:srgbClr val="C00000"/>
                </a:solidFill>
                <a:latin typeface="Arial"/>
                <a:cs typeface="Arial"/>
              </a:rPr>
              <a:t>yum</a:t>
            </a:r>
            <a:r>
              <a:rPr lang="fr-FR" sz="1579" spc="92" dirty="0">
                <a:solidFill>
                  <a:srgbClr val="C00000"/>
                </a:solidFill>
                <a:latin typeface="Arial"/>
                <a:cs typeface="Arial"/>
              </a:rPr>
              <a:t>:</a:t>
            </a:r>
          </a:p>
          <a:p>
            <a:pPr marL="10582">
              <a:spcBef>
                <a:spcPts val="88"/>
              </a:spcBef>
              <a:tabLst>
                <a:tab pos="257872" algn="l"/>
                <a:tab pos="258429" algn="l"/>
                <a:tab pos="998627" algn="l"/>
                <a:tab pos="1493206" algn="l"/>
              </a:tabLst>
            </a:pPr>
            <a:r>
              <a:rPr lang="fr-FR" sz="1579" spc="92" dirty="0">
                <a:solidFill>
                  <a:srgbClr val="C00000"/>
                </a:solidFill>
                <a:latin typeface="Arial"/>
                <a:cs typeface="Arial"/>
              </a:rPr>
              <a:t>    </a:t>
            </a:r>
            <a:r>
              <a:rPr lang="fr-FR" sz="1579" spc="92" dirty="0" err="1">
                <a:solidFill>
                  <a:srgbClr val="C00000"/>
                </a:solidFill>
                <a:latin typeface="Arial"/>
                <a:cs typeface="Arial"/>
              </a:rPr>
              <a:t>name</a:t>
            </a:r>
            <a:r>
              <a:rPr lang="fr-FR" sz="1579" spc="92" dirty="0">
                <a:solidFill>
                  <a:srgbClr val="C00000"/>
                </a:solidFill>
                <a:latin typeface="Arial"/>
                <a:cs typeface="Arial"/>
              </a:rPr>
              <a:t>: </a:t>
            </a:r>
            <a:r>
              <a:rPr lang="fr-FR" sz="1579" spc="92" dirty="0" err="1">
                <a:solidFill>
                  <a:srgbClr val="C00000"/>
                </a:solidFill>
                <a:latin typeface="Arial"/>
                <a:cs typeface="Arial"/>
              </a:rPr>
              <a:t>httpd</a:t>
            </a:r>
            <a:endParaRPr lang="fr-FR" sz="1579" spc="92" dirty="0">
              <a:solidFill>
                <a:srgbClr val="C00000"/>
              </a:solidFill>
              <a:latin typeface="Arial"/>
              <a:cs typeface="Arial"/>
            </a:endParaRPr>
          </a:p>
          <a:p>
            <a:pPr marL="10582">
              <a:spcBef>
                <a:spcPts val="88"/>
              </a:spcBef>
              <a:tabLst>
                <a:tab pos="257872" algn="l"/>
                <a:tab pos="258429" algn="l"/>
                <a:tab pos="998627" algn="l"/>
                <a:tab pos="1493206" algn="l"/>
              </a:tabLst>
            </a:pPr>
            <a:r>
              <a:rPr lang="fr-FR" sz="1579" spc="92" dirty="0">
                <a:solidFill>
                  <a:srgbClr val="C00000"/>
                </a:solidFill>
                <a:latin typeface="Arial"/>
                <a:cs typeface="Arial"/>
              </a:rPr>
              <a:t>    state: </a:t>
            </a:r>
            <a:r>
              <a:rPr lang="fr-FR" sz="1579" spc="92" dirty="0" err="1">
                <a:solidFill>
                  <a:srgbClr val="C00000"/>
                </a:solidFill>
                <a:latin typeface="Arial"/>
                <a:cs typeface="Arial"/>
              </a:rPr>
              <a:t>latest</a:t>
            </a:r>
            <a:endParaRPr lang="fr-FR" sz="1579" spc="92" dirty="0">
              <a:solidFill>
                <a:srgbClr val="C00000"/>
              </a:solidFill>
              <a:latin typeface="Arial"/>
              <a:cs typeface="Arial"/>
            </a:endParaRPr>
          </a:p>
          <a:p>
            <a:pPr marL="10582">
              <a:spcBef>
                <a:spcPts val="88"/>
              </a:spcBef>
              <a:tabLst>
                <a:tab pos="257872" algn="l"/>
                <a:tab pos="258429" algn="l"/>
                <a:tab pos="998627" algn="l"/>
                <a:tab pos="1493206" algn="l"/>
              </a:tabLst>
            </a:pPr>
            <a:endParaRPr lang="fr-FR" sz="1579" spc="92" dirty="0">
              <a:solidFill>
                <a:srgbClr val="C00000"/>
              </a:solidFill>
              <a:latin typeface="Arial"/>
              <a:cs typeface="Arial"/>
            </a:endParaRPr>
          </a:p>
          <a:p>
            <a:pPr marL="261214" indent="-250631">
              <a:spcBef>
                <a:spcPts val="88"/>
              </a:spcBef>
              <a:buFontTx/>
              <a:buChar char="-"/>
              <a:tabLst>
                <a:tab pos="257872" algn="l"/>
                <a:tab pos="258429" algn="l"/>
                <a:tab pos="998627" algn="l"/>
                <a:tab pos="1493206" algn="l"/>
              </a:tabLst>
            </a:pPr>
            <a:r>
              <a:rPr lang="fr-FR" sz="1579" spc="92" dirty="0" err="1">
                <a:solidFill>
                  <a:schemeClr val="accent1"/>
                </a:solidFill>
                <a:latin typeface="Arial"/>
                <a:cs typeface="Arial"/>
              </a:rPr>
              <a:t>name</a:t>
            </a:r>
            <a:r>
              <a:rPr lang="fr-FR" sz="1579" spc="92" dirty="0">
                <a:solidFill>
                  <a:schemeClr val="accent1"/>
                </a:solidFill>
                <a:latin typeface="Arial"/>
                <a:cs typeface="Arial"/>
              </a:rPr>
              <a:t>: start apache</a:t>
            </a:r>
          </a:p>
          <a:p>
            <a:pPr marL="10582">
              <a:spcBef>
                <a:spcPts val="88"/>
              </a:spcBef>
              <a:tabLst>
                <a:tab pos="257872" algn="l"/>
                <a:tab pos="258429" algn="l"/>
                <a:tab pos="998627" algn="l"/>
                <a:tab pos="1493206" algn="l"/>
              </a:tabLst>
            </a:pPr>
            <a:r>
              <a:rPr lang="fr-FR" sz="1579" spc="92" dirty="0">
                <a:solidFill>
                  <a:schemeClr val="accent1"/>
                </a:solidFill>
                <a:latin typeface="Arial"/>
                <a:cs typeface="Arial"/>
              </a:rPr>
              <a:t>  service:</a:t>
            </a:r>
          </a:p>
          <a:p>
            <a:pPr marL="10582">
              <a:spcBef>
                <a:spcPts val="88"/>
              </a:spcBef>
              <a:tabLst>
                <a:tab pos="257872" algn="l"/>
                <a:tab pos="258429" algn="l"/>
                <a:tab pos="998627" algn="l"/>
                <a:tab pos="1493206" algn="l"/>
              </a:tabLst>
            </a:pPr>
            <a:r>
              <a:rPr lang="fr-FR" sz="1579" spc="92" dirty="0">
                <a:solidFill>
                  <a:schemeClr val="accent1"/>
                </a:solidFill>
                <a:latin typeface="Arial"/>
                <a:cs typeface="Arial"/>
              </a:rPr>
              <a:t>    </a:t>
            </a:r>
            <a:r>
              <a:rPr lang="fr-FR" sz="1579" spc="92" dirty="0" err="1">
                <a:solidFill>
                  <a:schemeClr val="accent1"/>
                </a:solidFill>
                <a:latin typeface="Arial"/>
                <a:cs typeface="Arial"/>
              </a:rPr>
              <a:t>name</a:t>
            </a:r>
            <a:r>
              <a:rPr lang="fr-FR" sz="1579" spc="92" dirty="0">
                <a:solidFill>
                  <a:schemeClr val="accent1"/>
                </a:solidFill>
                <a:latin typeface="Arial"/>
                <a:cs typeface="Arial"/>
              </a:rPr>
              <a:t>: </a:t>
            </a:r>
            <a:r>
              <a:rPr lang="fr-FR" sz="1579" spc="92" dirty="0" err="1">
                <a:solidFill>
                  <a:schemeClr val="accent1"/>
                </a:solidFill>
                <a:latin typeface="Arial"/>
                <a:cs typeface="Arial"/>
              </a:rPr>
              <a:t>httpd</a:t>
            </a:r>
            <a:endParaRPr lang="fr-FR" sz="1579" spc="92" dirty="0">
              <a:solidFill>
                <a:schemeClr val="accent1"/>
              </a:solidFill>
              <a:latin typeface="Arial"/>
              <a:cs typeface="Arial"/>
            </a:endParaRPr>
          </a:p>
          <a:p>
            <a:pPr marL="10582">
              <a:spcBef>
                <a:spcPts val="88"/>
              </a:spcBef>
              <a:tabLst>
                <a:tab pos="257872" algn="l"/>
                <a:tab pos="258429" algn="l"/>
                <a:tab pos="998627" algn="l"/>
                <a:tab pos="1493206" algn="l"/>
              </a:tabLst>
            </a:pPr>
            <a:r>
              <a:rPr lang="fr-FR" sz="1579" spc="92" dirty="0">
                <a:solidFill>
                  <a:schemeClr val="accent1"/>
                </a:solidFill>
                <a:latin typeface="Arial"/>
                <a:cs typeface="Arial"/>
              </a:rPr>
              <a:t>    state: </a:t>
            </a:r>
            <a:r>
              <a:rPr lang="fr-FR" sz="1579" spc="92" dirty="0" err="1">
                <a:solidFill>
                  <a:schemeClr val="accent1"/>
                </a:solidFill>
                <a:latin typeface="Arial"/>
                <a:cs typeface="Arial"/>
              </a:rPr>
              <a:t>started</a:t>
            </a:r>
            <a:endParaRPr lang="fr-FR" sz="1579" spc="92" dirty="0">
              <a:solidFill>
                <a:schemeClr val="accent1"/>
              </a:solidFill>
              <a:latin typeface="Arial"/>
              <a:cs typeface="Arial"/>
            </a:endParaRPr>
          </a:p>
          <a:p>
            <a:pPr marL="10582">
              <a:spcBef>
                <a:spcPts val="88"/>
              </a:spcBef>
              <a:tabLst>
                <a:tab pos="257872" algn="l"/>
                <a:tab pos="258429" algn="l"/>
                <a:tab pos="998627" algn="l"/>
                <a:tab pos="1493206" algn="l"/>
              </a:tabLst>
            </a:pPr>
            <a:r>
              <a:rPr lang="fr-FR" sz="1579" spc="92" dirty="0">
                <a:solidFill>
                  <a:schemeClr val="accent1"/>
                </a:solidFill>
                <a:latin typeface="Arial"/>
                <a:cs typeface="Arial"/>
              </a:rPr>
              <a:t>    </a:t>
            </a:r>
            <a:r>
              <a:rPr lang="fr-FR" sz="1579" spc="92" dirty="0" err="1">
                <a:solidFill>
                  <a:schemeClr val="accent1"/>
                </a:solidFill>
                <a:latin typeface="Arial"/>
                <a:cs typeface="Arial"/>
              </a:rPr>
              <a:t>enabled</a:t>
            </a:r>
            <a:r>
              <a:rPr lang="fr-FR" sz="1579" spc="92" dirty="0">
                <a:solidFill>
                  <a:schemeClr val="accent1"/>
                </a:solidFill>
                <a:latin typeface="Arial"/>
                <a:cs typeface="Arial"/>
              </a:rPr>
              <a:t>: yes</a:t>
            </a:r>
          </a:p>
        </p:txBody>
      </p:sp>
      <p:sp>
        <p:nvSpPr>
          <p:cNvPr id="10" name="Rectangle 9">
            <a:extLst>
              <a:ext uri="{FF2B5EF4-FFF2-40B4-BE49-F238E27FC236}">
                <a16:creationId xmlns:a16="http://schemas.microsoft.com/office/drawing/2014/main" id="{7FCE045B-3A93-437C-806E-2F22956A6ABD}"/>
              </a:ext>
            </a:extLst>
          </p:cNvPr>
          <p:cNvSpPr/>
          <p:nvPr/>
        </p:nvSpPr>
        <p:spPr>
          <a:xfrm>
            <a:off x="696694" y="1921107"/>
            <a:ext cx="9565206" cy="767261"/>
          </a:xfrm>
          <a:prstGeom prst="rect">
            <a:avLst/>
          </a:prstGeom>
        </p:spPr>
        <p:txBody>
          <a:bodyPr wrap="square">
            <a:spAutoFit/>
          </a:bodyPr>
          <a:lstStyle/>
          <a:p>
            <a:pPr marL="300758" indent="-300758">
              <a:buFont typeface="Arial" panose="020B0604020202020204" pitchFamily="34" charset="0"/>
              <a:buChar char="•"/>
            </a:pPr>
            <a:r>
              <a:rPr lang="fr-FR" sz="2193" dirty="0">
                <a:latin typeface="Overpass-Light"/>
              </a:rPr>
              <a:t>Eviter autant que possible le module </a:t>
            </a:r>
            <a:r>
              <a:rPr lang="fr-FR" sz="2193" b="1" dirty="0">
                <a:latin typeface="Overpass-Light"/>
              </a:rPr>
              <a:t>command</a:t>
            </a:r>
            <a:r>
              <a:rPr lang="fr-FR" sz="2193" dirty="0">
                <a:latin typeface="Overpass-Light"/>
              </a:rPr>
              <a:t>.</a:t>
            </a:r>
          </a:p>
          <a:p>
            <a:pPr marL="300758" indent="-300758">
              <a:buFont typeface="Arial" panose="020B0604020202020204" pitchFamily="34" charset="0"/>
              <a:buChar char="•"/>
            </a:pPr>
            <a:r>
              <a:rPr lang="fr-FR" sz="2193" dirty="0">
                <a:latin typeface="Overpass-Light"/>
              </a:rPr>
              <a:t>Privilégier l’utilisation d’un module Ansible existant.</a:t>
            </a:r>
            <a:endParaRPr lang="fr-FR" sz="2193" dirty="0"/>
          </a:p>
        </p:txBody>
      </p:sp>
      <p:sp>
        <p:nvSpPr>
          <p:cNvPr id="3" name="Espace réservé de la date 2">
            <a:extLst>
              <a:ext uri="{FF2B5EF4-FFF2-40B4-BE49-F238E27FC236}">
                <a16:creationId xmlns:a16="http://schemas.microsoft.com/office/drawing/2014/main" id="{1B3CE7F0-CE6D-45E1-B035-7139BCD044A0}"/>
              </a:ext>
            </a:extLst>
          </p:cNvPr>
          <p:cNvSpPr>
            <a:spLocks noGrp="1"/>
          </p:cNvSpPr>
          <p:nvPr>
            <p:ph type="dt" sz="half" idx="6"/>
          </p:nvPr>
        </p:nvSpPr>
        <p:spPr/>
        <p:txBody>
          <a:bodyPr/>
          <a:lstStyle/>
          <a:p>
            <a:fld id="{7CA943A7-EB3B-46E0-AAD1-44FF136E994A}"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912B7C6-844D-47AB-A85F-1EE8BD2DF1A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216</a:t>
            </a:fld>
            <a:endParaRPr lang="fr-FR" spc="-1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019486"/>
            <a:ext cx="6277359" cy="534468"/>
          </a:xfrm>
          <a:prstGeom prst="rect">
            <a:avLst/>
          </a:prstGeom>
        </p:spPr>
        <p:txBody>
          <a:bodyPr vert="horz" wrap="square" lIns="0" tIns="11139" rIns="0" bIns="0" rtlCol="0">
            <a:spAutoFit/>
          </a:bodyPr>
          <a:lstStyle/>
          <a:p>
            <a:pPr marL="11139">
              <a:spcBef>
                <a:spcPts val="88"/>
              </a:spcBef>
            </a:pPr>
            <a:r>
              <a:rPr lang="fr-FR" spc="31" dirty="0"/>
              <a:t>Bonne exploitation des rôles</a:t>
            </a:r>
            <a:endParaRPr spc="4" dirty="0"/>
          </a:p>
        </p:txBody>
      </p:sp>
      <p:sp>
        <p:nvSpPr>
          <p:cNvPr id="4" name="object 4"/>
          <p:cNvSpPr txBox="1"/>
          <p:nvPr/>
        </p:nvSpPr>
        <p:spPr>
          <a:xfrm>
            <a:off x="430556" y="2795196"/>
            <a:ext cx="9499725" cy="1749865"/>
          </a:xfrm>
          <a:prstGeom prst="rect">
            <a:avLst/>
          </a:prstGeom>
        </p:spPr>
        <p:txBody>
          <a:bodyPr vert="horz" wrap="square" lIns="0" tIns="11139" rIns="0" bIns="0" rtlCol="0">
            <a:spAutoFit/>
          </a:bodyPr>
          <a:lstStyle/>
          <a:p>
            <a:pPr marL="332504" indent="-321922">
              <a:spcBef>
                <a:spcPts val="88"/>
              </a:spcBef>
              <a:buFont typeface="Arial"/>
              <a:buChar char="●"/>
              <a:tabLst>
                <a:tab pos="332504" algn="l"/>
                <a:tab pos="333061" algn="l"/>
              </a:tabLst>
            </a:pPr>
            <a:r>
              <a:rPr lang="fr-FR" sz="2193" spc="44" dirty="0">
                <a:latin typeface="Tahoma"/>
                <a:cs typeface="Tahoma"/>
              </a:rPr>
              <a:t>Créer des rôles pour chaque équipe et </a:t>
            </a:r>
            <a:r>
              <a:rPr lang="fr-FR" sz="2193" spc="44" dirty="0" err="1">
                <a:latin typeface="Tahoma"/>
                <a:cs typeface="Tahoma"/>
              </a:rPr>
              <a:t>objectids</a:t>
            </a:r>
            <a:r>
              <a:rPr lang="fr-FR" sz="2193" spc="44" dirty="0">
                <a:latin typeface="Tahoma"/>
                <a:cs typeface="Tahoma"/>
              </a:rPr>
              <a:t>.</a:t>
            </a:r>
          </a:p>
          <a:p>
            <a:pPr marL="332504" indent="-321922">
              <a:spcBef>
                <a:spcPts val="88"/>
              </a:spcBef>
              <a:buFont typeface="Arial"/>
              <a:buChar char="●"/>
              <a:tabLst>
                <a:tab pos="332504" algn="l"/>
                <a:tab pos="333061" algn="l"/>
              </a:tabLst>
            </a:pPr>
            <a:r>
              <a:rPr lang="fr-FR" sz="2193" spc="44" dirty="0">
                <a:latin typeface="Tahoma"/>
                <a:cs typeface="Tahoma"/>
              </a:rPr>
              <a:t>Enregistrer les rôles dans des dépôts git.</a:t>
            </a:r>
          </a:p>
          <a:p>
            <a:pPr marL="332504" indent="-321922">
              <a:spcBef>
                <a:spcPts val="88"/>
              </a:spcBef>
              <a:buFont typeface="Arial"/>
              <a:buChar char="●"/>
              <a:tabLst>
                <a:tab pos="332504" algn="l"/>
                <a:tab pos="333061" algn="l"/>
              </a:tabLst>
            </a:pPr>
            <a:r>
              <a:rPr lang="fr-FR" sz="2193" spc="44" dirty="0">
                <a:latin typeface="Tahoma"/>
                <a:cs typeface="Tahoma"/>
              </a:rPr>
              <a:t>Importer des rôles en utilisant Ansible Galaxy.</a:t>
            </a:r>
          </a:p>
          <a:p>
            <a:pPr marL="332504" indent="-321922">
              <a:spcBef>
                <a:spcPts val="88"/>
              </a:spcBef>
              <a:buFont typeface="Arial"/>
              <a:buChar char="●"/>
              <a:tabLst>
                <a:tab pos="332504" algn="l"/>
                <a:tab pos="333061" algn="l"/>
              </a:tabLst>
            </a:pPr>
            <a:r>
              <a:rPr lang="fr-FR" sz="2193" spc="44" dirty="0">
                <a:latin typeface="Tahoma"/>
                <a:cs typeface="Tahoma"/>
              </a:rPr>
              <a:t>Télécharger des rôles depuis Galaxy et adaptez les bien à vos besoins.</a:t>
            </a:r>
          </a:p>
          <a:p>
            <a:pPr marL="332504" indent="-321922">
              <a:spcBef>
                <a:spcPts val="88"/>
              </a:spcBef>
              <a:buFont typeface="Arial"/>
              <a:buChar char="●"/>
              <a:tabLst>
                <a:tab pos="332504" algn="l"/>
                <a:tab pos="333061" algn="l"/>
              </a:tabLst>
            </a:pPr>
            <a:endParaRPr sz="2193" dirty="0">
              <a:latin typeface="Arial"/>
              <a:cs typeface="Arial"/>
            </a:endParaRPr>
          </a:p>
        </p:txBody>
      </p:sp>
      <p:sp>
        <p:nvSpPr>
          <p:cNvPr id="3" name="Espace réservé de la date 2">
            <a:extLst>
              <a:ext uri="{FF2B5EF4-FFF2-40B4-BE49-F238E27FC236}">
                <a16:creationId xmlns:a16="http://schemas.microsoft.com/office/drawing/2014/main" id="{B30A6AF5-7B79-414C-BE78-15256D88665D}"/>
              </a:ext>
            </a:extLst>
          </p:cNvPr>
          <p:cNvSpPr>
            <a:spLocks noGrp="1"/>
          </p:cNvSpPr>
          <p:nvPr>
            <p:ph type="dt" sz="half" idx="6"/>
          </p:nvPr>
        </p:nvSpPr>
        <p:spPr/>
        <p:txBody>
          <a:bodyPr/>
          <a:lstStyle/>
          <a:p>
            <a:fld id="{CDCB6B5E-22FA-4DAF-8CB8-5E5EB193233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FFD40F73-C05D-4345-9262-3047C1B6619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217</a:t>
            </a:fld>
            <a:endParaRPr lang="fr-FR" spc="-1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360" y="1037916"/>
            <a:ext cx="9223058" cy="620132"/>
          </a:xfrm>
          <a:prstGeom prst="rect">
            <a:avLst/>
          </a:prstGeom>
        </p:spPr>
        <p:txBody>
          <a:bodyPr vert="horz" wrap="square" lIns="0" tIns="11139" rIns="0" bIns="0" rtlCol="0">
            <a:spAutoFit/>
          </a:bodyPr>
          <a:lstStyle/>
          <a:p>
            <a:pPr marL="2683426" marR="4456" indent="-2080240">
              <a:lnSpc>
                <a:spcPct val="129800"/>
              </a:lnSpc>
              <a:spcBef>
                <a:spcPts val="88"/>
              </a:spcBef>
            </a:pPr>
            <a:r>
              <a:rPr lang="fr-FR" spc="31" dirty="0"/>
              <a:t>Exécution en tant que root</a:t>
            </a:r>
            <a:endParaRPr spc="31" dirty="0"/>
          </a:p>
        </p:txBody>
      </p:sp>
      <p:sp>
        <p:nvSpPr>
          <p:cNvPr id="5" name="object 5"/>
          <p:cNvSpPr txBox="1"/>
          <p:nvPr/>
        </p:nvSpPr>
        <p:spPr>
          <a:xfrm>
            <a:off x="583277" y="3210925"/>
            <a:ext cx="9653224" cy="1399577"/>
          </a:xfrm>
          <a:prstGeom prst="rect">
            <a:avLst/>
          </a:prstGeom>
        </p:spPr>
        <p:txBody>
          <a:bodyPr vert="horz" wrap="square" lIns="0" tIns="11139" rIns="0" bIns="0" rtlCol="0">
            <a:spAutoFit/>
          </a:bodyPr>
          <a:lstStyle>
            <a:defPPr>
              <a:defRPr lang="fr-FR"/>
            </a:defPPr>
            <a:lvl1pPr marL="379095" indent="-367030">
              <a:lnSpc>
                <a:spcPct val="100000"/>
              </a:lnSpc>
              <a:spcBef>
                <a:spcPts val="100"/>
              </a:spcBef>
              <a:buFont typeface="Arial"/>
              <a:buChar char="●"/>
              <a:tabLst>
                <a:tab pos="379095" algn="l"/>
                <a:tab pos="379730" algn="l"/>
              </a:tabLst>
              <a:defRPr sz="2500" spc="50">
                <a:latin typeface="Tahoma"/>
                <a:cs typeface="Tahoma"/>
              </a:defRPr>
            </a:lvl1pPr>
          </a:lstStyle>
          <a:p>
            <a:r>
              <a:rPr lang="fr-FR" sz="2193" dirty="0"/>
              <a:t>Ansible s’exécute en tant que root.</a:t>
            </a:r>
            <a:endParaRPr sz="2193" dirty="0"/>
          </a:p>
          <a:p>
            <a:r>
              <a:rPr lang="fr-FR" sz="2193" dirty="0"/>
              <a:t>Pour des objectifs de sécurité, l’accès root n’est pas possible.</a:t>
            </a:r>
            <a:endParaRPr sz="2193" dirty="0"/>
          </a:p>
          <a:p>
            <a:r>
              <a:rPr lang="fr-FR" sz="2193" dirty="0"/>
              <a:t>Utiliser la méthode </a:t>
            </a:r>
            <a:r>
              <a:rPr lang="fr-FR" sz="2193" b="1" dirty="0" err="1"/>
              <a:t>become</a:t>
            </a:r>
            <a:r>
              <a:rPr lang="fr-FR" sz="2193" dirty="0"/>
              <a:t> pour exécuter via </a:t>
            </a:r>
            <a:r>
              <a:rPr lang="fr-FR" sz="2193" dirty="0" err="1"/>
              <a:t>sudo</a:t>
            </a:r>
            <a:r>
              <a:rPr lang="fr-FR" sz="2193" dirty="0"/>
              <a:t>.</a:t>
            </a:r>
            <a:endParaRPr sz="2193" dirty="0"/>
          </a:p>
          <a:p>
            <a:r>
              <a:rPr lang="fr-FR" sz="2193" dirty="0">
                <a:solidFill>
                  <a:srgbClr val="FF0000"/>
                </a:solidFill>
              </a:rPr>
              <a:t>Meilleure solution : créer un utilisateur consacré à Ansible</a:t>
            </a:r>
            <a:endParaRPr sz="2193" dirty="0">
              <a:solidFill>
                <a:srgbClr val="FF0000"/>
              </a:solidFill>
            </a:endParaRPr>
          </a:p>
        </p:txBody>
      </p:sp>
      <p:sp>
        <p:nvSpPr>
          <p:cNvPr id="3" name="Espace réservé de la date 2">
            <a:extLst>
              <a:ext uri="{FF2B5EF4-FFF2-40B4-BE49-F238E27FC236}">
                <a16:creationId xmlns:a16="http://schemas.microsoft.com/office/drawing/2014/main" id="{0BB20FBA-47F0-417E-907B-CE456EA3925A}"/>
              </a:ext>
            </a:extLst>
          </p:cNvPr>
          <p:cNvSpPr>
            <a:spLocks noGrp="1"/>
          </p:cNvSpPr>
          <p:nvPr>
            <p:ph type="dt" sz="half" idx="6"/>
          </p:nvPr>
        </p:nvSpPr>
        <p:spPr/>
        <p:txBody>
          <a:bodyPr/>
          <a:lstStyle/>
          <a:p>
            <a:fld id="{E31C379F-9A91-46FD-A172-E287CFA43A12}"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9F48669C-6229-4430-A3D3-9F59A5BD500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218</a:t>
            </a:fld>
            <a:endParaRPr lang="fr-FR" spc="-1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1111250"/>
            <a:ext cx="6860484" cy="534468"/>
          </a:xfrm>
          <a:prstGeom prst="rect">
            <a:avLst/>
          </a:prstGeom>
        </p:spPr>
        <p:txBody>
          <a:bodyPr vert="horz" wrap="square" lIns="0" tIns="11139" rIns="0" bIns="0" rtlCol="0">
            <a:spAutoFit/>
          </a:bodyPr>
          <a:lstStyle/>
          <a:p>
            <a:pPr marL="11139">
              <a:spcBef>
                <a:spcPts val="88"/>
              </a:spcBef>
            </a:pPr>
            <a:r>
              <a:rPr lang="fr-FR" spc="-13" dirty="0"/>
              <a:t>Bien déboguer votre code</a:t>
            </a:r>
            <a:endParaRPr spc="13" dirty="0"/>
          </a:p>
        </p:txBody>
      </p:sp>
      <p:sp>
        <p:nvSpPr>
          <p:cNvPr id="4" name="object 4"/>
          <p:cNvSpPr txBox="1"/>
          <p:nvPr/>
        </p:nvSpPr>
        <p:spPr>
          <a:xfrm>
            <a:off x="772842" y="2635986"/>
            <a:ext cx="9536568" cy="1467096"/>
          </a:xfrm>
          <a:prstGeom prst="rect">
            <a:avLst/>
          </a:prstGeom>
        </p:spPr>
        <p:txBody>
          <a:bodyPr vert="horz" wrap="square" lIns="0" tIns="11139" rIns="0" bIns="0" rtlCol="0">
            <a:spAutoFit/>
          </a:bodyPr>
          <a:lstStyle/>
          <a:p>
            <a:pPr marL="300758" indent="-300758">
              <a:spcBef>
                <a:spcPts val="35"/>
              </a:spcBef>
              <a:buFont typeface="Arial" panose="020B0604020202020204" pitchFamily="34" charset="0"/>
              <a:buChar char="•"/>
            </a:pPr>
            <a:r>
              <a:rPr lang="en-US" sz="2105" spc="-13" dirty="0" err="1"/>
              <a:t>Garder</a:t>
            </a:r>
            <a:r>
              <a:rPr lang="en-US" sz="2105" spc="-13" dirty="0"/>
              <a:t> les </a:t>
            </a:r>
            <a:r>
              <a:rPr lang="en-US" sz="2105" spc="-13" dirty="0" err="1"/>
              <a:t>fichiers</a:t>
            </a:r>
            <a:r>
              <a:rPr lang="en-US" sz="2105" spc="-13" dirty="0"/>
              <a:t> du code </a:t>
            </a:r>
            <a:r>
              <a:rPr lang="en-US" sz="2105" spc="-13" dirty="0" err="1"/>
              <a:t>automatisé</a:t>
            </a:r>
            <a:r>
              <a:rPr lang="en-US" sz="2105" spc="-13" dirty="0"/>
              <a:t> sur la machine </a:t>
            </a:r>
            <a:r>
              <a:rPr lang="en-US" sz="2105" spc="-13" dirty="0" err="1"/>
              <a:t>distante</a:t>
            </a:r>
            <a:r>
              <a:rPr lang="en-US" sz="2105" spc="-13" dirty="0"/>
              <a:t>:</a:t>
            </a:r>
            <a:endParaRPr lang="fr-FR" sz="2105" dirty="0">
              <a:latin typeface="Tahoma"/>
              <a:cs typeface="Tahoma"/>
            </a:endParaRPr>
          </a:p>
          <a:p>
            <a:pPr>
              <a:spcBef>
                <a:spcPts val="35"/>
              </a:spcBef>
            </a:pPr>
            <a:endParaRPr sz="2105" dirty="0">
              <a:latin typeface="Tahoma"/>
              <a:cs typeface="Tahoma"/>
            </a:endParaRPr>
          </a:p>
          <a:p>
            <a:pPr marL="257872">
              <a:tabLst>
                <a:tab pos="504604" algn="l"/>
                <a:tab pos="3963317" algn="l"/>
                <a:tab pos="4951361" algn="l"/>
                <a:tab pos="6433427" algn="l"/>
                <a:tab pos="6803804" algn="l"/>
              </a:tabLst>
            </a:pPr>
            <a:r>
              <a:rPr sz="1579" spc="92" dirty="0">
                <a:solidFill>
                  <a:srgbClr val="EE0000"/>
                </a:solidFill>
                <a:latin typeface="Arial"/>
                <a:cs typeface="Arial"/>
              </a:rPr>
              <a:t>$	</a:t>
            </a:r>
            <a:r>
              <a:rPr sz="1579" b="1" spc="-9" dirty="0">
                <a:solidFill>
                  <a:srgbClr val="EE0000"/>
                </a:solidFill>
                <a:latin typeface="Arial"/>
                <a:cs typeface="Arial"/>
              </a:rPr>
              <a:t>ANSIBLE_KEEP_REMOTE_FILES=1</a:t>
            </a:r>
            <a:r>
              <a:rPr sz="1579" spc="-9" dirty="0">
                <a:solidFill>
                  <a:srgbClr val="EE0000"/>
                </a:solidFill>
                <a:latin typeface="Arial"/>
                <a:cs typeface="Arial"/>
              </a:rPr>
              <a:t>	</a:t>
            </a:r>
            <a:r>
              <a:rPr sz="1579" spc="254" dirty="0">
                <a:solidFill>
                  <a:srgbClr val="EE0000"/>
                </a:solidFill>
                <a:latin typeface="Arial"/>
                <a:cs typeface="Arial"/>
              </a:rPr>
              <a:t>ansible	</a:t>
            </a:r>
            <a:r>
              <a:rPr sz="1579" spc="237" dirty="0">
                <a:solidFill>
                  <a:srgbClr val="EE0000"/>
                </a:solidFill>
                <a:latin typeface="Arial"/>
                <a:cs typeface="Arial"/>
              </a:rPr>
              <a:t>target-node	</a:t>
            </a:r>
            <a:r>
              <a:rPr sz="1579" spc="48" dirty="0">
                <a:solidFill>
                  <a:srgbClr val="EE0000"/>
                </a:solidFill>
                <a:latin typeface="Arial"/>
                <a:cs typeface="Arial"/>
              </a:rPr>
              <a:t>-m	</a:t>
            </a:r>
            <a:r>
              <a:rPr sz="1579" spc="-22" dirty="0">
                <a:solidFill>
                  <a:srgbClr val="EE0000"/>
                </a:solidFill>
                <a:latin typeface="Arial"/>
                <a:cs typeface="Arial"/>
              </a:rPr>
              <a:t>yum</a:t>
            </a:r>
            <a:endParaRPr sz="1579" dirty="0">
              <a:latin typeface="Arial"/>
              <a:cs typeface="Arial"/>
            </a:endParaRPr>
          </a:p>
          <a:p>
            <a:pPr marL="505161">
              <a:spcBef>
                <a:spcPts val="342"/>
              </a:spcBef>
              <a:tabLst>
                <a:tab pos="875538" algn="l"/>
                <a:tab pos="2357605" algn="l"/>
              </a:tabLst>
            </a:pPr>
            <a:r>
              <a:rPr sz="1579" spc="268" dirty="0">
                <a:solidFill>
                  <a:srgbClr val="EE0000"/>
                </a:solidFill>
                <a:latin typeface="Arial"/>
                <a:cs typeface="Arial"/>
              </a:rPr>
              <a:t>-a	</a:t>
            </a:r>
            <a:r>
              <a:rPr sz="1579" spc="158" dirty="0">
                <a:solidFill>
                  <a:srgbClr val="EE0000"/>
                </a:solidFill>
                <a:latin typeface="Arial"/>
                <a:cs typeface="Arial"/>
              </a:rPr>
              <a:t>"name=httpd	</a:t>
            </a:r>
            <a:r>
              <a:rPr sz="1579" spc="228" dirty="0">
                <a:solidFill>
                  <a:srgbClr val="EE0000"/>
                </a:solidFill>
                <a:latin typeface="Arial"/>
                <a:cs typeface="Arial"/>
              </a:rPr>
              <a:t>state=absent"</a:t>
            </a:r>
            <a:endParaRPr sz="1579" dirty="0">
              <a:latin typeface="Arial"/>
              <a:cs typeface="Arial"/>
            </a:endParaRPr>
          </a:p>
          <a:p>
            <a:pPr>
              <a:spcBef>
                <a:spcPts val="13"/>
              </a:spcBef>
            </a:pPr>
            <a:endParaRPr sz="1842" dirty="0">
              <a:latin typeface="Tahoma"/>
              <a:cs typeface="Tahoma"/>
            </a:endParaRPr>
          </a:p>
        </p:txBody>
      </p:sp>
      <p:sp>
        <p:nvSpPr>
          <p:cNvPr id="3" name="Espace réservé de la date 2">
            <a:extLst>
              <a:ext uri="{FF2B5EF4-FFF2-40B4-BE49-F238E27FC236}">
                <a16:creationId xmlns:a16="http://schemas.microsoft.com/office/drawing/2014/main" id="{35C178A8-B605-4AC2-B087-A40DC8F63E16}"/>
              </a:ext>
            </a:extLst>
          </p:cNvPr>
          <p:cNvSpPr>
            <a:spLocks noGrp="1"/>
          </p:cNvSpPr>
          <p:nvPr>
            <p:ph type="dt" sz="half" idx="6"/>
          </p:nvPr>
        </p:nvSpPr>
        <p:spPr/>
        <p:txBody>
          <a:bodyPr/>
          <a:lstStyle/>
          <a:p>
            <a:fld id="{9DDDC142-66DA-4DF1-917F-6D32738EC39F}"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F2542AAB-FB38-4131-A63E-5B085DA8068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219</a:t>
            </a:fld>
            <a:endParaRPr lang="fr-FR" spc="-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4229" y="2160939"/>
            <a:ext cx="1624060" cy="4117516"/>
          </a:xfrm>
          <a:custGeom>
            <a:avLst/>
            <a:gdLst/>
            <a:ahLst/>
            <a:cxnLst/>
            <a:rect l="l" t="t" r="r" b="b"/>
            <a:pathLst>
              <a:path w="1851660" h="4694555">
                <a:moveTo>
                  <a:pt x="0" y="0"/>
                </a:moveTo>
                <a:lnTo>
                  <a:pt x="1851299" y="0"/>
                </a:lnTo>
                <a:lnTo>
                  <a:pt x="1851299" y="4694399"/>
                </a:lnTo>
                <a:lnTo>
                  <a:pt x="0" y="4694399"/>
                </a:lnTo>
                <a:lnTo>
                  <a:pt x="0" y="0"/>
                </a:lnTo>
                <a:close/>
              </a:path>
            </a:pathLst>
          </a:custGeom>
          <a:solidFill>
            <a:schemeClr val="bg2">
              <a:lumMod val="90000"/>
            </a:schemeClr>
          </a:solidFill>
        </p:spPr>
        <p:txBody>
          <a:bodyPr wrap="square" lIns="0" tIns="0" rIns="0" bIns="0" rtlCol="0"/>
          <a:lstStyle/>
          <a:p>
            <a:endParaRPr sz="1579"/>
          </a:p>
        </p:txBody>
      </p:sp>
      <p:sp>
        <p:nvSpPr>
          <p:cNvPr id="4" name="object 4"/>
          <p:cNvSpPr/>
          <p:nvPr/>
        </p:nvSpPr>
        <p:spPr>
          <a:xfrm>
            <a:off x="1992747" y="2160939"/>
            <a:ext cx="1624060" cy="4117516"/>
          </a:xfrm>
          <a:custGeom>
            <a:avLst/>
            <a:gdLst/>
            <a:ahLst/>
            <a:cxnLst/>
            <a:rect l="l" t="t" r="r" b="b"/>
            <a:pathLst>
              <a:path w="1851660" h="4694555">
                <a:moveTo>
                  <a:pt x="0" y="0"/>
                </a:moveTo>
                <a:lnTo>
                  <a:pt x="1851299" y="0"/>
                </a:lnTo>
                <a:lnTo>
                  <a:pt x="1851299" y="4694399"/>
                </a:lnTo>
                <a:lnTo>
                  <a:pt x="0" y="4694399"/>
                </a:lnTo>
                <a:lnTo>
                  <a:pt x="0" y="0"/>
                </a:lnTo>
                <a:close/>
              </a:path>
            </a:pathLst>
          </a:custGeom>
          <a:solidFill>
            <a:schemeClr val="bg2">
              <a:lumMod val="90000"/>
            </a:schemeClr>
          </a:solidFill>
        </p:spPr>
        <p:txBody>
          <a:bodyPr wrap="square" lIns="0" tIns="0" rIns="0" bIns="0" rtlCol="0"/>
          <a:lstStyle/>
          <a:p>
            <a:endParaRPr sz="1579"/>
          </a:p>
        </p:txBody>
      </p:sp>
      <p:sp>
        <p:nvSpPr>
          <p:cNvPr id="5" name="object 5"/>
          <p:cNvSpPr/>
          <p:nvPr/>
        </p:nvSpPr>
        <p:spPr>
          <a:xfrm>
            <a:off x="3688750" y="2160939"/>
            <a:ext cx="1624060" cy="4117516"/>
          </a:xfrm>
          <a:custGeom>
            <a:avLst/>
            <a:gdLst/>
            <a:ahLst/>
            <a:cxnLst/>
            <a:rect l="l" t="t" r="r" b="b"/>
            <a:pathLst>
              <a:path w="1851660" h="4694555">
                <a:moveTo>
                  <a:pt x="0" y="0"/>
                </a:moveTo>
                <a:lnTo>
                  <a:pt x="1851299" y="0"/>
                </a:lnTo>
                <a:lnTo>
                  <a:pt x="1851299" y="4694399"/>
                </a:lnTo>
                <a:lnTo>
                  <a:pt x="0" y="4694399"/>
                </a:lnTo>
                <a:lnTo>
                  <a:pt x="0" y="0"/>
                </a:lnTo>
                <a:close/>
              </a:path>
            </a:pathLst>
          </a:custGeom>
          <a:solidFill>
            <a:schemeClr val="bg2">
              <a:lumMod val="90000"/>
            </a:schemeClr>
          </a:solidFill>
        </p:spPr>
        <p:txBody>
          <a:bodyPr wrap="square" lIns="0" tIns="0" rIns="0" bIns="0" rtlCol="0"/>
          <a:lstStyle/>
          <a:p>
            <a:endParaRPr sz="1579"/>
          </a:p>
        </p:txBody>
      </p:sp>
      <p:sp>
        <p:nvSpPr>
          <p:cNvPr id="6" name="object 6"/>
          <p:cNvSpPr/>
          <p:nvPr/>
        </p:nvSpPr>
        <p:spPr>
          <a:xfrm>
            <a:off x="5385804" y="2160939"/>
            <a:ext cx="1624060" cy="4117516"/>
          </a:xfrm>
          <a:custGeom>
            <a:avLst/>
            <a:gdLst/>
            <a:ahLst/>
            <a:cxnLst/>
            <a:rect l="l" t="t" r="r" b="b"/>
            <a:pathLst>
              <a:path w="1851659" h="4694555">
                <a:moveTo>
                  <a:pt x="0" y="0"/>
                </a:moveTo>
                <a:lnTo>
                  <a:pt x="1851299" y="0"/>
                </a:lnTo>
                <a:lnTo>
                  <a:pt x="1851299" y="4694399"/>
                </a:lnTo>
                <a:lnTo>
                  <a:pt x="0" y="4694399"/>
                </a:lnTo>
                <a:lnTo>
                  <a:pt x="0" y="0"/>
                </a:lnTo>
                <a:close/>
              </a:path>
            </a:pathLst>
          </a:custGeom>
          <a:solidFill>
            <a:schemeClr val="bg2">
              <a:lumMod val="90000"/>
            </a:schemeClr>
          </a:solidFill>
        </p:spPr>
        <p:txBody>
          <a:bodyPr wrap="square" lIns="0" tIns="0" rIns="0" bIns="0" rtlCol="0"/>
          <a:lstStyle/>
          <a:p>
            <a:endParaRPr sz="1579"/>
          </a:p>
        </p:txBody>
      </p:sp>
      <p:sp>
        <p:nvSpPr>
          <p:cNvPr id="7" name="object 7"/>
          <p:cNvSpPr/>
          <p:nvPr/>
        </p:nvSpPr>
        <p:spPr>
          <a:xfrm>
            <a:off x="7093082" y="2160939"/>
            <a:ext cx="1624060" cy="4117516"/>
          </a:xfrm>
          <a:custGeom>
            <a:avLst/>
            <a:gdLst/>
            <a:ahLst/>
            <a:cxnLst/>
            <a:rect l="l" t="t" r="r" b="b"/>
            <a:pathLst>
              <a:path w="1851659" h="4694555">
                <a:moveTo>
                  <a:pt x="0" y="0"/>
                </a:moveTo>
                <a:lnTo>
                  <a:pt x="1851299" y="0"/>
                </a:lnTo>
                <a:lnTo>
                  <a:pt x="1851299" y="4694399"/>
                </a:lnTo>
                <a:lnTo>
                  <a:pt x="0" y="4694399"/>
                </a:lnTo>
                <a:lnTo>
                  <a:pt x="0" y="0"/>
                </a:lnTo>
                <a:close/>
              </a:path>
            </a:pathLst>
          </a:custGeom>
          <a:solidFill>
            <a:schemeClr val="bg2">
              <a:lumMod val="90000"/>
            </a:schemeClr>
          </a:solidFill>
        </p:spPr>
        <p:txBody>
          <a:bodyPr wrap="square" lIns="0" tIns="0" rIns="0" bIns="0" rtlCol="0"/>
          <a:lstStyle/>
          <a:p>
            <a:endParaRPr sz="1579"/>
          </a:p>
        </p:txBody>
      </p:sp>
      <p:sp>
        <p:nvSpPr>
          <p:cNvPr id="8" name="object 8"/>
          <p:cNvSpPr/>
          <p:nvPr/>
        </p:nvSpPr>
        <p:spPr>
          <a:xfrm>
            <a:off x="8786192" y="2160939"/>
            <a:ext cx="1624060" cy="4117516"/>
          </a:xfrm>
          <a:custGeom>
            <a:avLst/>
            <a:gdLst/>
            <a:ahLst/>
            <a:cxnLst/>
            <a:rect l="l" t="t" r="r" b="b"/>
            <a:pathLst>
              <a:path w="1851659" h="4694555">
                <a:moveTo>
                  <a:pt x="0" y="0"/>
                </a:moveTo>
                <a:lnTo>
                  <a:pt x="1851299" y="0"/>
                </a:lnTo>
                <a:lnTo>
                  <a:pt x="1851299" y="4694399"/>
                </a:lnTo>
                <a:lnTo>
                  <a:pt x="0" y="4694399"/>
                </a:lnTo>
                <a:lnTo>
                  <a:pt x="0" y="0"/>
                </a:lnTo>
                <a:close/>
              </a:path>
            </a:pathLst>
          </a:custGeom>
          <a:solidFill>
            <a:schemeClr val="bg2">
              <a:lumMod val="90000"/>
            </a:schemeClr>
          </a:solidFill>
        </p:spPr>
        <p:txBody>
          <a:bodyPr wrap="square" lIns="0" tIns="0" rIns="0" bIns="0" rtlCol="0"/>
          <a:lstStyle/>
          <a:p>
            <a:endParaRPr sz="1579"/>
          </a:p>
        </p:txBody>
      </p:sp>
      <p:sp>
        <p:nvSpPr>
          <p:cNvPr id="9" name="object 9"/>
          <p:cNvSpPr txBox="1"/>
          <p:nvPr/>
        </p:nvSpPr>
        <p:spPr>
          <a:xfrm>
            <a:off x="490295" y="2361005"/>
            <a:ext cx="537455" cy="227141"/>
          </a:xfrm>
          <a:prstGeom prst="rect">
            <a:avLst/>
          </a:prstGeom>
        </p:spPr>
        <p:txBody>
          <a:bodyPr vert="horz" wrap="square" lIns="0" tIns="11139" rIns="0" bIns="0" rtlCol="0">
            <a:spAutoFit/>
          </a:bodyPr>
          <a:lstStyle/>
          <a:p>
            <a:pPr marL="11139">
              <a:spcBef>
                <a:spcPts val="88"/>
              </a:spcBef>
            </a:pPr>
            <a:r>
              <a:rPr sz="1403" b="1" spc="13" dirty="0">
                <a:solidFill>
                  <a:srgbClr val="EE0000"/>
                </a:solidFill>
                <a:latin typeface="Arial"/>
                <a:cs typeface="Arial"/>
              </a:rPr>
              <a:t>Cloud</a:t>
            </a:r>
            <a:endParaRPr sz="1403">
              <a:latin typeface="Arial"/>
              <a:cs typeface="Arial"/>
            </a:endParaRPr>
          </a:p>
        </p:txBody>
      </p:sp>
      <p:sp>
        <p:nvSpPr>
          <p:cNvPr id="10" name="object 10"/>
          <p:cNvSpPr txBox="1"/>
          <p:nvPr/>
        </p:nvSpPr>
        <p:spPr>
          <a:xfrm>
            <a:off x="2038153" y="2361450"/>
            <a:ext cx="1353940" cy="213739"/>
          </a:xfrm>
          <a:prstGeom prst="rect">
            <a:avLst/>
          </a:prstGeom>
        </p:spPr>
        <p:txBody>
          <a:bodyPr vert="horz" wrap="square" lIns="0" tIns="11139" rIns="0" bIns="0" rtlCol="0">
            <a:spAutoFit/>
          </a:bodyPr>
          <a:lstStyle/>
          <a:p>
            <a:pPr marL="11139">
              <a:spcBef>
                <a:spcPts val="88"/>
              </a:spcBef>
            </a:pPr>
            <a:r>
              <a:rPr sz="1316" b="1" spc="88" dirty="0">
                <a:solidFill>
                  <a:srgbClr val="EE0000"/>
                </a:solidFill>
                <a:latin typeface="Arial"/>
                <a:cs typeface="Arial"/>
              </a:rPr>
              <a:t>Virt</a:t>
            </a:r>
            <a:r>
              <a:rPr sz="1316" b="1" spc="-179" dirty="0">
                <a:solidFill>
                  <a:srgbClr val="EE0000"/>
                </a:solidFill>
                <a:latin typeface="Arial"/>
                <a:cs typeface="Arial"/>
              </a:rPr>
              <a:t> </a:t>
            </a:r>
            <a:r>
              <a:rPr sz="1316" b="1" spc="-35" dirty="0">
                <a:solidFill>
                  <a:srgbClr val="EE0000"/>
                </a:solidFill>
                <a:latin typeface="Arial"/>
                <a:cs typeface="Arial"/>
              </a:rPr>
              <a:t>&amp; </a:t>
            </a:r>
            <a:r>
              <a:rPr sz="1316" b="1" spc="31" dirty="0">
                <a:solidFill>
                  <a:srgbClr val="EE0000"/>
                </a:solidFill>
                <a:latin typeface="Arial"/>
                <a:cs typeface="Arial"/>
              </a:rPr>
              <a:t>Container</a:t>
            </a:r>
            <a:endParaRPr sz="1316">
              <a:latin typeface="Arial"/>
              <a:cs typeface="Arial"/>
            </a:endParaRPr>
          </a:p>
        </p:txBody>
      </p:sp>
      <p:sp>
        <p:nvSpPr>
          <p:cNvPr id="11" name="object 11"/>
          <p:cNvSpPr txBox="1"/>
          <p:nvPr/>
        </p:nvSpPr>
        <p:spPr>
          <a:xfrm>
            <a:off x="3780375" y="2361005"/>
            <a:ext cx="813144" cy="227141"/>
          </a:xfrm>
          <a:prstGeom prst="rect">
            <a:avLst/>
          </a:prstGeom>
        </p:spPr>
        <p:txBody>
          <a:bodyPr vert="horz" wrap="square" lIns="0" tIns="11139" rIns="0" bIns="0" rtlCol="0">
            <a:spAutoFit/>
          </a:bodyPr>
          <a:lstStyle/>
          <a:p>
            <a:pPr marL="11139">
              <a:spcBef>
                <a:spcPts val="88"/>
              </a:spcBef>
            </a:pPr>
            <a:r>
              <a:rPr sz="1403" b="1" spc="26" dirty="0">
                <a:solidFill>
                  <a:srgbClr val="EE0000"/>
                </a:solidFill>
                <a:latin typeface="Arial"/>
                <a:cs typeface="Arial"/>
              </a:rPr>
              <a:t>Wind</a:t>
            </a:r>
            <a:r>
              <a:rPr sz="1403" b="1" spc="13" dirty="0">
                <a:solidFill>
                  <a:srgbClr val="EE0000"/>
                </a:solidFill>
                <a:latin typeface="Arial"/>
                <a:cs typeface="Arial"/>
              </a:rPr>
              <a:t>o</a:t>
            </a:r>
            <a:r>
              <a:rPr sz="1403" b="1" spc="-31" dirty="0">
                <a:solidFill>
                  <a:srgbClr val="EE0000"/>
                </a:solidFill>
                <a:latin typeface="Arial"/>
                <a:cs typeface="Arial"/>
              </a:rPr>
              <a:t>ws</a:t>
            </a:r>
            <a:endParaRPr sz="1403">
              <a:latin typeface="Arial"/>
              <a:cs typeface="Arial"/>
            </a:endParaRPr>
          </a:p>
        </p:txBody>
      </p:sp>
      <p:sp>
        <p:nvSpPr>
          <p:cNvPr id="12" name="object 12"/>
          <p:cNvSpPr txBox="1"/>
          <p:nvPr/>
        </p:nvSpPr>
        <p:spPr>
          <a:xfrm>
            <a:off x="5475366" y="2361005"/>
            <a:ext cx="783625" cy="227141"/>
          </a:xfrm>
          <a:prstGeom prst="rect">
            <a:avLst/>
          </a:prstGeom>
        </p:spPr>
        <p:txBody>
          <a:bodyPr vert="horz" wrap="square" lIns="0" tIns="11139" rIns="0" bIns="0" rtlCol="0">
            <a:spAutoFit/>
          </a:bodyPr>
          <a:lstStyle/>
          <a:p>
            <a:pPr marL="11139">
              <a:spcBef>
                <a:spcPts val="88"/>
              </a:spcBef>
            </a:pPr>
            <a:r>
              <a:rPr sz="1403" b="1" spc="79" dirty="0">
                <a:solidFill>
                  <a:srgbClr val="EE0000"/>
                </a:solidFill>
                <a:latin typeface="Arial"/>
                <a:cs typeface="Arial"/>
              </a:rPr>
              <a:t>N</a:t>
            </a:r>
            <a:r>
              <a:rPr sz="1403" b="1" spc="39" dirty="0">
                <a:solidFill>
                  <a:srgbClr val="EE0000"/>
                </a:solidFill>
                <a:latin typeface="Arial"/>
                <a:cs typeface="Arial"/>
              </a:rPr>
              <a:t>e</a:t>
            </a:r>
            <a:r>
              <a:rPr sz="1403" b="1" spc="184" dirty="0">
                <a:solidFill>
                  <a:srgbClr val="EE0000"/>
                </a:solidFill>
                <a:latin typeface="Arial"/>
                <a:cs typeface="Arial"/>
              </a:rPr>
              <a:t>t</a:t>
            </a:r>
            <a:r>
              <a:rPr sz="1403" b="1" spc="-9" dirty="0">
                <a:solidFill>
                  <a:srgbClr val="EE0000"/>
                </a:solidFill>
                <a:latin typeface="Arial"/>
                <a:cs typeface="Arial"/>
              </a:rPr>
              <a:t>w</a:t>
            </a:r>
            <a:r>
              <a:rPr sz="1403" b="1" spc="48" dirty="0">
                <a:solidFill>
                  <a:srgbClr val="EE0000"/>
                </a:solidFill>
                <a:latin typeface="Arial"/>
                <a:cs typeface="Arial"/>
              </a:rPr>
              <a:t>ork</a:t>
            </a:r>
            <a:endParaRPr sz="1403">
              <a:latin typeface="Arial"/>
              <a:cs typeface="Arial"/>
            </a:endParaRPr>
          </a:p>
        </p:txBody>
      </p:sp>
      <p:sp>
        <p:nvSpPr>
          <p:cNvPr id="13" name="object 13"/>
          <p:cNvSpPr txBox="1"/>
          <p:nvPr/>
        </p:nvSpPr>
        <p:spPr>
          <a:xfrm>
            <a:off x="7166622" y="2361005"/>
            <a:ext cx="770816" cy="227141"/>
          </a:xfrm>
          <a:prstGeom prst="rect">
            <a:avLst/>
          </a:prstGeom>
        </p:spPr>
        <p:txBody>
          <a:bodyPr vert="horz" wrap="square" lIns="0" tIns="11139" rIns="0" bIns="0" rtlCol="0">
            <a:spAutoFit/>
          </a:bodyPr>
          <a:lstStyle/>
          <a:p>
            <a:pPr marL="11139">
              <a:spcBef>
                <a:spcPts val="88"/>
              </a:spcBef>
            </a:pPr>
            <a:r>
              <a:rPr sz="1403" b="1" spc="39" dirty="0">
                <a:solidFill>
                  <a:srgbClr val="EE0000"/>
                </a:solidFill>
                <a:latin typeface="Arial"/>
                <a:cs typeface="Arial"/>
              </a:rPr>
              <a:t>Security</a:t>
            </a:r>
            <a:endParaRPr sz="1403">
              <a:latin typeface="Arial"/>
              <a:cs typeface="Arial"/>
            </a:endParaRPr>
          </a:p>
        </p:txBody>
      </p:sp>
      <p:sp>
        <p:nvSpPr>
          <p:cNvPr id="14" name="object 14"/>
          <p:cNvSpPr txBox="1"/>
          <p:nvPr/>
        </p:nvSpPr>
        <p:spPr>
          <a:xfrm>
            <a:off x="8875304" y="2361005"/>
            <a:ext cx="1005848" cy="227141"/>
          </a:xfrm>
          <a:prstGeom prst="rect">
            <a:avLst/>
          </a:prstGeom>
        </p:spPr>
        <p:txBody>
          <a:bodyPr vert="horz" wrap="square" lIns="0" tIns="11139" rIns="0" bIns="0" rtlCol="0">
            <a:spAutoFit/>
          </a:bodyPr>
          <a:lstStyle/>
          <a:p>
            <a:pPr marL="11139">
              <a:spcBef>
                <a:spcPts val="88"/>
              </a:spcBef>
            </a:pPr>
            <a:r>
              <a:rPr sz="1403" b="1" spc="48" dirty="0">
                <a:solidFill>
                  <a:srgbClr val="EE0000"/>
                </a:solidFill>
                <a:latin typeface="Arial"/>
                <a:cs typeface="Arial"/>
              </a:rPr>
              <a:t>Monitoring</a:t>
            </a:r>
            <a:endParaRPr sz="1403">
              <a:latin typeface="Arial"/>
              <a:cs typeface="Arial"/>
            </a:endParaRPr>
          </a:p>
        </p:txBody>
      </p:sp>
      <p:sp>
        <p:nvSpPr>
          <p:cNvPr id="15" name="object 15"/>
          <p:cNvSpPr txBox="1">
            <a:spLocks noGrp="1"/>
          </p:cNvSpPr>
          <p:nvPr>
            <p:ph type="title"/>
          </p:nvPr>
        </p:nvSpPr>
        <p:spPr>
          <a:xfrm>
            <a:off x="294229" y="1155021"/>
            <a:ext cx="5348928" cy="438068"/>
          </a:xfrm>
          <a:prstGeom prst="rect">
            <a:avLst/>
          </a:prstGeom>
        </p:spPr>
        <p:txBody>
          <a:bodyPr vert="horz" wrap="square" lIns="0" tIns="72960" rIns="0" bIns="0" rtlCol="0" anchor="ctr">
            <a:spAutoFit/>
          </a:bodyPr>
          <a:lstStyle/>
          <a:p>
            <a:pPr algn="ctr">
              <a:spcBef>
                <a:spcPts val="575"/>
              </a:spcBef>
            </a:pPr>
            <a:r>
              <a:rPr lang="en-US" sz="2368" spc="-18" dirty="0"/>
              <a:t>Ansible </a:t>
            </a:r>
            <a:r>
              <a:rPr lang="en-US" sz="2368" spc="-18" dirty="0" err="1"/>
              <a:t>automatise</a:t>
            </a:r>
            <a:r>
              <a:rPr lang="en-US" sz="2368" spc="-18" dirty="0"/>
              <a:t> </a:t>
            </a:r>
            <a:r>
              <a:rPr lang="en-US" sz="2368" spc="-18" dirty="0" err="1"/>
              <a:t>toute</a:t>
            </a:r>
            <a:r>
              <a:rPr lang="en-US" sz="2368" spc="-18" dirty="0"/>
              <a:t> </a:t>
            </a:r>
            <a:r>
              <a:rPr lang="en-US" sz="2368" spc="-18" dirty="0" err="1"/>
              <a:t>technologie</a:t>
            </a:r>
            <a:endParaRPr lang="en-US" sz="1666" dirty="0"/>
          </a:p>
        </p:txBody>
      </p:sp>
      <p:sp>
        <p:nvSpPr>
          <p:cNvPr id="16" name="object 16"/>
          <p:cNvSpPr txBox="1"/>
          <p:nvPr/>
        </p:nvSpPr>
        <p:spPr>
          <a:xfrm>
            <a:off x="2070925" y="2804295"/>
            <a:ext cx="915622" cy="1472673"/>
          </a:xfrm>
          <a:prstGeom prst="rect">
            <a:avLst/>
          </a:prstGeom>
        </p:spPr>
        <p:txBody>
          <a:bodyPr vert="horz" wrap="square" lIns="0" tIns="11139" rIns="0" bIns="0" rtlCol="0">
            <a:spAutoFit/>
          </a:bodyPr>
          <a:lstStyle/>
          <a:p>
            <a:pPr marL="11139" marR="251745">
              <a:lnSpc>
                <a:spcPct val="113300"/>
              </a:lnSpc>
              <a:spcBef>
                <a:spcPts val="88"/>
              </a:spcBef>
            </a:pPr>
            <a:r>
              <a:rPr sz="1403" dirty="0">
                <a:solidFill>
                  <a:srgbClr val="555960"/>
                </a:solidFill>
                <a:latin typeface="Arial Unicode MS"/>
                <a:cs typeface="Arial Unicode MS"/>
              </a:rPr>
              <a:t>Docker  </a:t>
            </a:r>
            <a:r>
              <a:rPr sz="1403" spc="-4" dirty="0">
                <a:solidFill>
                  <a:srgbClr val="555960"/>
                </a:solidFill>
                <a:latin typeface="Arial Unicode MS"/>
                <a:cs typeface="Arial Unicode MS"/>
              </a:rPr>
              <a:t>VM</a:t>
            </a:r>
            <a:r>
              <a:rPr sz="1403" spc="-9" dirty="0">
                <a:solidFill>
                  <a:srgbClr val="555960"/>
                </a:solidFill>
                <a:latin typeface="Arial Unicode MS"/>
                <a:cs typeface="Arial Unicode MS"/>
              </a:rPr>
              <a:t>w</a:t>
            </a:r>
            <a:r>
              <a:rPr sz="1403" spc="-13" dirty="0">
                <a:solidFill>
                  <a:srgbClr val="555960"/>
                </a:solidFill>
                <a:latin typeface="Arial Unicode MS"/>
                <a:cs typeface="Arial Unicode MS"/>
              </a:rPr>
              <a:t>a</a:t>
            </a:r>
            <a:r>
              <a:rPr sz="1403" spc="-53" dirty="0">
                <a:solidFill>
                  <a:srgbClr val="555960"/>
                </a:solidFill>
                <a:latin typeface="Arial Unicode MS"/>
                <a:cs typeface="Arial Unicode MS"/>
              </a:rPr>
              <a:t>r</a:t>
            </a:r>
            <a:r>
              <a:rPr sz="1403" dirty="0">
                <a:solidFill>
                  <a:srgbClr val="555960"/>
                </a:solidFill>
                <a:latin typeface="Arial Unicode MS"/>
                <a:cs typeface="Arial Unicode MS"/>
              </a:rPr>
              <a:t>e  </a:t>
            </a:r>
            <a:r>
              <a:rPr sz="1403" spc="-35" dirty="0">
                <a:solidFill>
                  <a:srgbClr val="555960"/>
                </a:solidFill>
                <a:latin typeface="Arial Unicode MS"/>
                <a:cs typeface="Arial Unicode MS"/>
              </a:rPr>
              <a:t>RHV</a:t>
            </a:r>
            <a:endParaRPr sz="1403">
              <a:latin typeface="Arial Unicode MS"/>
              <a:cs typeface="Arial Unicode MS"/>
            </a:endParaRPr>
          </a:p>
          <a:p>
            <a:pPr marL="11139" marR="4456">
              <a:lnSpc>
                <a:spcPct val="113300"/>
              </a:lnSpc>
            </a:pPr>
            <a:r>
              <a:rPr sz="1403" dirty="0">
                <a:solidFill>
                  <a:srgbClr val="555960"/>
                </a:solidFill>
                <a:latin typeface="Arial Unicode MS"/>
                <a:cs typeface="Arial Unicode MS"/>
              </a:rPr>
              <a:t>Open</a:t>
            </a:r>
            <a:r>
              <a:rPr sz="1403" spc="-22" dirty="0">
                <a:solidFill>
                  <a:srgbClr val="555960"/>
                </a:solidFill>
                <a:latin typeface="Arial Unicode MS"/>
                <a:cs typeface="Arial Unicode MS"/>
              </a:rPr>
              <a:t>S</a:t>
            </a:r>
            <a:r>
              <a:rPr sz="1403" spc="18" dirty="0">
                <a:solidFill>
                  <a:srgbClr val="555960"/>
                </a:solidFill>
                <a:latin typeface="Arial Unicode MS"/>
                <a:cs typeface="Arial Unicode MS"/>
              </a:rPr>
              <a:t>tack  </a:t>
            </a:r>
            <a:r>
              <a:rPr sz="1403" spc="31" dirty="0">
                <a:solidFill>
                  <a:srgbClr val="555960"/>
                </a:solidFill>
                <a:latin typeface="Arial Unicode MS"/>
                <a:cs typeface="Arial Unicode MS"/>
              </a:rPr>
              <a:t>OpenShift</a:t>
            </a:r>
            <a:endParaRPr sz="1403">
              <a:latin typeface="Arial Unicode MS"/>
              <a:cs typeface="Arial Unicode MS"/>
            </a:endParaRPr>
          </a:p>
          <a:p>
            <a:pPr marL="11139">
              <a:spcBef>
                <a:spcPts val="223"/>
              </a:spcBef>
            </a:pPr>
            <a:r>
              <a:rPr sz="1403" b="1" spc="22" dirty="0">
                <a:solidFill>
                  <a:srgbClr val="555960"/>
                </a:solidFill>
                <a:latin typeface="Arial"/>
                <a:cs typeface="Arial"/>
              </a:rPr>
              <a:t>+more</a:t>
            </a:r>
            <a:endParaRPr sz="1403">
              <a:latin typeface="Arial"/>
              <a:cs typeface="Arial"/>
            </a:endParaRPr>
          </a:p>
        </p:txBody>
      </p:sp>
      <p:sp>
        <p:nvSpPr>
          <p:cNvPr id="17" name="object 17"/>
          <p:cNvSpPr txBox="1"/>
          <p:nvPr/>
        </p:nvSpPr>
        <p:spPr>
          <a:xfrm>
            <a:off x="3780377" y="2804297"/>
            <a:ext cx="782512" cy="2693156"/>
          </a:xfrm>
          <a:prstGeom prst="rect">
            <a:avLst/>
          </a:prstGeom>
        </p:spPr>
        <p:txBody>
          <a:bodyPr vert="horz" wrap="square" lIns="0" tIns="39543" rIns="0" bIns="0" rtlCol="0">
            <a:spAutoFit/>
          </a:bodyPr>
          <a:lstStyle/>
          <a:p>
            <a:pPr marL="11139">
              <a:spcBef>
                <a:spcPts val="311"/>
              </a:spcBef>
            </a:pPr>
            <a:r>
              <a:rPr sz="1403" spc="-13" dirty="0">
                <a:solidFill>
                  <a:srgbClr val="555960"/>
                </a:solidFill>
                <a:latin typeface="Arial Unicode MS"/>
                <a:cs typeface="Arial Unicode MS"/>
              </a:rPr>
              <a:t>ACLs</a:t>
            </a:r>
            <a:endParaRPr sz="1403">
              <a:latin typeface="Arial Unicode MS"/>
              <a:cs typeface="Arial Unicode MS"/>
            </a:endParaRPr>
          </a:p>
          <a:p>
            <a:pPr marL="11139" marR="4456">
              <a:lnSpc>
                <a:spcPct val="113300"/>
              </a:lnSpc>
            </a:pPr>
            <a:r>
              <a:rPr sz="1403" spc="-18" dirty="0">
                <a:solidFill>
                  <a:srgbClr val="555960"/>
                </a:solidFill>
                <a:latin typeface="Arial Unicode MS"/>
                <a:cs typeface="Arial Unicode MS"/>
              </a:rPr>
              <a:t>Files  </a:t>
            </a:r>
            <a:r>
              <a:rPr sz="1403" spc="-57" dirty="0">
                <a:solidFill>
                  <a:srgbClr val="555960"/>
                </a:solidFill>
                <a:latin typeface="Arial Unicode MS"/>
                <a:cs typeface="Arial Unicode MS"/>
              </a:rPr>
              <a:t>P</a:t>
            </a:r>
            <a:r>
              <a:rPr sz="1403" spc="-18" dirty="0">
                <a:solidFill>
                  <a:srgbClr val="555960"/>
                </a:solidFill>
                <a:latin typeface="Arial Unicode MS"/>
                <a:cs typeface="Arial Unicode MS"/>
              </a:rPr>
              <a:t>ac</a:t>
            </a:r>
            <a:r>
              <a:rPr sz="1403" spc="-39" dirty="0">
                <a:solidFill>
                  <a:srgbClr val="555960"/>
                </a:solidFill>
                <a:latin typeface="Arial Unicode MS"/>
                <a:cs typeface="Arial Unicode MS"/>
              </a:rPr>
              <a:t>k</a:t>
            </a:r>
            <a:r>
              <a:rPr sz="1403" spc="-4" dirty="0">
                <a:solidFill>
                  <a:srgbClr val="555960"/>
                </a:solidFill>
                <a:latin typeface="Arial Unicode MS"/>
                <a:cs typeface="Arial Unicode MS"/>
              </a:rPr>
              <a:t>ag</a:t>
            </a:r>
            <a:r>
              <a:rPr sz="1403" dirty="0">
                <a:solidFill>
                  <a:srgbClr val="555960"/>
                </a:solidFill>
                <a:latin typeface="Arial Unicode MS"/>
                <a:cs typeface="Arial Unicode MS"/>
              </a:rPr>
              <a:t>e</a:t>
            </a:r>
            <a:r>
              <a:rPr sz="1403" spc="-48" dirty="0">
                <a:solidFill>
                  <a:srgbClr val="555960"/>
                </a:solidFill>
                <a:latin typeface="Arial Unicode MS"/>
                <a:cs typeface="Arial Unicode MS"/>
              </a:rPr>
              <a:t>s  IIS</a:t>
            </a:r>
            <a:endParaRPr sz="1403">
              <a:latin typeface="Arial Unicode MS"/>
              <a:cs typeface="Arial Unicode MS"/>
            </a:endParaRPr>
          </a:p>
          <a:p>
            <a:pPr marL="11139" marR="57924">
              <a:lnSpc>
                <a:spcPct val="113300"/>
              </a:lnSpc>
            </a:pPr>
            <a:r>
              <a:rPr sz="1403" spc="-145" dirty="0">
                <a:solidFill>
                  <a:srgbClr val="555960"/>
                </a:solidFill>
                <a:latin typeface="Arial Unicode MS"/>
                <a:cs typeface="Arial Unicode MS"/>
              </a:rPr>
              <a:t>R</a:t>
            </a:r>
            <a:r>
              <a:rPr sz="1403" spc="35" dirty="0">
                <a:solidFill>
                  <a:srgbClr val="555960"/>
                </a:solidFill>
                <a:latin typeface="Arial Unicode MS"/>
                <a:cs typeface="Arial Unicode MS"/>
              </a:rPr>
              <a:t>egedi</a:t>
            </a:r>
            <a:r>
              <a:rPr sz="1403" spc="31" dirty="0">
                <a:solidFill>
                  <a:srgbClr val="555960"/>
                </a:solidFill>
                <a:latin typeface="Arial Unicode MS"/>
                <a:cs typeface="Arial Unicode MS"/>
              </a:rPr>
              <a:t>t</a:t>
            </a:r>
            <a:r>
              <a:rPr sz="1403" spc="-48" dirty="0">
                <a:solidFill>
                  <a:srgbClr val="555960"/>
                </a:solidFill>
                <a:latin typeface="Arial Unicode MS"/>
                <a:cs typeface="Arial Unicode MS"/>
              </a:rPr>
              <a:t>s  </a:t>
            </a:r>
            <a:r>
              <a:rPr sz="1403" spc="-35" dirty="0">
                <a:solidFill>
                  <a:srgbClr val="555960"/>
                </a:solidFill>
                <a:latin typeface="Arial Unicode MS"/>
                <a:cs typeface="Arial Unicode MS"/>
              </a:rPr>
              <a:t>Shares  </a:t>
            </a:r>
            <a:r>
              <a:rPr sz="1403" spc="-13" dirty="0">
                <a:solidFill>
                  <a:srgbClr val="555960"/>
                </a:solidFill>
                <a:latin typeface="Arial Unicode MS"/>
                <a:cs typeface="Arial Unicode MS"/>
              </a:rPr>
              <a:t>Services  </a:t>
            </a:r>
            <a:r>
              <a:rPr sz="1403" spc="9" dirty="0">
                <a:solidFill>
                  <a:srgbClr val="555960"/>
                </a:solidFill>
                <a:latin typeface="Arial Unicode MS"/>
                <a:cs typeface="Arial Unicode MS"/>
              </a:rPr>
              <a:t>Configs  </a:t>
            </a:r>
            <a:r>
              <a:rPr sz="1403" spc="-26" dirty="0">
                <a:solidFill>
                  <a:srgbClr val="555960"/>
                </a:solidFill>
                <a:latin typeface="Arial Unicode MS"/>
                <a:cs typeface="Arial Unicode MS"/>
              </a:rPr>
              <a:t>Users  </a:t>
            </a:r>
            <a:r>
              <a:rPr sz="1403" spc="-9" dirty="0">
                <a:solidFill>
                  <a:srgbClr val="555960"/>
                </a:solidFill>
                <a:latin typeface="Arial Unicode MS"/>
                <a:cs typeface="Arial Unicode MS"/>
              </a:rPr>
              <a:t>Domains</a:t>
            </a:r>
            <a:endParaRPr sz="1403">
              <a:latin typeface="Arial Unicode MS"/>
              <a:cs typeface="Arial Unicode MS"/>
            </a:endParaRPr>
          </a:p>
          <a:p>
            <a:pPr marL="11139">
              <a:spcBef>
                <a:spcPts val="223"/>
              </a:spcBef>
            </a:pPr>
            <a:r>
              <a:rPr sz="1403" b="1" spc="22" dirty="0">
                <a:solidFill>
                  <a:srgbClr val="555960"/>
                </a:solidFill>
                <a:latin typeface="Arial"/>
                <a:cs typeface="Arial"/>
              </a:rPr>
              <a:t>+more</a:t>
            </a:r>
            <a:endParaRPr sz="1403">
              <a:latin typeface="Arial"/>
              <a:cs typeface="Arial"/>
            </a:endParaRPr>
          </a:p>
        </p:txBody>
      </p:sp>
      <p:sp>
        <p:nvSpPr>
          <p:cNvPr id="18" name="object 18"/>
          <p:cNvSpPr txBox="1"/>
          <p:nvPr/>
        </p:nvSpPr>
        <p:spPr>
          <a:xfrm>
            <a:off x="5503130" y="2804295"/>
            <a:ext cx="995266" cy="3425087"/>
          </a:xfrm>
          <a:prstGeom prst="rect">
            <a:avLst/>
          </a:prstGeom>
        </p:spPr>
        <p:txBody>
          <a:bodyPr vert="horz" wrap="square" lIns="0" tIns="39543" rIns="0" bIns="0" rtlCol="0">
            <a:spAutoFit/>
          </a:bodyPr>
          <a:lstStyle/>
          <a:p>
            <a:pPr marL="11139">
              <a:spcBef>
                <a:spcPts val="311"/>
              </a:spcBef>
            </a:pPr>
            <a:r>
              <a:rPr sz="1403" spc="-75" dirty="0">
                <a:solidFill>
                  <a:srgbClr val="555960"/>
                </a:solidFill>
                <a:latin typeface="Arial Unicode MS"/>
                <a:cs typeface="Arial Unicode MS"/>
              </a:rPr>
              <a:t>A10</a:t>
            </a:r>
            <a:endParaRPr sz="1403">
              <a:latin typeface="Arial Unicode MS"/>
              <a:cs typeface="Arial Unicode MS"/>
            </a:endParaRPr>
          </a:p>
          <a:p>
            <a:pPr marL="11139" marR="214986">
              <a:lnSpc>
                <a:spcPct val="113300"/>
              </a:lnSpc>
            </a:pPr>
            <a:r>
              <a:rPr sz="1403" spc="4" dirty="0">
                <a:solidFill>
                  <a:srgbClr val="555960"/>
                </a:solidFill>
                <a:latin typeface="Arial Unicode MS"/>
                <a:cs typeface="Arial Unicode MS"/>
              </a:rPr>
              <a:t>Arista  </a:t>
            </a:r>
            <a:r>
              <a:rPr sz="1403" spc="-4" dirty="0">
                <a:solidFill>
                  <a:srgbClr val="555960"/>
                </a:solidFill>
                <a:latin typeface="Arial Unicode MS"/>
                <a:cs typeface="Arial Unicode MS"/>
              </a:rPr>
              <a:t>Aruba  </a:t>
            </a:r>
            <a:r>
              <a:rPr sz="1403" spc="-13" dirty="0">
                <a:solidFill>
                  <a:srgbClr val="555960"/>
                </a:solidFill>
                <a:latin typeface="Arial Unicode MS"/>
                <a:cs typeface="Arial Unicode MS"/>
              </a:rPr>
              <a:t>Cumulus  </a:t>
            </a:r>
            <a:r>
              <a:rPr sz="1403" spc="9" dirty="0">
                <a:solidFill>
                  <a:srgbClr val="555960"/>
                </a:solidFill>
                <a:latin typeface="Arial Unicode MS"/>
                <a:cs typeface="Arial Unicode MS"/>
              </a:rPr>
              <a:t>Bigswi</a:t>
            </a:r>
            <a:r>
              <a:rPr sz="1403" spc="-13" dirty="0">
                <a:solidFill>
                  <a:srgbClr val="555960"/>
                </a:solidFill>
                <a:latin typeface="Arial Unicode MS"/>
                <a:cs typeface="Arial Unicode MS"/>
              </a:rPr>
              <a:t>t</a:t>
            </a:r>
            <a:r>
              <a:rPr sz="1403" dirty="0">
                <a:solidFill>
                  <a:srgbClr val="555960"/>
                </a:solidFill>
                <a:latin typeface="Arial Unicode MS"/>
                <a:cs typeface="Arial Unicode MS"/>
              </a:rPr>
              <a:t>ch  </a:t>
            </a:r>
            <a:r>
              <a:rPr sz="1403" spc="-9" dirty="0">
                <a:solidFill>
                  <a:srgbClr val="555960"/>
                </a:solidFill>
                <a:latin typeface="Arial Unicode MS"/>
                <a:cs typeface="Arial Unicode MS"/>
              </a:rPr>
              <a:t>Cisco  </a:t>
            </a:r>
            <a:r>
              <a:rPr sz="1403" dirty="0">
                <a:solidFill>
                  <a:srgbClr val="555960"/>
                </a:solidFill>
                <a:latin typeface="Arial Unicode MS"/>
                <a:cs typeface="Arial Unicode MS"/>
              </a:rPr>
              <a:t>Dell  </a:t>
            </a:r>
            <a:r>
              <a:rPr sz="1403" spc="4" dirty="0">
                <a:solidFill>
                  <a:srgbClr val="555960"/>
                </a:solidFill>
                <a:latin typeface="Arial Unicode MS"/>
                <a:cs typeface="Arial Unicode MS"/>
              </a:rPr>
              <a:t>Extreme  </a:t>
            </a:r>
            <a:r>
              <a:rPr sz="1403" spc="9" dirty="0">
                <a:solidFill>
                  <a:srgbClr val="555960"/>
                </a:solidFill>
                <a:latin typeface="Arial Unicode MS"/>
                <a:cs typeface="Arial Unicode MS"/>
              </a:rPr>
              <a:t>F5</a:t>
            </a:r>
            <a:endParaRPr sz="1403">
              <a:latin typeface="Arial Unicode MS"/>
              <a:cs typeface="Arial Unicode MS"/>
            </a:endParaRPr>
          </a:p>
          <a:p>
            <a:pPr marL="11139" marR="4456">
              <a:lnSpc>
                <a:spcPct val="113300"/>
              </a:lnSpc>
            </a:pPr>
            <a:r>
              <a:rPr sz="1403" spc="9" dirty="0">
                <a:solidFill>
                  <a:srgbClr val="555960"/>
                </a:solidFill>
                <a:latin typeface="Arial Unicode MS"/>
                <a:cs typeface="Arial Unicode MS"/>
              </a:rPr>
              <a:t>Lenovo  </a:t>
            </a:r>
            <a:r>
              <a:rPr sz="1403" spc="4" dirty="0">
                <a:solidFill>
                  <a:srgbClr val="555960"/>
                </a:solidFill>
                <a:latin typeface="Arial Unicode MS"/>
                <a:cs typeface="Arial Unicode MS"/>
              </a:rPr>
              <a:t>MikroTik  </a:t>
            </a:r>
            <a:r>
              <a:rPr sz="1403" spc="26" dirty="0">
                <a:solidFill>
                  <a:srgbClr val="555960"/>
                </a:solidFill>
                <a:latin typeface="Arial Unicode MS"/>
                <a:cs typeface="Arial Unicode MS"/>
              </a:rPr>
              <a:t>Juniper  </a:t>
            </a:r>
            <a:r>
              <a:rPr sz="1403" dirty="0">
                <a:solidFill>
                  <a:srgbClr val="555960"/>
                </a:solidFill>
                <a:latin typeface="Arial Unicode MS"/>
                <a:cs typeface="Arial Unicode MS"/>
              </a:rPr>
              <a:t>Open</a:t>
            </a:r>
            <a:r>
              <a:rPr sz="1403" spc="-22" dirty="0">
                <a:solidFill>
                  <a:srgbClr val="555960"/>
                </a:solidFill>
                <a:latin typeface="Arial Unicode MS"/>
                <a:cs typeface="Arial Unicode MS"/>
              </a:rPr>
              <a:t>S</a:t>
            </a:r>
            <a:r>
              <a:rPr sz="1403" spc="39" dirty="0">
                <a:solidFill>
                  <a:srgbClr val="555960"/>
                </a:solidFill>
                <a:latin typeface="Arial Unicode MS"/>
                <a:cs typeface="Arial Unicode MS"/>
              </a:rPr>
              <a:t>wi</a:t>
            </a:r>
            <a:r>
              <a:rPr sz="1403" spc="4" dirty="0">
                <a:solidFill>
                  <a:srgbClr val="555960"/>
                </a:solidFill>
                <a:latin typeface="Arial Unicode MS"/>
                <a:cs typeface="Arial Unicode MS"/>
              </a:rPr>
              <a:t>t</a:t>
            </a:r>
            <a:r>
              <a:rPr sz="1403" dirty="0">
                <a:solidFill>
                  <a:srgbClr val="555960"/>
                </a:solidFill>
                <a:latin typeface="Arial Unicode MS"/>
                <a:cs typeface="Arial Unicode MS"/>
              </a:rPr>
              <a:t>ch</a:t>
            </a:r>
            <a:endParaRPr sz="1403">
              <a:latin typeface="Arial Unicode MS"/>
              <a:cs typeface="Arial Unicode MS"/>
            </a:endParaRPr>
          </a:p>
          <a:p>
            <a:pPr marL="11139">
              <a:spcBef>
                <a:spcPts val="223"/>
              </a:spcBef>
            </a:pPr>
            <a:r>
              <a:rPr sz="1403" b="1" spc="22" dirty="0">
                <a:solidFill>
                  <a:srgbClr val="555960"/>
                </a:solidFill>
                <a:latin typeface="Arial"/>
                <a:cs typeface="Arial"/>
              </a:rPr>
              <a:t>+more</a:t>
            </a:r>
            <a:endParaRPr sz="1403">
              <a:latin typeface="Arial"/>
              <a:cs typeface="Arial"/>
            </a:endParaRPr>
          </a:p>
        </p:txBody>
      </p:sp>
      <p:sp>
        <p:nvSpPr>
          <p:cNvPr id="19" name="object 19"/>
          <p:cNvSpPr txBox="1"/>
          <p:nvPr/>
        </p:nvSpPr>
        <p:spPr>
          <a:xfrm>
            <a:off x="7152139" y="2821311"/>
            <a:ext cx="937900" cy="2448582"/>
          </a:xfrm>
          <a:prstGeom prst="rect">
            <a:avLst/>
          </a:prstGeom>
        </p:spPr>
        <p:txBody>
          <a:bodyPr vert="horz" wrap="square" lIns="0" tIns="11139" rIns="0" bIns="0" rtlCol="0">
            <a:spAutoFit/>
          </a:bodyPr>
          <a:lstStyle/>
          <a:p>
            <a:pPr marL="11139" marR="4456">
              <a:lnSpc>
                <a:spcPct val="113300"/>
              </a:lnSpc>
              <a:spcBef>
                <a:spcPts val="88"/>
              </a:spcBef>
            </a:pPr>
            <a:r>
              <a:rPr sz="1403" spc="4" dirty="0">
                <a:solidFill>
                  <a:srgbClr val="555960"/>
                </a:solidFill>
                <a:latin typeface="Arial Unicode MS"/>
                <a:cs typeface="Arial Unicode MS"/>
              </a:rPr>
              <a:t>Checkpoi</a:t>
            </a:r>
            <a:r>
              <a:rPr sz="1403" spc="-18" dirty="0">
                <a:solidFill>
                  <a:srgbClr val="555960"/>
                </a:solidFill>
                <a:latin typeface="Arial Unicode MS"/>
                <a:cs typeface="Arial Unicode MS"/>
              </a:rPr>
              <a:t>n</a:t>
            </a:r>
            <a:r>
              <a:rPr sz="1403" spc="140" dirty="0">
                <a:solidFill>
                  <a:srgbClr val="555960"/>
                </a:solidFill>
                <a:latin typeface="Arial Unicode MS"/>
                <a:cs typeface="Arial Unicode MS"/>
              </a:rPr>
              <a:t>t  </a:t>
            </a:r>
            <a:r>
              <a:rPr sz="1403" spc="-9" dirty="0">
                <a:solidFill>
                  <a:srgbClr val="555960"/>
                </a:solidFill>
                <a:latin typeface="Arial Unicode MS"/>
                <a:cs typeface="Arial Unicode MS"/>
              </a:rPr>
              <a:t>Cisco  </a:t>
            </a:r>
            <a:r>
              <a:rPr sz="1403" spc="4" dirty="0">
                <a:solidFill>
                  <a:srgbClr val="555960"/>
                </a:solidFill>
                <a:latin typeface="Arial Unicode MS"/>
                <a:cs typeface="Arial Unicode MS"/>
              </a:rPr>
              <a:t>CyberArk  </a:t>
            </a:r>
            <a:r>
              <a:rPr sz="1403" spc="9" dirty="0">
                <a:solidFill>
                  <a:srgbClr val="555960"/>
                </a:solidFill>
                <a:latin typeface="Arial Unicode MS"/>
                <a:cs typeface="Arial Unicode MS"/>
              </a:rPr>
              <a:t>F5</a:t>
            </a:r>
            <a:endParaRPr sz="1403">
              <a:latin typeface="Arial Unicode MS"/>
              <a:cs typeface="Arial Unicode MS"/>
            </a:endParaRPr>
          </a:p>
          <a:p>
            <a:pPr marL="11139" marR="287391" algn="just">
              <a:lnSpc>
                <a:spcPct val="113300"/>
              </a:lnSpc>
            </a:pPr>
            <a:r>
              <a:rPr sz="1403" spc="-105" dirty="0">
                <a:solidFill>
                  <a:srgbClr val="555960"/>
                </a:solidFill>
                <a:latin typeface="Arial Unicode MS"/>
                <a:cs typeface="Arial Unicode MS"/>
              </a:rPr>
              <a:t>F</a:t>
            </a:r>
            <a:r>
              <a:rPr sz="1403" spc="31" dirty="0">
                <a:solidFill>
                  <a:srgbClr val="555960"/>
                </a:solidFill>
                <a:latin typeface="Arial Unicode MS"/>
                <a:cs typeface="Arial Unicode MS"/>
              </a:rPr>
              <a:t>or</a:t>
            </a:r>
            <a:r>
              <a:rPr sz="1403" spc="26" dirty="0">
                <a:solidFill>
                  <a:srgbClr val="555960"/>
                </a:solidFill>
                <a:latin typeface="Arial Unicode MS"/>
                <a:cs typeface="Arial Unicode MS"/>
              </a:rPr>
              <a:t>tin</a:t>
            </a:r>
            <a:r>
              <a:rPr sz="1403" spc="22" dirty="0">
                <a:solidFill>
                  <a:srgbClr val="555960"/>
                </a:solidFill>
                <a:latin typeface="Arial Unicode MS"/>
                <a:cs typeface="Arial Unicode MS"/>
              </a:rPr>
              <a:t>e</a:t>
            </a:r>
            <a:r>
              <a:rPr sz="1403" spc="140" dirty="0">
                <a:solidFill>
                  <a:srgbClr val="555960"/>
                </a:solidFill>
                <a:latin typeface="Arial Unicode MS"/>
                <a:cs typeface="Arial Unicode MS"/>
              </a:rPr>
              <a:t>t  </a:t>
            </a:r>
            <a:r>
              <a:rPr sz="1403" spc="26" dirty="0">
                <a:solidFill>
                  <a:srgbClr val="555960"/>
                </a:solidFill>
                <a:latin typeface="Arial Unicode MS"/>
                <a:cs typeface="Arial Unicode MS"/>
              </a:rPr>
              <a:t>Juniper  </a:t>
            </a:r>
            <a:r>
              <a:rPr sz="1403" dirty="0">
                <a:solidFill>
                  <a:srgbClr val="555960"/>
                </a:solidFill>
                <a:latin typeface="Arial Unicode MS"/>
                <a:cs typeface="Arial Unicode MS"/>
              </a:rPr>
              <a:t>IBM</a:t>
            </a:r>
            <a:endParaRPr sz="1403">
              <a:latin typeface="Arial Unicode MS"/>
              <a:cs typeface="Arial Unicode MS"/>
            </a:endParaRPr>
          </a:p>
          <a:p>
            <a:pPr marL="11139" marR="201619" algn="just">
              <a:lnSpc>
                <a:spcPct val="113300"/>
              </a:lnSpc>
            </a:pPr>
            <a:r>
              <a:rPr sz="1403" spc="-18" dirty="0">
                <a:solidFill>
                  <a:srgbClr val="555960"/>
                </a:solidFill>
                <a:latin typeface="Arial Unicode MS"/>
                <a:cs typeface="Arial Unicode MS"/>
              </a:rPr>
              <a:t>Palo</a:t>
            </a:r>
            <a:r>
              <a:rPr sz="1403" spc="-132" dirty="0">
                <a:solidFill>
                  <a:srgbClr val="555960"/>
                </a:solidFill>
                <a:latin typeface="Arial Unicode MS"/>
                <a:cs typeface="Arial Unicode MS"/>
              </a:rPr>
              <a:t> </a:t>
            </a:r>
            <a:r>
              <a:rPr sz="1403" spc="35" dirty="0">
                <a:solidFill>
                  <a:srgbClr val="555960"/>
                </a:solidFill>
                <a:latin typeface="Arial Unicode MS"/>
                <a:cs typeface="Arial Unicode MS"/>
              </a:rPr>
              <a:t>Alto  </a:t>
            </a:r>
            <a:r>
              <a:rPr sz="1403" spc="26" dirty="0">
                <a:solidFill>
                  <a:srgbClr val="555960"/>
                </a:solidFill>
                <a:latin typeface="Arial Unicode MS"/>
                <a:cs typeface="Arial Unicode MS"/>
              </a:rPr>
              <a:t>Snort</a:t>
            </a:r>
            <a:endParaRPr sz="1403">
              <a:latin typeface="Arial Unicode MS"/>
              <a:cs typeface="Arial Unicode MS"/>
            </a:endParaRPr>
          </a:p>
          <a:p>
            <a:pPr marL="11139">
              <a:spcBef>
                <a:spcPts val="219"/>
              </a:spcBef>
            </a:pPr>
            <a:r>
              <a:rPr sz="1403" b="1" spc="22" dirty="0">
                <a:solidFill>
                  <a:srgbClr val="555960"/>
                </a:solidFill>
                <a:latin typeface="Arial"/>
                <a:cs typeface="Arial"/>
              </a:rPr>
              <a:t>+more</a:t>
            </a:r>
            <a:endParaRPr sz="1403">
              <a:latin typeface="Arial"/>
              <a:cs typeface="Arial"/>
            </a:endParaRPr>
          </a:p>
        </p:txBody>
      </p:sp>
      <p:sp>
        <p:nvSpPr>
          <p:cNvPr id="20" name="object 20"/>
          <p:cNvSpPr txBox="1"/>
          <p:nvPr/>
        </p:nvSpPr>
        <p:spPr>
          <a:xfrm>
            <a:off x="8872350" y="2821311"/>
            <a:ext cx="1091618" cy="1472673"/>
          </a:xfrm>
          <a:prstGeom prst="rect">
            <a:avLst/>
          </a:prstGeom>
        </p:spPr>
        <p:txBody>
          <a:bodyPr vert="horz" wrap="square" lIns="0" tIns="11139" rIns="0" bIns="0" rtlCol="0">
            <a:spAutoFit/>
          </a:bodyPr>
          <a:lstStyle/>
          <a:p>
            <a:pPr marL="11139" marR="4456">
              <a:lnSpc>
                <a:spcPct val="113300"/>
              </a:lnSpc>
              <a:spcBef>
                <a:spcPts val="88"/>
              </a:spcBef>
            </a:pPr>
            <a:r>
              <a:rPr sz="1403" dirty="0">
                <a:solidFill>
                  <a:srgbClr val="555960"/>
                </a:solidFill>
                <a:latin typeface="Arial Unicode MS"/>
                <a:cs typeface="Arial Unicode MS"/>
              </a:rPr>
              <a:t>Dynatrace  </a:t>
            </a:r>
            <a:r>
              <a:rPr sz="1403" spc="18" dirty="0">
                <a:solidFill>
                  <a:srgbClr val="555960"/>
                </a:solidFill>
                <a:latin typeface="Arial Unicode MS"/>
                <a:cs typeface="Arial Unicode MS"/>
              </a:rPr>
              <a:t>Datadog  </a:t>
            </a:r>
            <a:r>
              <a:rPr sz="1403" spc="35" dirty="0">
                <a:solidFill>
                  <a:srgbClr val="555960"/>
                </a:solidFill>
                <a:latin typeface="Arial Unicode MS"/>
                <a:cs typeface="Arial Unicode MS"/>
              </a:rPr>
              <a:t>L</a:t>
            </a:r>
            <a:r>
              <a:rPr sz="1403" spc="31" dirty="0">
                <a:solidFill>
                  <a:srgbClr val="555960"/>
                </a:solidFill>
                <a:latin typeface="Arial Unicode MS"/>
                <a:cs typeface="Arial Unicode MS"/>
              </a:rPr>
              <a:t>ogicMoni</a:t>
            </a:r>
            <a:r>
              <a:rPr sz="1403" dirty="0">
                <a:solidFill>
                  <a:srgbClr val="555960"/>
                </a:solidFill>
                <a:latin typeface="Arial Unicode MS"/>
                <a:cs typeface="Arial Unicode MS"/>
              </a:rPr>
              <a:t>t</a:t>
            </a:r>
            <a:r>
              <a:rPr sz="1403" spc="22" dirty="0">
                <a:solidFill>
                  <a:srgbClr val="555960"/>
                </a:solidFill>
                <a:latin typeface="Arial Unicode MS"/>
                <a:cs typeface="Arial Unicode MS"/>
              </a:rPr>
              <a:t>or  </a:t>
            </a:r>
            <a:r>
              <a:rPr sz="1403" spc="-9" dirty="0">
                <a:solidFill>
                  <a:srgbClr val="555960"/>
                </a:solidFill>
                <a:latin typeface="Arial Unicode MS"/>
                <a:cs typeface="Arial Unicode MS"/>
              </a:rPr>
              <a:t>New </a:t>
            </a:r>
            <a:r>
              <a:rPr sz="1403" spc="-26" dirty="0">
                <a:solidFill>
                  <a:srgbClr val="555960"/>
                </a:solidFill>
                <a:latin typeface="Arial Unicode MS"/>
                <a:cs typeface="Arial Unicode MS"/>
              </a:rPr>
              <a:t>Relic  Sensu</a:t>
            </a:r>
            <a:endParaRPr sz="1403">
              <a:latin typeface="Arial Unicode MS"/>
              <a:cs typeface="Arial Unicode MS"/>
            </a:endParaRPr>
          </a:p>
          <a:p>
            <a:pPr marL="11139">
              <a:spcBef>
                <a:spcPts val="223"/>
              </a:spcBef>
            </a:pPr>
            <a:r>
              <a:rPr sz="1403" b="1" spc="22" dirty="0">
                <a:solidFill>
                  <a:srgbClr val="555960"/>
                </a:solidFill>
                <a:latin typeface="Arial"/>
                <a:cs typeface="Arial"/>
              </a:rPr>
              <a:t>+more</a:t>
            </a:r>
            <a:endParaRPr sz="1403">
              <a:latin typeface="Arial"/>
              <a:cs typeface="Arial"/>
            </a:endParaRPr>
          </a:p>
        </p:txBody>
      </p:sp>
      <p:sp>
        <p:nvSpPr>
          <p:cNvPr id="21" name="object 21"/>
          <p:cNvSpPr txBox="1"/>
          <p:nvPr/>
        </p:nvSpPr>
        <p:spPr>
          <a:xfrm>
            <a:off x="8872351" y="4517219"/>
            <a:ext cx="680033" cy="1716651"/>
          </a:xfrm>
          <a:prstGeom prst="rect">
            <a:avLst/>
          </a:prstGeom>
        </p:spPr>
        <p:txBody>
          <a:bodyPr vert="horz" wrap="square" lIns="0" tIns="11139" rIns="0" bIns="0" rtlCol="0">
            <a:spAutoFit/>
          </a:bodyPr>
          <a:lstStyle/>
          <a:p>
            <a:pPr marL="11139" marR="4456">
              <a:lnSpc>
                <a:spcPct val="113300"/>
              </a:lnSpc>
              <a:spcBef>
                <a:spcPts val="88"/>
              </a:spcBef>
            </a:pPr>
            <a:r>
              <a:rPr sz="1403" b="1" spc="57" dirty="0">
                <a:solidFill>
                  <a:srgbClr val="EE0000"/>
                </a:solidFill>
                <a:latin typeface="Arial"/>
                <a:cs typeface="Arial"/>
              </a:rPr>
              <a:t>D</a:t>
            </a:r>
            <a:r>
              <a:rPr sz="1403" b="1" spc="22" dirty="0">
                <a:solidFill>
                  <a:srgbClr val="EE0000"/>
                </a:solidFill>
                <a:latin typeface="Arial"/>
                <a:cs typeface="Arial"/>
              </a:rPr>
              <a:t>e</a:t>
            </a:r>
            <a:r>
              <a:rPr sz="1403" b="1" spc="26" dirty="0">
                <a:solidFill>
                  <a:srgbClr val="EE0000"/>
                </a:solidFill>
                <a:latin typeface="Arial"/>
                <a:cs typeface="Arial"/>
              </a:rPr>
              <a:t>v</a:t>
            </a:r>
            <a:r>
              <a:rPr sz="1403" b="1" spc="-4" dirty="0">
                <a:solidFill>
                  <a:srgbClr val="EE0000"/>
                </a:solidFill>
                <a:latin typeface="Arial"/>
                <a:cs typeface="Arial"/>
              </a:rPr>
              <a:t>ops  </a:t>
            </a:r>
            <a:r>
              <a:rPr sz="1403" spc="22" dirty="0">
                <a:solidFill>
                  <a:srgbClr val="555960"/>
                </a:solidFill>
                <a:latin typeface="Arial Unicode MS"/>
                <a:cs typeface="Arial Unicode MS"/>
              </a:rPr>
              <a:t>Jira  </a:t>
            </a:r>
            <a:r>
              <a:rPr sz="1403" spc="35" dirty="0">
                <a:solidFill>
                  <a:srgbClr val="555960"/>
                </a:solidFill>
                <a:latin typeface="Arial Unicode MS"/>
                <a:cs typeface="Arial Unicode MS"/>
              </a:rPr>
              <a:t>GitHub  </a:t>
            </a:r>
            <a:r>
              <a:rPr sz="1403" spc="-4" dirty="0">
                <a:solidFill>
                  <a:srgbClr val="555960"/>
                </a:solidFill>
                <a:latin typeface="Arial Unicode MS"/>
                <a:cs typeface="Arial Unicode MS"/>
              </a:rPr>
              <a:t>Vagrant  </a:t>
            </a:r>
            <a:r>
              <a:rPr sz="1403" spc="4" dirty="0">
                <a:solidFill>
                  <a:srgbClr val="555960"/>
                </a:solidFill>
                <a:latin typeface="Arial Unicode MS"/>
                <a:cs typeface="Arial Unicode MS"/>
              </a:rPr>
              <a:t>Jenkins  </a:t>
            </a:r>
            <a:r>
              <a:rPr sz="1403" spc="-22" dirty="0">
                <a:solidFill>
                  <a:srgbClr val="555960"/>
                </a:solidFill>
                <a:latin typeface="Arial Unicode MS"/>
                <a:cs typeface="Arial Unicode MS"/>
              </a:rPr>
              <a:t>Slack</a:t>
            </a:r>
            <a:endParaRPr sz="1403">
              <a:latin typeface="Arial Unicode MS"/>
              <a:cs typeface="Arial Unicode MS"/>
            </a:endParaRPr>
          </a:p>
          <a:p>
            <a:pPr marL="11139">
              <a:spcBef>
                <a:spcPts val="223"/>
              </a:spcBef>
            </a:pPr>
            <a:r>
              <a:rPr sz="1403" b="1" spc="22" dirty="0">
                <a:solidFill>
                  <a:srgbClr val="555960"/>
                </a:solidFill>
                <a:latin typeface="Arial"/>
                <a:cs typeface="Arial"/>
              </a:rPr>
              <a:t>+more</a:t>
            </a:r>
            <a:endParaRPr sz="1403">
              <a:latin typeface="Arial"/>
              <a:cs typeface="Arial"/>
            </a:endParaRPr>
          </a:p>
        </p:txBody>
      </p:sp>
      <p:sp>
        <p:nvSpPr>
          <p:cNvPr id="22" name="object 22"/>
          <p:cNvSpPr txBox="1"/>
          <p:nvPr/>
        </p:nvSpPr>
        <p:spPr>
          <a:xfrm>
            <a:off x="2083247" y="4684603"/>
            <a:ext cx="1339460" cy="1226857"/>
          </a:xfrm>
          <a:prstGeom prst="rect">
            <a:avLst/>
          </a:prstGeom>
        </p:spPr>
        <p:txBody>
          <a:bodyPr vert="horz" wrap="square" lIns="0" tIns="39543" rIns="0" bIns="0" rtlCol="0">
            <a:spAutoFit/>
          </a:bodyPr>
          <a:lstStyle/>
          <a:p>
            <a:pPr marL="11139">
              <a:spcBef>
                <a:spcPts val="311"/>
              </a:spcBef>
            </a:pPr>
            <a:r>
              <a:rPr sz="1403" b="1" spc="44" dirty="0">
                <a:solidFill>
                  <a:srgbClr val="EE0000"/>
                </a:solidFill>
                <a:latin typeface="Arial"/>
                <a:cs typeface="Arial"/>
              </a:rPr>
              <a:t>Storage</a:t>
            </a:r>
            <a:endParaRPr sz="1403">
              <a:latin typeface="Arial"/>
              <a:cs typeface="Arial"/>
            </a:endParaRPr>
          </a:p>
          <a:p>
            <a:pPr marL="11139">
              <a:spcBef>
                <a:spcPts val="223"/>
              </a:spcBef>
            </a:pPr>
            <a:r>
              <a:rPr sz="1403" spc="26" dirty="0">
                <a:solidFill>
                  <a:srgbClr val="666666"/>
                </a:solidFill>
                <a:latin typeface="Arial Unicode MS"/>
                <a:cs typeface="Arial Unicode MS"/>
              </a:rPr>
              <a:t>Netapp</a:t>
            </a:r>
            <a:endParaRPr sz="1403">
              <a:latin typeface="Arial Unicode MS"/>
              <a:cs typeface="Arial Unicode MS"/>
            </a:endParaRPr>
          </a:p>
          <a:p>
            <a:pPr marL="11139" marR="4456">
              <a:lnSpc>
                <a:spcPct val="113300"/>
              </a:lnSpc>
            </a:pPr>
            <a:r>
              <a:rPr sz="1403" spc="-35" dirty="0">
                <a:solidFill>
                  <a:srgbClr val="666666"/>
                </a:solidFill>
                <a:latin typeface="Arial Unicode MS"/>
                <a:cs typeface="Arial Unicode MS"/>
              </a:rPr>
              <a:t>Red </a:t>
            </a:r>
            <a:r>
              <a:rPr sz="1403" spc="22" dirty="0">
                <a:solidFill>
                  <a:srgbClr val="666666"/>
                </a:solidFill>
                <a:latin typeface="Arial Unicode MS"/>
                <a:cs typeface="Arial Unicode MS"/>
              </a:rPr>
              <a:t>Hat</a:t>
            </a:r>
            <a:r>
              <a:rPr sz="1403" spc="-167" dirty="0">
                <a:solidFill>
                  <a:srgbClr val="666666"/>
                </a:solidFill>
                <a:latin typeface="Arial Unicode MS"/>
                <a:cs typeface="Arial Unicode MS"/>
              </a:rPr>
              <a:t> </a:t>
            </a:r>
            <a:r>
              <a:rPr sz="1403" spc="9" dirty="0">
                <a:solidFill>
                  <a:srgbClr val="666666"/>
                </a:solidFill>
                <a:latin typeface="Arial Unicode MS"/>
                <a:cs typeface="Arial Unicode MS"/>
              </a:rPr>
              <a:t>Storage  </a:t>
            </a:r>
            <a:r>
              <a:rPr sz="1403" spc="18" dirty="0">
                <a:solidFill>
                  <a:srgbClr val="666666"/>
                </a:solidFill>
                <a:latin typeface="Arial Unicode MS"/>
                <a:cs typeface="Arial Unicode MS"/>
              </a:rPr>
              <a:t>Infinidat</a:t>
            </a:r>
            <a:endParaRPr sz="1403">
              <a:latin typeface="Arial Unicode MS"/>
              <a:cs typeface="Arial Unicode MS"/>
            </a:endParaRPr>
          </a:p>
          <a:p>
            <a:pPr marL="11139">
              <a:spcBef>
                <a:spcPts val="223"/>
              </a:spcBef>
            </a:pPr>
            <a:r>
              <a:rPr sz="1403" b="1" spc="22" dirty="0">
                <a:solidFill>
                  <a:srgbClr val="666666"/>
                </a:solidFill>
                <a:latin typeface="Arial"/>
                <a:cs typeface="Arial"/>
              </a:rPr>
              <a:t>+more</a:t>
            </a:r>
            <a:endParaRPr sz="1403">
              <a:latin typeface="Arial"/>
              <a:cs typeface="Arial"/>
            </a:endParaRPr>
          </a:p>
        </p:txBody>
      </p:sp>
      <p:sp>
        <p:nvSpPr>
          <p:cNvPr id="23" name="object 23"/>
          <p:cNvSpPr txBox="1"/>
          <p:nvPr/>
        </p:nvSpPr>
        <p:spPr>
          <a:xfrm>
            <a:off x="464483" y="2804296"/>
            <a:ext cx="1169034" cy="3350259"/>
          </a:xfrm>
          <a:prstGeom prst="rect">
            <a:avLst/>
          </a:prstGeom>
        </p:spPr>
        <p:txBody>
          <a:bodyPr vert="horz" wrap="square" lIns="0" tIns="39543" rIns="0" bIns="0" rtlCol="0">
            <a:spAutoFit/>
          </a:bodyPr>
          <a:lstStyle/>
          <a:p>
            <a:pPr marL="79645">
              <a:spcBef>
                <a:spcPts val="311"/>
              </a:spcBef>
            </a:pPr>
            <a:r>
              <a:rPr sz="1403" spc="-70" dirty="0">
                <a:solidFill>
                  <a:srgbClr val="555960"/>
                </a:solidFill>
                <a:latin typeface="Arial Unicode MS"/>
                <a:cs typeface="Arial Unicode MS"/>
              </a:rPr>
              <a:t>AWS</a:t>
            </a:r>
            <a:endParaRPr sz="1403">
              <a:latin typeface="Arial Unicode MS"/>
              <a:cs typeface="Arial Unicode MS"/>
            </a:endParaRPr>
          </a:p>
          <a:p>
            <a:pPr marL="79645">
              <a:spcBef>
                <a:spcPts val="223"/>
              </a:spcBef>
            </a:pPr>
            <a:r>
              <a:rPr sz="1403" spc="-18" dirty="0">
                <a:solidFill>
                  <a:srgbClr val="555960"/>
                </a:solidFill>
                <a:latin typeface="Arial Unicode MS"/>
                <a:cs typeface="Arial Unicode MS"/>
              </a:rPr>
              <a:t>Azure</a:t>
            </a:r>
            <a:endParaRPr sz="1403">
              <a:latin typeface="Arial Unicode MS"/>
              <a:cs typeface="Arial Unicode MS"/>
            </a:endParaRPr>
          </a:p>
          <a:p>
            <a:pPr marL="79645" marR="4456">
              <a:lnSpc>
                <a:spcPct val="113300"/>
              </a:lnSpc>
            </a:pPr>
            <a:r>
              <a:rPr sz="1403" spc="18" dirty="0">
                <a:solidFill>
                  <a:srgbClr val="555960"/>
                </a:solidFill>
                <a:latin typeface="Arial Unicode MS"/>
                <a:cs typeface="Arial Unicode MS"/>
              </a:rPr>
              <a:t>Digital</a:t>
            </a:r>
            <a:r>
              <a:rPr sz="1403" spc="-110" dirty="0">
                <a:solidFill>
                  <a:srgbClr val="555960"/>
                </a:solidFill>
                <a:latin typeface="Arial Unicode MS"/>
                <a:cs typeface="Arial Unicode MS"/>
              </a:rPr>
              <a:t> </a:t>
            </a:r>
            <a:r>
              <a:rPr sz="1403" spc="-9" dirty="0">
                <a:solidFill>
                  <a:srgbClr val="555960"/>
                </a:solidFill>
                <a:latin typeface="Arial Unicode MS"/>
                <a:cs typeface="Arial Unicode MS"/>
              </a:rPr>
              <a:t>Ocean  </a:t>
            </a:r>
            <a:r>
              <a:rPr sz="1403" spc="22" dirty="0">
                <a:solidFill>
                  <a:srgbClr val="555960"/>
                </a:solidFill>
                <a:latin typeface="Arial Unicode MS"/>
                <a:cs typeface="Arial Unicode MS"/>
              </a:rPr>
              <a:t>Google  </a:t>
            </a:r>
            <a:r>
              <a:rPr sz="1403" spc="9" dirty="0">
                <a:solidFill>
                  <a:srgbClr val="555960"/>
                </a:solidFill>
                <a:latin typeface="Arial Unicode MS"/>
                <a:cs typeface="Arial Unicode MS"/>
              </a:rPr>
              <a:t>OpenStack  </a:t>
            </a:r>
            <a:r>
              <a:rPr sz="1403" spc="-31" dirty="0">
                <a:solidFill>
                  <a:srgbClr val="555960"/>
                </a:solidFill>
                <a:latin typeface="Arial Unicode MS"/>
                <a:cs typeface="Arial Unicode MS"/>
              </a:rPr>
              <a:t>Rackspace</a:t>
            </a:r>
            <a:endParaRPr sz="1403">
              <a:latin typeface="Arial Unicode MS"/>
              <a:cs typeface="Arial Unicode MS"/>
            </a:endParaRPr>
          </a:p>
          <a:p>
            <a:pPr marL="79645">
              <a:spcBef>
                <a:spcPts val="223"/>
              </a:spcBef>
            </a:pPr>
            <a:r>
              <a:rPr sz="1403" b="1" spc="22" dirty="0">
                <a:solidFill>
                  <a:srgbClr val="555960"/>
                </a:solidFill>
                <a:latin typeface="Arial"/>
                <a:cs typeface="Arial"/>
              </a:rPr>
              <a:t>+more</a:t>
            </a:r>
            <a:endParaRPr sz="1403">
              <a:latin typeface="Arial"/>
              <a:cs typeface="Arial"/>
            </a:endParaRPr>
          </a:p>
          <a:p>
            <a:pPr marL="11139" marR="305770">
              <a:lnSpc>
                <a:spcPct val="116599"/>
              </a:lnSpc>
              <a:spcBef>
                <a:spcPts val="1416"/>
              </a:spcBef>
            </a:pPr>
            <a:r>
              <a:rPr sz="1316" b="1" spc="48" dirty="0">
                <a:solidFill>
                  <a:srgbClr val="EE0000"/>
                </a:solidFill>
                <a:latin typeface="Arial"/>
                <a:cs typeface="Arial"/>
              </a:rPr>
              <a:t>O</a:t>
            </a:r>
            <a:r>
              <a:rPr sz="1316" b="1" spc="44" dirty="0">
                <a:solidFill>
                  <a:srgbClr val="EE0000"/>
                </a:solidFill>
                <a:latin typeface="Arial"/>
                <a:cs typeface="Arial"/>
              </a:rPr>
              <a:t>p</a:t>
            </a:r>
            <a:r>
              <a:rPr sz="1316" b="1" spc="66" dirty="0">
                <a:solidFill>
                  <a:srgbClr val="EE0000"/>
                </a:solidFill>
                <a:latin typeface="Arial"/>
                <a:cs typeface="Arial"/>
              </a:rPr>
              <a:t>e</a:t>
            </a:r>
            <a:r>
              <a:rPr sz="1316" b="1" spc="31" dirty="0">
                <a:solidFill>
                  <a:srgbClr val="EE0000"/>
                </a:solidFill>
                <a:latin typeface="Arial"/>
                <a:cs typeface="Arial"/>
              </a:rPr>
              <a:t>r</a:t>
            </a:r>
            <a:r>
              <a:rPr sz="1316" b="1" spc="4" dirty="0">
                <a:solidFill>
                  <a:srgbClr val="EE0000"/>
                </a:solidFill>
                <a:latin typeface="Arial"/>
                <a:cs typeface="Arial"/>
              </a:rPr>
              <a:t>a</a:t>
            </a:r>
            <a:r>
              <a:rPr sz="1316" b="1" spc="48" dirty="0">
                <a:solidFill>
                  <a:srgbClr val="EE0000"/>
                </a:solidFill>
                <a:latin typeface="Arial"/>
                <a:cs typeface="Arial"/>
              </a:rPr>
              <a:t>ting  </a:t>
            </a:r>
            <a:r>
              <a:rPr sz="1316" b="1" spc="13" dirty="0">
                <a:solidFill>
                  <a:srgbClr val="EE0000"/>
                </a:solidFill>
                <a:latin typeface="Arial"/>
                <a:cs typeface="Arial"/>
              </a:rPr>
              <a:t>Systems  </a:t>
            </a:r>
            <a:r>
              <a:rPr sz="1403" spc="-26" dirty="0">
                <a:solidFill>
                  <a:srgbClr val="434343"/>
                </a:solidFill>
                <a:latin typeface="Arial Unicode MS"/>
                <a:cs typeface="Arial Unicode MS"/>
              </a:rPr>
              <a:t>RHEL</a:t>
            </a:r>
            <a:endParaRPr sz="1403">
              <a:latin typeface="Arial Unicode MS"/>
              <a:cs typeface="Arial Unicode MS"/>
            </a:endParaRPr>
          </a:p>
          <a:p>
            <a:pPr marL="11139" marR="442225">
              <a:lnSpc>
                <a:spcPct val="113300"/>
              </a:lnSpc>
            </a:pPr>
            <a:r>
              <a:rPr sz="1403" spc="4" dirty="0">
                <a:solidFill>
                  <a:srgbClr val="434343"/>
                </a:solidFill>
                <a:latin typeface="Arial Unicode MS"/>
                <a:cs typeface="Arial Unicode MS"/>
              </a:rPr>
              <a:t>Linux  </a:t>
            </a:r>
            <a:r>
              <a:rPr sz="1403" dirty="0">
                <a:solidFill>
                  <a:srgbClr val="434343"/>
                </a:solidFill>
                <a:latin typeface="Arial Unicode MS"/>
                <a:cs typeface="Arial Unicode MS"/>
              </a:rPr>
              <a:t>Wind</a:t>
            </a:r>
            <a:r>
              <a:rPr sz="1403" spc="-13" dirty="0">
                <a:solidFill>
                  <a:srgbClr val="434343"/>
                </a:solidFill>
                <a:latin typeface="Arial Unicode MS"/>
                <a:cs typeface="Arial Unicode MS"/>
              </a:rPr>
              <a:t>o</a:t>
            </a:r>
            <a:r>
              <a:rPr sz="1403" spc="-53" dirty="0">
                <a:solidFill>
                  <a:srgbClr val="434343"/>
                </a:solidFill>
                <a:latin typeface="Arial Unicode MS"/>
                <a:cs typeface="Arial Unicode MS"/>
              </a:rPr>
              <a:t>ws</a:t>
            </a:r>
            <a:endParaRPr sz="1403">
              <a:latin typeface="Arial Unicode MS"/>
              <a:cs typeface="Arial Unicode MS"/>
            </a:endParaRPr>
          </a:p>
          <a:p>
            <a:pPr marL="11139">
              <a:spcBef>
                <a:spcPts val="223"/>
              </a:spcBef>
            </a:pPr>
            <a:r>
              <a:rPr sz="1403" b="1" spc="22" dirty="0">
                <a:solidFill>
                  <a:srgbClr val="434343"/>
                </a:solidFill>
                <a:latin typeface="Arial"/>
                <a:cs typeface="Arial"/>
              </a:rPr>
              <a:t>+more</a:t>
            </a:r>
            <a:endParaRPr sz="1403">
              <a:latin typeface="Arial"/>
              <a:cs typeface="Arial"/>
            </a:endParaRPr>
          </a:p>
        </p:txBody>
      </p:sp>
      <p:sp>
        <p:nvSpPr>
          <p:cNvPr id="2" name="Espace réservé de la date 1">
            <a:extLst>
              <a:ext uri="{FF2B5EF4-FFF2-40B4-BE49-F238E27FC236}">
                <a16:creationId xmlns:a16="http://schemas.microsoft.com/office/drawing/2014/main" id="{27EAF8E1-2DE4-4178-B188-794E441B8734}"/>
              </a:ext>
            </a:extLst>
          </p:cNvPr>
          <p:cNvSpPr>
            <a:spLocks noGrp="1"/>
          </p:cNvSpPr>
          <p:nvPr>
            <p:ph type="dt" sz="half" idx="6"/>
          </p:nvPr>
        </p:nvSpPr>
        <p:spPr/>
        <p:txBody>
          <a:bodyPr/>
          <a:lstStyle/>
          <a:p>
            <a:fld id="{255DC031-BCEA-414B-BFC2-CA0698FACD90}" type="datetime1">
              <a:rPr lang="en-US" smtClean="0"/>
              <a:t>11/26/2020</a:t>
            </a:fld>
            <a:endParaRPr lang="en-US"/>
          </a:p>
        </p:txBody>
      </p:sp>
      <p:sp>
        <p:nvSpPr>
          <p:cNvPr id="24" name="Espace réservé du numéro de diapositive 23">
            <a:extLst>
              <a:ext uri="{FF2B5EF4-FFF2-40B4-BE49-F238E27FC236}">
                <a16:creationId xmlns:a16="http://schemas.microsoft.com/office/drawing/2014/main" id="{EB2EA1A3-3DF6-4E8D-819E-81EF30E990D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22</a:t>
            </a:fld>
            <a:endParaRPr lang="fr-FR" spc="-1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5592F9-05A9-4D81-A1B1-9DB3609808FC}"/>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E51392FA-CD67-4F12-A5D0-7B5F6A08CFCC}"/>
              </a:ext>
            </a:extLst>
          </p:cNvPr>
          <p:cNvSpPr>
            <a:spLocks noGrp="1"/>
          </p:cNvSpPr>
          <p:nvPr>
            <p:ph idx="1"/>
          </p:nvPr>
        </p:nvSpPr>
        <p:spPr>
          <a:xfrm>
            <a:off x="1456806" y="2007653"/>
            <a:ext cx="7779786" cy="553998"/>
          </a:xfrm>
        </p:spPr>
        <p:txBody>
          <a:bodyPr/>
          <a:lstStyle/>
          <a:p>
            <a:r>
              <a:rPr lang="fr-FR" dirty="0"/>
              <a:t>Les bonnes pratiques d’utilisation d’Ansible.</a:t>
            </a:r>
          </a:p>
          <a:p>
            <a:r>
              <a:rPr lang="fr-FR" dirty="0"/>
              <a:t>Conseils d’utilisation en entreprise et pratique.</a:t>
            </a:r>
          </a:p>
        </p:txBody>
      </p:sp>
      <p:sp>
        <p:nvSpPr>
          <p:cNvPr id="4" name="Espace réservé de la date 3">
            <a:extLst>
              <a:ext uri="{FF2B5EF4-FFF2-40B4-BE49-F238E27FC236}">
                <a16:creationId xmlns:a16="http://schemas.microsoft.com/office/drawing/2014/main" id="{2EEF46FD-03B9-41BB-8B6C-C5E4884C78ED}"/>
              </a:ext>
            </a:extLst>
          </p:cNvPr>
          <p:cNvSpPr>
            <a:spLocks noGrp="1"/>
          </p:cNvSpPr>
          <p:nvPr>
            <p:ph type="dt" sz="half" idx="6"/>
          </p:nvPr>
        </p:nvSpPr>
        <p:spPr/>
        <p:txBody>
          <a:bodyPr/>
          <a:lstStyle/>
          <a:p>
            <a:fld id="{626C8A2C-ACD6-4FE0-8333-7BEA22BF7C12}"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21F15C38-F5B0-4C66-BDEF-3036E979F06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220</a:t>
            </a:fld>
            <a:endParaRPr lang="fr-FR" spc="-10" dirty="0"/>
          </a:p>
        </p:txBody>
      </p:sp>
    </p:spTree>
    <p:extLst>
      <p:ext uri="{BB962C8B-B14F-4D97-AF65-F5344CB8AC3E}">
        <p14:creationId xmlns:p14="http://schemas.microsoft.com/office/powerpoint/2010/main" val="36315761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4A291D-6848-43C7-BEF8-F57F27E3E102}"/>
              </a:ext>
            </a:extLst>
          </p:cNvPr>
          <p:cNvSpPr>
            <a:spLocks noGrp="1"/>
          </p:cNvSpPr>
          <p:nvPr>
            <p:ph type="ctrTitle"/>
          </p:nvPr>
        </p:nvSpPr>
        <p:spPr/>
        <p:txBody>
          <a:bodyPr/>
          <a:lstStyle/>
          <a:p>
            <a:r>
              <a:rPr lang="fr-FR" dirty="0"/>
              <a:t>Conclusion</a:t>
            </a:r>
          </a:p>
        </p:txBody>
      </p:sp>
      <p:sp>
        <p:nvSpPr>
          <p:cNvPr id="5" name="Sous-titre 4">
            <a:extLst>
              <a:ext uri="{FF2B5EF4-FFF2-40B4-BE49-F238E27FC236}">
                <a16:creationId xmlns:a16="http://schemas.microsoft.com/office/drawing/2014/main" id="{0FA6A0C9-E87D-4F54-82AE-27C570EEDBA0}"/>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2DE6184F-E5CB-4181-9E90-30C5030B615B}"/>
              </a:ext>
            </a:extLst>
          </p:cNvPr>
          <p:cNvSpPr>
            <a:spLocks noGrp="1"/>
          </p:cNvSpPr>
          <p:nvPr>
            <p:ph type="dt" sz="half" idx="10"/>
          </p:nvPr>
        </p:nvSpPr>
        <p:spPr/>
        <p:txBody>
          <a:bodyPr/>
          <a:lstStyle/>
          <a:p>
            <a:fld id="{7BAA00E6-8C23-4C7D-89C8-0A4F1DA01B45}"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1E1333F9-371B-4809-9203-BABF2A378A13}"/>
              </a:ext>
            </a:extLst>
          </p:cNvPr>
          <p:cNvSpPr>
            <a:spLocks noGrp="1"/>
          </p:cNvSpPr>
          <p:nvPr>
            <p:ph type="sldNum" sz="quarter" idx="12"/>
          </p:nvPr>
        </p:nvSpPr>
        <p:spPr/>
        <p:txBody>
          <a:bodyPr/>
          <a:lstStyle/>
          <a:p>
            <a:fld id="{171CAA0D-87DA-450A-AD72-F44EFE73ACE3}" type="slidenum">
              <a:rPr lang="fr-FR" smtClean="0"/>
              <a:t>221</a:t>
            </a:fld>
            <a:endParaRPr lang="fr-FR"/>
          </a:p>
        </p:txBody>
      </p:sp>
    </p:spTree>
    <p:extLst>
      <p:ext uri="{BB962C8B-B14F-4D97-AF65-F5344CB8AC3E}">
        <p14:creationId xmlns:p14="http://schemas.microsoft.com/office/powerpoint/2010/main" val="40703201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A0599-2E67-4FC0-AFBA-E63C6DBA0FDF}"/>
              </a:ext>
            </a:extLst>
          </p:cNvPr>
          <p:cNvSpPr>
            <a:spLocks noGrp="1"/>
          </p:cNvSpPr>
          <p:nvPr>
            <p:ph type="title"/>
          </p:nvPr>
        </p:nvSpPr>
        <p:spPr>
          <a:xfrm>
            <a:off x="1374025" y="1095247"/>
            <a:ext cx="8128634" cy="523220"/>
          </a:xfrm>
        </p:spPr>
        <p:txBody>
          <a:bodyPr/>
          <a:lstStyle/>
          <a:p>
            <a:r>
              <a:rPr lang="fr-FR" dirty="0"/>
              <a:t>Objectifs de la formation </a:t>
            </a:r>
          </a:p>
        </p:txBody>
      </p:sp>
      <p:sp>
        <p:nvSpPr>
          <p:cNvPr id="3" name="Espace réservé du texte 2">
            <a:extLst>
              <a:ext uri="{FF2B5EF4-FFF2-40B4-BE49-F238E27FC236}">
                <a16:creationId xmlns:a16="http://schemas.microsoft.com/office/drawing/2014/main" id="{88CE00C2-31E7-4CA1-9976-6D767646DEBA}"/>
              </a:ext>
            </a:extLst>
          </p:cNvPr>
          <p:cNvSpPr>
            <a:spLocks noGrp="1"/>
          </p:cNvSpPr>
          <p:nvPr>
            <p:ph type="body" idx="1"/>
          </p:nvPr>
        </p:nvSpPr>
        <p:spPr>
          <a:xfrm>
            <a:off x="534670" y="2920419"/>
            <a:ext cx="9917429" cy="1923604"/>
          </a:xfrm>
        </p:spPr>
        <p:txBody>
          <a:bodyPr/>
          <a:lstStyle/>
          <a:p>
            <a:pPr marL="342900" indent="-342900">
              <a:buFont typeface="Arial" panose="020B0604020202020204" pitchFamily="34" charset="0"/>
              <a:buChar char="•"/>
            </a:pPr>
            <a:r>
              <a:rPr lang="fr-FR" sz="2500" dirty="0"/>
              <a:t>Comprendre l'organisation de Ansible (rôles, tâches, </a:t>
            </a:r>
            <a:r>
              <a:rPr lang="fr-FR" sz="2500" dirty="0" err="1"/>
              <a:t>playbooks</a:t>
            </a:r>
            <a:r>
              <a:rPr lang="fr-FR" sz="2500" dirty="0"/>
              <a:t>, modules...)</a:t>
            </a:r>
          </a:p>
          <a:p>
            <a:pPr marL="342900" indent="-342900">
              <a:buFont typeface="Arial" panose="020B0604020202020204" pitchFamily="34" charset="0"/>
              <a:buChar char="•"/>
            </a:pPr>
            <a:r>
              <a:rPr lang="fr-FR" sz="2500" dirty="0"/>
              <a:t>Installer et configurer Ansible</a:t>
            </a:r>
          </a:p>
          <a:p>
            <a:pPr marL="342900" indent="-342900">
              <a:buFont typeface="Arial" panose="020B0604020202020204" pitchFamily="34" charset="0"/>
              <a:buChar char="•"/>
            </a:pPr>
            <a:r>
              <a:rPr lang="fr-FR" sz="2500" dirty="0"/>
              <a:t>Utiliser et créer des </a:t>
            </a:r>
            <a:r>
              <a:rPr lang="fr-FR" sz="2500" dirty="0" err="1"/>
              <a:t>playbooks</a:t>
            </a:r>
            <a:r>
              <a:rPr lang="fr-FR" sz="2500" dirty="0"/>
              <a:t> pour gérer une infrastructure</a:t>
            </a:r>
          </a:p>
        </p:txBody>
      </p:sp>
      <p:sp>
        <p:nvSpPr>
          <p:cNvPr id="4" name="Espace réservé de la date 3">
            <a:extLst>
              <a:ext uri="{FF2B5EF4-FFF2-40B4-BE49-F238E27FC236}">
                <a16:creationId xmlns:a16="http://schemas.microsoft.com/office/drawing/2014/main" id="{7198F993-80A4-4647-B85C-6F6BB25C805F}"/>
              </a:ext>
            </a:extLst>
          </p:cNvPr>
          <p:cNvSpPr>
            <a:spLocks noGrp="1"/>
          </p:cNvSpPr>
          <p:nvPr>
            <p:ph type="dt" sz="half" idx="6"/>
          </p:nvPr>
        </p:nvSpPr>
        <p:spPr/>
        <p:txBody>
          <a:bodyPr/>
          <a:lstStyle/>
          <a:p>
            <a:fld id="{21637983-A86C-4878-B704-ED488124600C}"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7357C248-6224-4AAC-A057-62B8D133622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222</a:t>
            </a:fld>
            <a:endParaRPr lang="fr-FR" spc="-10" dirty="0"/>
          </a:p>
        </p:txBody>
      </p:sp>
    </p:spTree>
    <p:extLst>
      <p:ext uri="{BB962C8B-B14F-4D97-AF65-F5344CB8AC3E}">
        <p14:creationId xmlns:p14="http://schemas.microsoft.com/office/powerpoint/2010/main" val="10630382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52508" y="1077228"/>
            <a:ext cx="8128634" cy="535403"/>
          </a:xfrm>
          <a:prstGeom prst="rect">
            <a:avLst/>
          </a:prstGeom>
        </p:spPr>
        <p:txBody>
          <a:bodyPr vert="horz" wrap="square" lIns="0" tIns="12065" rIns="0" bIns="0" rtlCol="0">
            <a:spAutoFit/>
          </a:bodyPr>
          <a:lstStyle/>
          <a:p>
            <a:pPr marL="12700">
              <a:lnSpc>
                <a:spcPct val="100000"/>
              </a:lnSpc>
              <a:spcBef>
                <a:spcPts val="95"/>
              </a:spcBef>
              <a:tabLst>
                <a:tab pos="8115300" algn="l"/>
              </a:tabLst>
            </a:pPr>
            <a:r>
              <a:rPr u="none" spc="-55" dirty="0">
                <a:uFill>
                  <a:solidFill>
                    <a:srgbClr val="FB0203"/>
                  </a:solidFill>
                </a:uFill>
              </a:rPr>
              <a:t>Le </a:t>
            </a:r>
            <a:r>
              <a:rPr u="none" spc="-80" dirty="0">
                <a:uFill>
                  <a:solidFill>
                    <a:srgbClr val="FB0203"/>
                  </a:solidFill>
                </a:uFill>
              </a:rPr>
              <a:t>plan </a:t>
            </a:r>
            <a:r>
              <a:rPr u="none" spc="-50" dirty="0">
                <a:uFill>
                  <a:solidFill>
                    <a:srgbClr val="FB0203"/>
                  </a:solidFill>
                </a:uFill>
              </a:rPr>
              <a:t>de</a:t>
            </a:r>
            <a:r>
              <a:rPr u="none" spc="-555" dirty="0">
                <a:uFill>
                  <a:solidFill>
                    <a:srgbClr val="FB0203"/>
                  </a:solidFill>
                </a:uFill>
              </a:rPr>
              <a:t> </a:t>
            </a:r>
            <a:r>
              <a:rPr u="none" spc="-90" dirty="0">
                <a:uFill>
                  <a:solidFill>
                    <a:srgbClr val="FB0203"/>
                  </a:solidFill>
                </a:uFill>
              </a:rPr>
              <a:t>formation</a:t>
            </a:r>
            <a:r>
              <a:rPr u="none" spc="-90" dirty="0">
                <a:uFill>
                  <a:solidFill>
                    <a:srgbClr val="FB0203"/>
                  </a:solidFill>
                </a:uFill>
                <a:latin typeface="Times New Roman"/>
                <a:cs typeface="Times New Roman"/>
              </a:rPr>
              <a:t>	</a:t>
            </a:r>
          </a:p>
        </p:txBody>
      </p:sp>
      <p:sp>
        <p:nvSpPr>
          <p:cNvPr id="17" name="object 17"/>
          <p:cNvSpPr txBox="1"/>
          <p:nvPr/>
        </p:nvSpPr>
        <p:spPr>
          <a:xfrm>
            <a:off x="10453506" y="7292403"/>
            <a:ext cx="176530" cy="240665"/>
          </a:xfrm>
          <a:prstGeom prst="rect">
            <a:avLst/>
          </a:prstGeom>
        </p:spPr>
        <p:txBody>
          <a:bodyPr vert="horz" wrap="square" lIns="0" tIns="12700" rIns="0" bIns="0" rtlCol="0">
            <a:spAutoFit/>
          </a:bodyPr>
          <a:lstStyle/>
          <a:p>
            <a:pPr marL="25400">
              <a:lnSpc>
                <a:spcPct val="100000"/>
              </a:lnSpc>
              <a:spcBef>
                <a:spcPts val="100"/>
              </a:spcBef>
            </a:pPr>
            <a:r>
              <a:rPr sz="1400" b="1" spc="-10" dirty="0">
                <a:latin typeface="Verdana"/>
                <a:cs typeface="Verdana"/>
              </a:rPr>
              <a:t>6</a:t>
            </a:r>
            <a:endParaRPr sz="1400">
              <a:latin typeface="Verdana"/>
              <a:cs typeface="Verdana"/>
            </a:endParaRPr>
          </a:p>
        </p:txBody>
      </p:sp>
      <p:sp>
        <p:nvSpPr>
          <p:cNvPr id="10" name="Espace réservé de la date 9">
            <a:extLst>
              <a:ext uri="{FF2B5EF4-FFF2-40B4-BE49-F238E27FC236}">
                <a16:creationId xmlns:a16="http://schemas.microsoft.com/office/drawing/2014/main" id="{B9FE9C27-90B1-415A-B4D2-30D799E69916}"/>
              </a:ext>
            </a:extLst>
          </p:cNvPr>
          <p:cNvSpPr>
            <a:spLocks noGrp="1"/>
          </p:cNvSpPr>
          <p:nvPr>
            <p:ph type="dt" sz="half" idx="6"/>
          </p:nvPr>
        </p:nvSpPr>
        <p:spPr/>
        <p:txBody>
          <a:bodyPr/>
          <a:lstStyle/>
          <a:p>
            <a:fld id="{66048BDC-D426-45C1-B454-910829FCD350}" type="datetime1">
              <a:rPr lang="en-US" smtClean="0"/>
              <a:t>11/26/2020</a:t>
            </a:fld>
            <a:endParaRPr lang="en-US"/>
          </a:p>
        </p:txBody>
      </p:sp>
      <p:sp>
        <p:nvSpPr>
          <p:cNvPr id="16" name="Espace réservé du numéro de diapositive 15">
            <a:extLst>
              <a:ext uri="{FF2B5EF4-FFF2-40B4-BE49-F238E27FC236}">
                <a16:creationId xmlns:a16="http://schemas.microsoft.com/office/drawing/2014/main" id="{CECAA1ED-8D6B-4470-A2E9-EF5B40508BD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223</a:t>
            </a:fld>
            <a:endParaRPr lang="fr-FR" spc="-10" dirty="0"/>
          </a:p>
        </p:txBody>
      </p:sp>
      <p:sp>
        <p:nvSpPr>
          <p:cNvPr id="18" name="Rectangle 17">
            <a:extLst>
              <a:ext uri="{FF2B5EF4-FFF2-40B4-BE49-F238E27FC236}">
                <a16:creationId xmlns:a16="http://schemas.microsoft.com/office/drawing/2014/main" id="{D29821E8-8AFB-4EE1-A20F-5FE6A21C007F}"/>
              </a:ext>
            </a:extLst>
          </p:cNvPr>
          <p:cNvSpPr/>
          <p:nvPr/>
        </p:nvSpPr>
        <p:spPr>
          <a:xfrm>
            <a:off x="1079500" y="1797050"/>
            <a:ext cx="8763000" cy="4832092"/>
          </a:xfrm>
          <a:prstGeom prst="rect">
            <a:avLst/>
          </a:prstGeom>
        </p:spPr>
        <p:txBody>
          <a:bodyPr wrap="square">
            <a:spAutoFit/>
          </a:bodyPr>
          <a:lstStyle/>
          <a:p>
            <a:pPr marL="342900" indent="-342900">
              <a:buFont typeface="Arial" panose="020B0604020202020204" pitchFamily="34" charset="0"/>
              <a:buChar char="•"/>
            </a:pPr>
            <a:r>
              <a:rPr lang="fr-FR" sz="2200" dirty="0"/>
              <a:t>Introduction à Ansible</a:t>
            </a:r>
          </a:p>
          <a:p>
            <a:pPr marL="342900" indent="-342900">
              <a:buFont typeface="Arial" panose="020B0604020202020204" pitchFamily="34" charset="0"/>
              <a:buChar char="•"/>
            </a:pPr>
            <a:r>
              <a:rPr lang="fr-FR" sz="2200" dirty="0" err="1"/>
              <a:t>Tunelling</a:t>
            </a:r>
            <a:r>
              <a:rPr lang="fr-FR" sz="2200" dirty="0"/>
              <a:t> sécurisé SSH</a:t>
            </a:r>
          </a:p>
          <a:p>
            <a:pPr marL="342900" indent="-342900">
              <a:buFont typeface="Arial" panose="020B0604020202020204" pitchFamily="34" charset="0"/>
              <a:buChar char="•"/>
            </a:pPr>
            <a:r>
              <a:rPr lang="fr-FR" sz="2200" dirty="0"/>
              <a:t>Bases d'Ansible</a:t>
            </a:r>
          </a:p>
          <a:p>
            <a:pPr marL="342900" indent="-342900">
              <a:buFont typeface="Arial" panose="020B0604020202020204" pitchFamily="34" charset="0"/>
              <a:buChar char="•"/>
            </a:pPr>
            <a:r>
              <a:rPr lang="fr-FR" sz="2200" dirty="0"/>
              <a:t>Fichier inventaire</a:t>
            </a:r>
          </a:p>
          <a:p>
            <a:pPr marL="342900" indent="-342900">
              <a:buFont typeface="Arial" panose="020B0604020202020204" pitchFamily="34" charset="0"/>
              <a:buChar char="•"/>
            </a:pPr>
            <a:r>
              <a:rPr lang="fr-FR" sz="2200" dirty="0"/>
              <a:t>Commandes </a:t>
            </a:r>
            <a:r>
              <a:rPr lang="fr-FR" sz="2200" dirty="0" err="1"/>
              <a:t>Ad-hoc</a:t>
            </a:r>
            <a:endParaRPr lang="fr-FR" sz="2200" dirty="0"/>
          </a:p>
          <a:p>
            <a:pPr marL="342900" indent="-342900">
              <a:buFont typeface="Arial" panose="020B0604020202020204" pitchFamily="34" charset="0"/>
              <a:buChar char="•"/>
            </a:pPr>
            <a:r>
              <a:rPr lang="fr-FR" sz="2200" dirty="0"/>
              <a:t>Langage </a:t>
            </a:r>
            <a:r>
              <a:rPr lang="fr-FR" sz="2200" dirty="0" err="1"/>
              <a:t>Yaml</a:t>
            </a:r>
            <a:endParaRPr lang="fr-FR" sz="2200" dirty="0"/>
          </a:p>
          <a:p>
            <a:pPr marL="342900" indent="-342900">
              <a:buFont typeface="Arial" panose="020B0604020202020204" pitchFamily="34" charset="0"/>
              <a:buChar char="•"/>
            </a:pPr>
            <a:r>
              <a:rPr lang="fr-FR" sz="2200" dirty="0" err="1"/>
              <a:t>Playbook</a:t>
            </a:r>
            <a:endParaRPr lang="fr-FR" sz="2200" dirty="0"/>
          </a:p>
          <a:p>
            <a:pPr marL="342900" indent="-342900">
              <a:buFont typeface="Arial" panose="020B0604020202020204" pitchFamily="34" charset="0"/>
              <a:buChar char="•"/>
            </a:pPr>
            <a:r>
              <a:rPr lang="fr-FR" sz="2200" dirty="0"/>
              <a:t>Variables</a:t>
            </a:r>
          </a:p>
          <a:p>
            <a:pPr marL="342900" indent="-342900">
              <a:buFont typeface="Arial" panose="020B0604020202020204" pitchFamily="34" charset="0"/>
              <a:buChar char="•"/>
            </a:pPr>
            <a:r>
              <a:rPr lang="fr-FR" sz="2200" dirty="0"/>
              <a:t>Structures de contrôle</a:t>
            </a:r>
          </a:p>
          <a:p>
            <a:pPr marL="342900" indent="-342900">
              <a:buFont typeface="Arial" panose="020B0604020202020204" pitchFamily="34" charset="0"/>
              <a:buChar char="•"/>
            </a:pPr>
            <a:r>
              <a:rPr lang="fr-FR" sz="2200" dirty="0"/>
              <a:t>Etiquetage : Tags</a:t>
            </a:r>
          </a:p>
          <a:p>
            <a:pPr marL="342900" indent="-342900">
              <a:buFont typeface="Arial" panose="020B0604020202020204" pitchFamily="34" charset="0"/>
              <a:buChar char="•"/>
            </a:pPr>
            <a:r>
              <a:rPr lang="fr-FR" sz="2200" dirty="0"/>
              <a:t>Les rôles</a:t>
            </a:r>
          </a:p>
          <a:p>
            <a:pPr marL="342900" indent="-342900">
              <a:buFont typeface="Arial" panose="020B0604020202020204" pitchFamily="34" charset="0"/>
              <a:buChar char="•"/>
            </a:pPr>
            <a:r>
              <a:rPr lang="fr-FR" sz="2200" dirty="0"/>
              <a:t>Ansible Vault</a:t>
            </a:r>
          </a:p>
          <a:p>
            <a:pPr marL="342900" indent="-342900">
              <a:buFont typeface="Arial" panose="020B0604020202020204" pitchFamily="34" charset="0"/>
              <a:buChar char="•"/>
            </a:pPr>
            <a:r>
              <a:rPr lang="fr-FR" sz="2200" dirty="0" err="1"/>
              <a:t>Lookups</a:t>
            </a:r>
            <a:endParaRPr lang="fr-FR" sz="2200" dirty="0"/>
          </a:p>
          <a:p>
            <a:pPr marL="342900" indent="-342900">
              <a:buFont typeface="Arial" panose="020B0604020202020204" pitchFamily="34" charset="0"/>
              <a:buChar char="•"/>
            </a:pPr>
            <a:r>
              <a:rPr lang="fr-FR" sz="2200" dirty="0"/>
              <a:t>Meilleurs pratiques </a:t>
            </a:r>
          </a:p>
        </p:txBody>
      </p:sp>
    </p:spTree>
    <p:extLst>
      <p:ext uri="{BB962C8B-B14F-4D97-AF65-F5344CB8AC3E}">
        <p14:creationId xmlns:p14="http://schemas.microsoft.com/office/powerpoint/2010/main" val="25600439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386721" y="1652016"/>
            <a:ext cx="8107680" cy="55244"/>
          </a:xfrm>
          <a:custGeom>
            <a:avLst/>
            <a:gdLst/>
            <a:ahLst/>
            <a:cxnLst/>
            <a:rect l="l" t="t" r="r" b="b"/>
            <a:pathLst>
              <a:path w="8107680" h="55244">
                <a:moveTo>
                  <a:pt x="8107677" y="53340"/>
                </a:moveTo>
                <a:lnTo>
                  <a:pt x="8107677" y="1524"/>
                </a:lnTo>
                <a:lnTo>
                  <a:pt x="8106153" y="0"/>
                </a:lnTo>
                <a:lnTo>
                  <a:pt x="1524" y="0"/>
                </a:lnTo>
                <a:lnTo>
                  <a:pt x="0" y="1524"/>
                </a:lnTo>
                <a:lnTo>
                  <a:pt x="0" y="53340"/>
                </a:lnTo>
                <a:lnTo>
                  <a:pt x="1524" y="54864"/>
                </a:lnTo>
                <a:lnTo>
                  <a:pt x="4572" y="54864"/>
                </a:lnTo>
                <a:lnTo>
                  <a:pt x="4572" y="9144"/>
                </a:lnTo>
                <a:lnTo>
                  <a:pt x="9144" y="4572"/>
                </a:lnTo>
                <a:lnTo>
                  <a:pt x="9144" y="9144"/>
                </a:lnTo>
                <a:lnTo>
                  <a:pt x="8098533" y="9144"/>
                </a:lnTo>
                <a:lnTo>
                  <a:pt x="8098533" y="4572"/>
                </a:lnTo>
                <a:lnTo>
                  <a:pt x="8103105" y="9144"/>
                </a:lnTo>
                <a:lnTo>
                  <a:pt x="8103105" y="54864"/>
                </a:lnTo>
                <a:lnTo>
                  <a:pt x="8106153" y="54864"/>
                </a:lnTo>
                <a:lnTo>
                  <a:pt x="8107677" y="53340"/>
                </a:lnTo>
                <a:close/>
              </a:path>
              <a:path w="8107680" h="55244">
                <a:moveTo>
                  <a:pt x="9144" y="9144"/>
                </a:moveTo>
                <a:lnTo>
                  <a:pt x="9144" y="4572"/>
                </a:lnTo>
                <a:lnTo>
                  <a:pt x="4572" y="9144"/>
                </a:lnTo>
                <a:lnTo>
                  <a:pt x="9144" y="9144"/>
                </a:lnTo>
                <a:close/>
              </a:path>
              <a:path w="8107680" h="55244">
                <a:moveTo>
                  <a:pt x="9144" y="45720"/>
                </a:moveTo>
                <a:lnTo>
                  <a:pt x="9144" y="9144"/>
                </a:lnTo>
                <a:lnTo>
                  <a:pt x="4572" y="9144"/>
                </a:lnTo>
                <a:lnTo>
                  <a:pt x="4572" y="45720"/>
                </a:lnTo>
                <a:lnTo>
                  <a:pt x="9144" y="45720"/>
                </a:lnTo>
                <a:close/>
              </a:path>
              <a:path w="8107680" h="55244">
                <a:moveTo>
                  <a:pt x="8103105" y="45720"/>
                </a:moveTo>
                <a:lnTo>
                  <a:pt x="4572" y="45720"/>
                </a:lnTo>
                <a:lnTo>
                  <a:pt x="9144" y="50292"/>
                </a:lnTo>
                <a:lnTo>
                  <a:pt x="9144" y="54864"/>
                </a:lnTo>
                <a:lnTo>
                  <a:pt x="8098533" y="54864"/>
                </a:lnTo>
                <a:lnTo>
                  <a:pt x="8098533" y="50292"/>
                </a:lnTo>
                <a:lnTo>
                  <a:pt x="8103105" y="45720"/>
                </a:lnTo>
                <a:close/>
              </a:path>
              <a:path w="8107680" h="55244">
                <a:moveTo>
                  <a:pt x="9144" y="54864"/>
                </a:moveTo>
                <a:lnTo>
                  <a:pt x="9144" y="50292"/>
                </a:lnTo>
                <a:lnTo>
                  <a:pt x="4572" y="45720"/>
                </a:lnTo>
                <a:lnTo>
                  <a:pt x="4572" y="54864"/>
                </a:lnTo>
                <a:lnTo>
                  <a:pt x="9144" y="54864"/>
                </a:lnTo>
                <a:close/>
              </a:path>
              <a:path w="8107680" h="55244">
                <a:moveTo>
                  <a:pt x="8103105" y="9144"/>
                </a:moveTo>
                <a:lnTo>
                  <a:pt x="8098533" y="4572"/>
                </a:lnTo>
                <a:lnTo>
                  <a:pt x="8098533" y="9144"/>
                </a:lnTo>
                <a:lnTo>
                  <a:pt x="8103105" y="9144"/>
                </a:lnTo>
                <a:close/>
              </a:path>
              <a:path w="8107680" h="55244">
                <a:moveTo>
                  <a:pt x="8103105" y="45720"/>
                </a:moveTo>
                <a:lnTo>
                  <a:pt x="8103105" y="9144"/>
                </a:lnTo>
                <a:lnTo>
                  <a:pt x="8098533" y="9144"/>
                </a:lnTo>
                <a:lnTo>
                  <a:pt x="8098533" y="45720"/>
                </a:lnTo>
                <a:lnTo>
                  <a:pt x="8103105" y="45720"/>
                </a:lnTo>
                <a:close/>
              </a:path>
              <a:path w="8107680" h="55244">
                <a:moveTo>
                  <a:pt x="8103105" y="54864"/>
                </a:moveTo>
                <a:lnTo>
                  <a:pt x="8103105" y="45720"/>
                </a:lnTo>
                <a:lnTo>
                  <a:pt x="8098533" y="50292"/>
                </a:lnTo>
                <a:lnTo>
                  <a:pt x="8098533" y="54864"/>
                </a:lnTo>
                <a:lnTo>
                  <a:pt x="8103105" y="54864"/>
                </a:lnTo>
                <a:close/>
              </a:path>
            </a:pathLst>
          </a:custGeom>
          <a:solidFill>
            <a:srgbClr val="FC0102"/>
          </a:solidFill>
        </p:spPr>
        <p:txBody>
          <a:bodyPr wrap="square" lIns="0" tIns="0" rIns="0" bIns="0" rtlCol="0"/>
          <a:lstStyle/>
          <a:p>
            <a:endParaRPr/>
          </a:p>
        </p:txBody>
      </p:sp>
      <p:sp>
        <p:nvSpPr>
          <p:cNvPr id="4" name="object 4"/>
          <p:cNvSpPr/>
          <p:nvPr/>
        </p:nvSpPr>
        <p:spPr>
          <a:xfrm>
            <a:off x="774073" y="6121908"/>
            <a:ext cx="9144000" cy="228600"/>
          </a:xfrm>
          <a:custGeom>
            <a:avLst/>
            <a:gdLst/>
            <a:ahLst/>
            <a:cxnLst/>
            <a:rect l="l" t="t" r="r" b="b"/>
            <a:pathLst>
              <a:path w="9144000" h="228600">
                <a:moveTo>
                  <a:pt x="9143999" y="0"/>
                </a:moveTo>
                <a:lnTo>
                  <a:pt x="0" y="0"/>
                </a:lnTo>
                <a:lnTo>
                  <a:pt x="0" y="228600"/>
                </a:lnTo>
                <a:lnTo>
                  <a:pt x="9143999" y="228600"/>
                </a:lnTo>
                <a:lnTo>
                  <a:pt x="9143999" y="0"/>
                </a:lnTo>
                <a:close/>
              </a:path>
            </a:pathLst>
          </a:custGeom>
          <a:solidFill>
            <a:srgbClr val="FC0102"/>
          </a:solidFill>
        </p:spPr>
        <p:txBody>
          <a:bodyPr wrap="square" lIns="0" tIns="0" rIns="0" bIns="0" rtlCol="0"/>
          <a:lstStyle/>
          <a:p>
            <a:endParaRPr/>
          </a:p>
        </p:txBody>
      </p:sp>
      <p:sp>
        <p:nvSpPr>
          <p:cNvPr id="8" name="object 8"/>
          <p:cNvSpPr txBox="1">
            <a:spLocks noGrp="1"/>
          </p:cNvSpPr>
          <p:nvPr>
            <p:ph type="title"/>
          </p:nvPr>
        </p:nvSpPr>
        <p:spPr>
          <a:xfrm>
            <a:off x="1331734" y="804421"/>
            <a:ext cx="9044165" cy="839178"/>
          </a:xfrm>
          <a:prstGeom prst="rect">
            <a:avLst/>
          </a:prstGeom>
        </p:spPr>
        <p:txBody>
          <a:bodyPr vert="horz" wrap="square" lIns="0" tIns="312902" rIns="0" bIns="0" rtlCol="0">
            <a:spAutoFit/>
          </a:bodyPr>
          <a:lstStyle/>
          <a:p>
            <a:pPr marL="195580">
              <a:lnSpc>
                <a:spcPct val="100000"/>
              </a:lnSpc>
              <a:spcBef>
                <a:spcPts val="95"/>
              </a:spcBef>
              <a:tabLst>
                <a:tab pos="8298815" algn="l"/>
              </a:tabLst>
            </a:pPr>
            <a:r>
              <a:rPr spc="-5" dirty="0"/>
              <a:t>A </a:t>
            </a:r>
            <a:r>
              <a:rPr spc="-90" dirty="0"/>
              <a:t>bientôt</a:t>
            </a:r>
            <a:r>
              <a:rPr spc="-515" dirty="0"/>
              <a:t> </a:t>
            </a:r>
            <a:r>
              <a:rPr spc="-5" dirty="0">
                <a:latin typeface="Wingdings"/>
                <a:cs typeface="Wingdings"/>
              </a:rPr>
              <a:t></a:t>
            </a:r>
            <a:r>
              <a:rPr spc="-5" dirty="0">
                <a:latin typeface="Times New Roman"/>
                <a:cs typeface="Times New Roman"/>
              </a:rPr>
              <a:t>	</a:t>
            </a:r>
          </a:p>
        </p:txBody>
      </p:sp>
      <p:sp>
        <p:nvSpPr>
          <p:cNvPr id="9" name="object 9"/>
          <p:cNvSpPr/>
          <p:nvPr/>
        </p:nvSpPr>
        <p:spPr>
          <a:xfrm rot="20763380">
            <a:off x="3809119" y="2113542"/>
            <a:ext cx="3262883" cy="3618041"/>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15240" rIns="0" bIns="0" rtlCol="0">
            <a:spAutoFit/>
          </a:bodyPr>
          <a:lstStyle/>
          <a:p>
            <a:pPr marL="25400">
              <a:lnSpc>
                <a:spcPct val="100000"/>
              </a:lnSpc>
              <a:spcBef>
                <a:spcPts val="120"/>
              </a:spcBef>
            </a:pPr>
            <a:fld id="{81D60167-4931-47E6-BA6A-407CBD079E47}" type="slidenum">
              <a:rPr spc="65" dirty="0"/>
              <a:t>224</a:t>
            </a:fld>
            <a:endParaRPr spc="6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112" y="958850"/>
            <a:ext cx="6120442" cy="553310"/>
          </a:xfrm>
          <a:prstGeom prst="rect">
            <a:avLst/>
          </a:prstGeom>
        </p:spPr>
        <p:txBody>
          <a:bodyPr vert="horz" wrap="square" lIns="0" tIns="29799" rIns="0" bIns="0" rtlCol="0" anchor="ctr">
            <a:spAutoFit/>
          </a:bodyPr>
          <a:lstStyle/>
          <a:p>
            <a:pPr marL="22075">
              <a:spcBef>
                <a:spcPts val="235"/>
              </a:spcBef>
            </a:pPr>
            <a:r>
              <a:rPr spc="-52" dirty="0"/>
              <a:t>Rapport </a:t>
            </a:r>
            <a:r>
              <a:rPr spc="-122" dirty="0"/>
              <a:t>avec </a:t>
            </a:r>
            <a:r>
              <a:rPr spc="-96" dirty="0"/>
              <a:t>le </a:t>
            </a:r>
            <a:r>
              <a:rPr spc="-122" dirty="0"/>
              <a:t>devops</a:t>
            </a:r>
            <a:r>
              <a:rPr spc="382" dirty="0"/>
              <a:t> </a:t>
            </a:r>
            <a:r>
              <a:rPr spc="-9" dirty="0"/>
              <a:t>?</a:t>
            </a:r>
          </a:p>
        </p:txBody>
      </p:sp>
      <p:sp>
        <p:nvSpPr>
          <p:cNvPr id="10" name="object 10"/>
          <p:cNvSpPr txBox="1"/>
          <p:nvPr/>
        </p:nvSpPr>
        <p:spPr>
          <a:xfrm>
            <a:off x="479132" y="2330450"/>
            <a:ext cx="9588526" cy="3524736"/>
          </a:xfrm>
          <a:prstGeom prst="rect">
            <a:avLst/>
          </a:prstGeom>
        </p:spPr>
        <p:txBody>
          <a:bodyPr vert="horz" wrap="square" lIns="0" tIns="135752" rIns="0" bIns="0" rtlCol="0">
            <a:spAutoFit/>
          </a:bodyPr>
          <a:lstStyle/>
          <a:p>
            <a:pPr marL="322832" indent="-300758" algn="just">
              <a:spcBef>
                <a:spcPts val="1069"/>
              </a:spcBef>
              <a:buFont typeface="Arial" panose="020B0604020202020204" pitchFamily="34" charset="0"/>
              <a:buChar char="•"/>
            </a:pPr>
            <a:r>
              <a:rPr sz="1912" b="1" spc="-52" dirty="0">
                <a:solidFill>
                  <a:srgbClr val="C00000"/>
                </a:solidFill>
                <a:latin typeface="Tahoma"/>
                <a:cs typeface="Tahoma"/>
              </a:rPr>
              <a:t>Centralisation</a:t>
            </a:r>
            <a:r>
              <a:rPr sz="1912" b="1" spc="-52" dirty="0">
                <a:latin typeface="Tahoma"/>
                <a:cs typeface="Tahoma"/>
              </a:rPr>
              <a:t> </a:t>
            </a:r>
            <a:r>
              <a:rPr sz="1912" b="1" spc="-131" dirty="0">
                <a:solidFill>
                  <a:srgbClr val="C00000"/>
                </a:solidFill>
                <a:latin typeface="Tahoma"/>
                <a:cs typeface="Tahoma"/>
              </a:rPr>
              <a:t>des</a:t>
            </a:r>
            <a:r>
              <a:rPr sz="1912" b="1" spc="104" dirty="0">
                <a:solidFill>
                  <a:srgbClr val="C00000"/>
                </a:solidFill>
                <a:latin typeface="Tahoma"/>
                <a:cs typeface="Tahoma"/>
              </a:rPr>
              <a:t> </a:t>
            </a:r>
            <a:r>
              <a:rPr sz="1912" b="1" spc="-61" dirty="0">
                <a:solidFill>
                  <a:srgbClr val="C00000"/>
                </a:solidFill>
                <a:latin typeface="Tahoma"/>
                <a:cs typeface="Tahoma"/>
              </a:rPr>
              <a:t>configurations</a:t>
            </a:r>
            <a:endParaRPr sz="1912" b="1" dirty="0">
              <a:solidFill>
                <a:srgbClr val="C00000"/>
              </a:solidFill>
              <a:latin typeface="Tahoma"/>
              <a:cs typeface="Tahoma"/>
            </a:endParaRPr>
          </a:p>
          <a:p>
            <a:pPr marL="804056" marR="343258" indent="-300758" algn="just">
              <a:spcBef>
                <a:spcPts val="825"/>
              </a:spcBef>
              <a:buFont typeface="Arial" panose="020B0604020202020204" pitchFamily="34" charset="0"/>
              <a:buChar char="•"/>
            </a:pPr>
            <a:r>
              <a:rPr lang="fr-FR" sz="1738" b="1" dirty="0">
                <a:latin typeface="Tahoma"/>
                <a:cs typeface="Tahoma"/>
              </a:rPr>
              <a:t>Infrastructure as a code</a:t>
            </a:r>
            <a:r>
              <a:rPr lang="fr-FR" sz="1738" dirty="0">
                <a:latin typeface="Tahoma"/>
                <a:cs typeface="Tahoma"/>
              </a:rPr>
              <a:t>: </a:t>
            </a:r>
            <a:r>
              <a:rPr sz="1738" dirty="0" err="1">
                <a:latin typeface="Tahoma"/>
                <a:cs typeface="Tahoma"/>
              </a:rPr>
              <a:t>L’état</a:t>
            </a:r>
            <a:r>
              <a:rPr sz="1738" dirty="0">
                <a:latin typeface="Tahoma"/>
                <a:cs typeface="Tahoma"/>
              </a:rPr>
              <a:t> </a:t>
            </a:r>
            <a:r>
              <a:rPr sz="1738" spc="-61" dirty="0">
                <a:latin typeface="Tahoma"/>
                <a:cs typeface="Tahoma"/>
              </a:rPr>
              <a:t>d’une </a:t>
            </a:r>
            <a:r>
              <a:rPr sz="1738" spc="-18" dirty="0">
                <a:latin typeface="Tahoma"/>
                <a:cs typeface="Tahoma"/>
              </a:rPr>
              <a:t>l’infra </a:t>
            </a:r>
            <a:r>
              <a:rPr sz="1738" spc="-61" dirty="0">
                <a:latin typeface="Tahoma"/>
                <a:cs typeface="Tahoma"/>
              </a:rPr>
              <a:t>décrite </a:t>
            </a:r>
            <a:r>
              <a:rPr sz="1738" spc="-87" dirty="0">
                <a:latin typeface="Tahoma"/>
                <a:cs typeface="Tahoma"/>
              </a:rPr>
              <a:t>par </a:t>
            </a:r>
            <a:r>
              <a:rPr sz="1738" spc="-122" dirty="0">
                <a:latin typeface="Tahoma"/>
                <a:cs typeface="Tahoma"/>
              </a:rPr>
              <a:t>des </a:t>
            </a:r>
            <a:r>
              <a:rPr sz="1738" spc="-78" dirty="0">
                <a:latin typeface="Tahoma"/>
                <a:cs typeface="Tahoma"/>
              </a:rPr>
              <a:t>recettes  </a:t>
            </a:r>
            <a:r>
              <a:rPr sz="1738" spc="-44" dirty="0">
                <a:latin typeface="Tahoma"/>
                <a:cs typeface="Tahoma"/>
              </a:rPr>
              <a:t>Travail </a:t>
            </a:r>
            <a:r>
              <a:rPr sz="1738" spc="-113" dirty="0">
                <a:latin typeface="Tahoma"/>
                <a:cs typeface="Tahoma"/>
              </a:rPr>
              <a:t>en </a:t>
            </a:r>
            <a:r>
              <a:rPr sz="1738" spc="-78" dirty="0">
                <a:latin typeface="Tahoma"/>
                <a:cs typeface="Tahoma"/>
              </a:rPr>
              <a:t>équipe </a:t>
            </a:r>
            <a:r>
              <a:rPr sz="1738" spc="-35" dirty="0">
                <a:latin typeface="Tahoma"/>
                <a:cs typeface="Tahoma"/>
              </a:rPr>
              <a:t>(utilisation d’un</a:t>
            </a:r>
            <a:r>
              <a:rPr sz="1738" spc="-26" dirty="0">
                <a:latin typeface="Tahoma"/>
                <a:cs typeface="Tahoma"/>
              </a:rPr>
              <a:t> </a:t>
            </a:r>
            <a:r>
              <a:rPr sz="1738" spc="26" dirty="0">
                <a:latin typeface="Tahoma"/>
                <a:cs typeface="Tahoma"/>
              </a:rPr>
              <a:t>VCS)</a:t>
            </a:r>
            <a:endParaRPr sz="1738" dirty="0">
              <a:latin typeface="Tahoma"/>
              <a:cs typeface="Tahoma"/>
            </a:endParaRPr>
          </a:p>
          <a:p>
            <a:pPr marL="804056" marR="8830" indent="-300758" algn="just">
              <a:lnSpc>
                <a:spcPts val="2086"/>
              </a:lnSpc>
              <a:spcBef>
                <a:spcPts val="52"/>
              </a:spcBef>
              <a:buFont typeface="Arial" panose="020B0604020202020204" pitchFamily="34" charset="0"/>
              <a:buChar char="•"/>
            </a:pPr>
            <a:r>
              <a:rPr sz="1738" b="1" spc="-61" dirty="0">
                <a:latin typeface="Tahoma"/>
                <a:cs typeface="Tahoma"/>
              </a:rPr>
              <a:t>Partage </a:t>
            </a:r>
            <a:r>
              <a:rPr sz="1738" b="1" spc="-78" dirty="0">
                <a:latin typeface="Tahoma"/>
                <a:cs typeface="Tahoma"/>
              </a:rPr>
              <a:t>du </a:t>
            </a:r>
            <a:r>
              <a:rPr sz="1738" b="1" spc="-61" dirty="0">
                <a:latin typeface="Tahoma"/>
                <a:cs typeface="Tahoma"/>
              </a:rPr>
              <a:t>savoir </a:t>
            </a:r>
            <a:r>
              <a:rPr sz="1738" spc="-139" dirty="0">
                <a:latin typeface="Tahoma"/>
                <a:cs typeface="Tahoma"/>
              </a:rPr>
              <a:t>: </a:t>
            </a:r>
            <a:endParaRPr lang="fr-FR" sz="1738" spc="-139" dirty="0">
              <a:latin typeface="Tahoma"/>
              <a:cs typeface="Tahoma"/>
            </a:endParaRPr>
          </a:p>
          <a:p>
            <a:pPr marL="1718456" marR="8830" lvl="2" indent="-300758" algn="just">
              <a:lnSpc>
                <a:spcPts val="2086"/>
              </a:lnSpc>
              <a:spcBef>
                <a:spcPts val="52"/>
              </a:spcBef>
              <a:buFont typeface="Arial" panose="020B0604020202020204" pitchFamily="34" charset="0"/>
              <a:buChar char="•"/>
            </a:pPr>
            <a:r>
              <a:rPr sz="1738" spc="-69" dirty="0">
                <a:latin typeface="Tahoma"/>
                <a:cs typeface="Tahoma"/>
              </a:rPr>
              <a:t>Les </a:t>
            </a:r>
            <a:r>
              <a:rPr sz="1738" b="1" spc="-104" dirty="0">
                <a:solidFill>
                  <a:srgbClr val="FF0000"/>
                </a:solidFill>
                <a:latin typeface="Tahoma"/>
                <a:cs typeface="Tahoma"/>
              </a:rPr>
              <a:t>devs</a:t>
            </a:r>
            <a:r>
              <a:rPr sz="1738" spc="-104" dirty="0">
                <a:latin typeface="Tahoma"/>
                <a:cs typeface="Tahoma"/>
              </a:rPr>
              <a:t> </a:t>
            </a:r>
            <a:r>
              <a:rPr sz="1738" spc="-69" dirty="0" err="1">
                <a:latin typeface="Tahoma"/>
                <a:cs typeface="Tahoma"/>
              </a:rPr>
              <a:t>connaissent</a:t>
            </a:r>
            <a:r>
              <a:rPr sz="1738" spc="-69" dirty="0">
                <a:latin typeface="Tahoma"/>
                <a:cs typeface="Tahoma"/>
              </a:rPr>
              <a:t> </a:t>
            </a:r>
            <a:r>
              <a:rPr sz="1738" spc="-44" dirty="0" err="1">
                <a:latin typeface="Tahoma"/>
                <a:cs typeface="Tahoma"/>
              </a:rPr>
              <a:t>l’env</a:t>
            </a:r>
            <a:r>
              <a:rPr lang="fr-FR" sz="1738" spc="-44" dirty="0" err="1">
                <a:latin typeface="Tahoma"/>
                <a:cs typeface="Tahoma"/>
              </a:rPr>
              <a:t>ironnement</a:t>
            </a:r>
            <a:r>
              <a:rPr sz="1738" spc="-44" dirty="0">
                <a:latin typeface="Tahoma"/>
                <a:cs typeface="Tahoma"/>
              </a:rPr>
              <a:t> </a:t>
            </a:r>
            <a:r>
              <a:rPr sz="1738" spc="-113" dirty="0">
                <a:latin typeface="Tahoma"/>
                <a:cs typeface="Tahoma"/>
              </a:rPr>
              <a:t>de </a:t>
            </a:r>
            <a:r>
              <a:rPr sz="1738" spc="-69" dirty="0">
                <a:latin typeface="Tahoma"/>
                <a:cs typeface="Tahoma"/>
              </a:rPr>
              <a:t>prod</a:t>
            </a:r>
            <a:r>
              <a:rPr lang="fr-FR" sz="1738" spc="-69" dirty="0" err="1">
                <a:latin typeface="Tahoma"/>
                <a:cs typeface="Tahoma"/>
              </a:rPr>
              <a:t>uction</a:t>
            </a:r>
            <a:endParaRPr lang="fr-FR" sz="1738" spc="-69" dirty="0">
              <a:latin typeface="Tahoma"/>
              <a:cs typeface="Tahoma"/>
            </a:endParaRPr>
          </a:p>
          <a:p>
            <a:pPr marL="1718456" marR="8830" lvl="2" indent="-300758" algn="just">
              <a:lnSpc>
                <a:spcPts val="2086"/>
              </a:lnSpc>
              <a:spcBef>
                <a:spcPts val="52"/>
              </a:spcBef>
              <a:buFont typeface="Arial" panose="020B0604020202020204" pitchFamily="34" charset="0"/>
              <a:buChar char="•"/>
            </a:pPr>
            <a:r>
              <a:rPr sz="1738" spc="-87" dirty="0">
                <a:latin typeface="Tahoma"/>
                <a:cs typeface="Tahoma"/>
              </a:rPr>
              <a:t>les </a:t>
            </a:r>
            <a:r>
              <a:rPr sz="1738" b="1" spc="-87" dirty="0">
                <a:solidFill>
                  <a:srgbClr val="FF0000"/>
                </a:solidFill>
                <a:latin typeface="Tahoma"/>
                <a:cs typeface="Tahoma"/>
              </a:rPr>
              <a:t>ops</a:t>
            </a:r>
            <a:r>
              <a:rPr sz="1738" spc="-87" dirty="0">
                <a:latin typeface="Tahoma"/>
                <a:cs typeface="Tahoma"/>
              </a:rPr>
              <a:t>  </a:t>
            </a:r>
            <a:r>
              <a:rPr sz="1738" spc="-69" dirty="0">
                <a:latin typeface="Tahoma"/>
                <a:cs typeface="Tahoma"/>
              </a:rPr>
              <a:t>connaissent </a:t>
            </a:r>
            <a:r>
              <a:rPr sz="1738" spc="-96" dirty="0">
                <a:latin typeface="Tahoma"/>
                <a:cs typeface="Tahoma"/>
              </a:rPr>
              <a:t>les </a:t>
            </a:r>
            <a:r>
              <a:rPr sz="1738" spc="-44" dirty="0">
                <a:latin typeface="Tahoma"/>
                <a:cs typeface="Tahoma"/>
              </a:rPr>
              <a:t>modification</a:t>
            </a:r>
            <a:r>
              <a:rPr lang="fr-FR" sz="1738" spc="-44" dirty="0">
                <a:latin typeface="Tahoma"/>
                <a:cs typeface="Tahoma"/>
              </a:rPr>
              <a:t>s</a:t>
            </a:r>
            <a:r>
              <a:rPr sz="1738" spc="-44" dirty="0">
                <a:latin typeface="Tahoma"/>
                <a:cs typeface="Tahoma"/>
              </a:rPr>
              <a:t> </a:t>
            </a:r>
            <a:r>
              <a:rPr sz="1738" spc="-87" dirty="0">
                <a:latin typeface="Tahoma"/>
                <a:cs typeface="Tahoma"/>
              </a:rPr>
              <a:t>à </a:t>
            </a:r>
            <a:r>
              <a:rPr sz="1738" spc="-69" dirty="0">
                <a:latin typeface="Tahoma"/>
                <a:cs typeface="Tahoma"/>
              </a:rPr>
              <a:t>appliquer </a:t>
            </a:r>
            <a:r>
              <a:rPr sz="1738" spc="-87" dirty="0">
                <a:latin typeface="Tahoma"/>
                <a:cs typeface="Tahoma"/>
              </a:rPr>
              <a:t>à </a:t>
            </a:r>
            <a:r>
              <a:rPr sz="1738" spc="-44" dirty="0">
                <a:latin typeface="Tahoma"/>
                <a:cs typeface="Tahoma"/>
              </a:rPr>
              <a:t>la </a:t>
            </a:r>
            <a:r>
              <a:rPr sz="1738" spc="-69" dirty="0">
                <a:latin typeface="Tahoma"/>
                <a:cs typeface="Tahoma"/>
              </a:rPr>
              <a:t>prod</a:t>
            </a:r>
            <a:r>
              <a:rPr lang="fr-FR" sz="1738" spc="-69" dirty="0" err="1">
                <a:latin typeface="Tahoma"/>
                <a:cs typeface="Tahoma"/>
              </a:rPr>
              <a:t>uction</a:t>
            </a:r>
            <a:r>
              <a:rPr sz="1738" spc="-69" dirty="0">
                <a:latin typeface="Tahoma"/>
                <a:cs typeface="Tahoma"/>
              </a:rPr>
              <a:t> avant </a:t>
            </a:r>
            <a:r>
              <a:rPr sz="1738" spc="-78" dirty="0">
                <a:latin typeface="Tahoma"/>
                <a:cs typeface="Tahoma"/>
              </a:rPr>
              <a:t>le </a:t>
            </a:r>
            <a:r>
              <a:rPr sz="1738" spc="-87" dirty="0">
                <a:latin typeface="Tahoma"/>
                <a:cs typeface="Tahoma"/>
              </a:rPr>
              <a:t>déploiement  </a:t>
            </a:r>
            <a:r>
              <a:rPr sz="1738" spc="-61" dirty="0">
                <a:latin typeface="Tahoma"/>
                <a:cs typeface="Tahoma"/>
              </a:rPr>
              <a:t>d’une</a:t>
            </a:r>
            <a:r>
              <a:rPr sz="1738" spc="18" dirty="0">
                <a:latin typeface="Tahoma"/>
                <a:cs typeface="Tahoma"/>
              </a:rPr>
              <a:t> </a:t>
            </a:r>
            <a:r>
              <a:rPr sz="1738" spc="-52" dirty="0">
                <a:latin typeface="Tahoma"/>
                <a:cs typeface="Tahoma"/>
              </a:rPr>
              <a:t>appli.</a:t>
            </a:r>
            <a:endParaRPr sz="1738" dirty="0">
              <a:latin typeface="Tahoma"/>
              <a:cs typeface="Tahoma"/>
            </a:endParaRPr>
          </a:p>
          <a:p>
            <a:pPr marL="322832" indent="-300758" algn="just">
              <a:spcBef>
                <a:spcPts val="878"/>
              </a:spcBef>
              <a:buFont typeface="Arial" panose="020B0604020202020204" pitchFamily="34" charset="0"/>
              <a:buChar char="•"/>
            </a:pPr>
            <a:r>
              <a:rPr sz="1912" b="1" spc="-52" dirty="0">
                <a:solidFill>
                  <a:srgbClr val="C00000"/>
                </a:solidFill>
                <a:latin typeface="Tahoma"/>
                <a:cs typeface="Tahoma"/>
              </a:rPr>
              <a:t>Automatisation</a:t>
            </a:r>
            <a:endParaRPr sz="1912" b="1" dirty="0">
              <a:solidFill>
                <a:srgbClr val="C00000"/>
              </a:solidFill>
              <a:latin typeface="Tahoma"/>
              <a:cs typeface="Tahoma"/>
            </a:endParaRPr>
          </a:p>
          <a:p>
            <a:pPr marL="804056" marR="514336" indent="-300758" algn="just">
              <a:spcBef>
                <a:spcPts val="817"/>
              </a:spcBef>
              <a:buFont typeface="Arial" panose="020B0604020202020204" pitchFamily="34" charset="0"/>
              <a:buChar char="•"/>
            </a:pPr>
            <a:r>
              <a:rPr sz="1738" spc="-18" dirty="0">
                <a:latin typeface="Tahoma"/>
                <a:cs typeface="Tahoma"/>
              </a:rPr>
              <a:t>Moins </a:t>
            </a:r>
            <a:r>
              <a:rPr sz="1738" spc="-113" dirty="0">
                <a:latin typeface="Tahoma"/>
                <a:cs typeface="Tahoma"/>
              </a:rPr>
              <a:t>de </a:t>
            </a:r>
            <a:r>
              <a:rPr sz="1738" spc="-78" dirty="0">
                <a:latin typeface="Tahoma"/>
                <a:cs typeface="Tahoma"/>
              </a:rPr>
              <a:t>tâches </a:t>
            </a:r>
            <a:r>
              <a:rPr sz="1738" spc="-52" dirty="0">
                <a:latin typeface="Tahoma"/>
                <a:cs typeface="Tahoma"/>
              </a:rPr>
              <a:t>répétitives, </a:t>
            </a:r>
            <a:r>
              <a:rPr sz="1738" spc="-87" dirty="0">
                <a:latin typeface="Tahoma"/>
                <a:cs typeface="Tahoma"/>
              </a:rPr>
              <a:t>manuelles </a:t>
            </a:r>
            <a:r>
              <a:rPr sz="1738" i="1" spc="-9" dirty="0">
                <a:latin typeface="Arial"/>
                <a:cs typeface="Arial"/>
              </a:rPr>
              <a:t>→ </a:t>
            </a:r>
            <a:r>
              <a:rPr sz="1738" spc="-44" dirty="0">
                <a:latin typeface="Tahoma"/>
                <a:cs typeface="Tahoma"/>
              </a:rPr>
              <a:t>Raccourcir </a:t>
            </a:r>
            <a:r>
              <a:rPr sz="1738" spc="-87" dirty="0">
                <a:latin typeface="Tahoma"/>
                <a:cs typeface="Tahoma"/>
              </a:rPr>
              <a:t>les </a:t>
            </a:r>
            <a:r>
              <a:rPr sz="1738" spc="-69" dirty="0">
                <a:latin typeface="Tahoma"/>
                <a:cs typeface="Tahoma"/>
              </a:rPr>
              <a:t>cycles </a:t>
            </a:r>
            <a:r>
              <a:rPr sz="1738" spc="-122" dirty="0">
                <a:latin typeface="Tahoma"/>
                <a:cs typeface="Tahoma"/>
              </a:rPr>
              <a:t>de  </a:t>
            </a:r>
            <a:r>
              <a:rPr sz="1738" spc="-35" dirty="0">
                <a:latin typeface="Tahoma"/>
                <a:cs typeface="Tahoma"/>
              </a:rPr>
              <a:t>dev./publication/déploiement/utilisation</a:t>
            </a:r>
            <a:endParaRPr sz="1738" dirty="0">
              <a:latin typeface="Tahoma"/>
              <a:cs typeface="Tahoma"/>
            </a:endParaRPr>
          </a:p>
          <a:p>
            <a:pPr marL="804056" indent="-300758" algn="just">
              <a:spcBef>
                <a:spcPts val="156"/>
              </a:spcBef>
              <a:buFont typeface="Arial" panose="020B0604020202020204" pitchFamily="34" charset="0"/>
              <a:buChar char="•"/>
            </a:pPr>
            <a:r>
              <a:rPr sz="1738" spc="-87" dirty="0">
                <a:latin typeface="Tahoma"/>
                <a:cs typeface="Tahoma"/>
              </a:rPr>
              <a:t>Il </a:t>
            </a:r>
            <a:r>
              <a:rPr sz="1738" spc="-78" dirty="0" err="1">
                <a:latin typeface="Tahoma"/>
                <a:cs typeface="Tahoma"/>
              </a:rPr>
              <a:t>devient</a:t>
            </a:r>
            <a:r>
              <a:rPr sz="1738" spc="-78" dirty="0">
                <a:latin typeface="Tahoma"/>
                <a:cs typeface="Tahoma"/>
              </a:rPr>
              <a:t> </a:t>
            </a:r>
            <a:r>
              <a:rPr sz="1738" spc="-69" dirty="0">
                <a:latin typeface="Tahoma"/>
                <a:cs typeface="Tahoma"/>
              </a:rPr>
              <a:t>plus simple </a:t>
            </a:r>
            <a:r>
              <a:rPr sz="1738" spc="-44" dirty="0">
                <a:latin typeface="Tahoma"/>
                <a:cs typeface="Tahoma"/>
              </a:rPr>
              <a:t>d’instancier </a:t>
            </a:r>
            <a:r>
              <a:rPr sz="1738" spc="-104" dirty="0">
                <a:latin typeface="Tahoma"/>
                <a:cs typeface="Tahoma"/>
              </a:rPr>
              <a:t>une </a:t>
            </a:r>
            <a:r>
              <a:rPr sz="1738" spc="-78" dirty="0">
                <a:latin typeface="Tahoma"/>
                <a:cs typeface="Tahoma"/>
              </a:rPr>
              <a:t>plateforme </a:t>
            </a:r>
            <a:r>
              <a:rPr sz="1738" spc="-113" dirty="0">
                <a:latin typeface="Tahoma"/>
                <a:cs typeface="Tahoma"/>
              </a:rPr>
              <a:t>de</a:t>
            </a:r>
            <a:r>
              <a:rPr sz="1738" spc="9" dirty="0">
                <a:latin typeface="Tahoma"/>
                <a:cs typeface="Tahoma"/>
              </a:rPr>
              <a:t> </a:t>
            </a:r>
            <a:r>
              <a:rPr sz="1738" spc="-44" dirty="0">
                <a:latin typeface="Tahoma"/>
                <a:cs typeface="Tahoma"/>
              </a:rPr>
              <a:t>test</a:t>
            </a:r>
            <a:endParaRPr sz="1738" dirty="0">
              <a:latin typeface="Tahoma"/>
              <a:cs typeface="Tahoma"/>
            </a:endParaRPr>
          </a:p>
        </p:txBody>
      </p:sp>
      <p:sp>
        <p:nvSpPr>
          <p:cNvPr id="14" name="object 14"/>
          <p:cNvSpPr txBox="1">
            <a:spLocks noGrp="1"/>
          </p:cNvSpPr>
          <p:nvPr>
            <p:ph type="dt" sz="half" idx="6"/>
          </p:nvPr>
        </p:nvSpPr>
        <p:spPr>
          <a:xfrm>
            <a:off x="482573" y="3684357"/>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34AA5FDD-F5BB-4878-BB3A-0EAD10A555C0}" type="datetime1">
              <a:rPr lang="en-US" spc="-69" smtClean="0"/>
              <a:t>11/26/2020</a:t>
            </a:fld>
            <a:endParaRPr spc="-69" dirty="0"/>
          </a:p>
        </p:txBody>
      </p:sp>
      <p:sp>
        <p:nvSpPr>
          <p:cNvPr id="3" name="Espace réservé du numéro de diapositive 2">
            <a:extLst>
              <a:ext uri="{FF2B5EF4-FFF2-40B4-BE49-F238E27FC236}">
                <a16:creationId xmlns:a16="http://schemas.microsoft.com/office/drawing/2014/main" id="{5EAC95C3-B8BF-455C-8A27-59DB36F2394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23</a:t>
            </a:fld>
            <a:endParaRPr lang="fr-FR" spc="-10" dirty="0"/>
          </a:p>
        </p:txBody>
      </p:sp>
      <p:sp>
        <p:nvSpPr>
          <p:cNvPr id="6" name="Espace réservé de la date 3">
            <a:extLst>
              <a:ext uri="{FF2B5EF4-FFF2-40B4-BE49-F238E27FC236}">
                <a16:creationId xmlns:a16="http://schemas.microsoft.com/office/drawing/2014/main" id="{58DEB7E2-F7CF-41A7-9299-FF8A46A701B9}"/>
              </a:ext>
            </a:extLst>
          </p:cNvPr>
          <p:cNvSpPr txBox="1">
            <a:spLocks/>
          </p:cNvSpPr>
          <p:nvPr/>
        </p:nvSpPr>
        <p:spPr>
          <a:xfrm>
            <a:off x="534670" y="7027545"/>
            <a:ext cx="2459482" cy="377825"/>
          </a:xfrm>
          <a:prstGeom prst="rect">
            <a:avLst/>
          </a:prstGeom>
        </p:spPr>
        <p:txBody>
          <a:bodyPr wrap="square" lIns="0" tIns="0" rIns="0" bIns="0">
            <a:spAutoFit/>
          </a:bodyPr>
          <a:lstStyle>
            <a:defPPr>
              <a:defRPr lang="fr-T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A14CFC-966B-4CF7-A57D-E4BD73924072}" type="datetime1">
              <a:rPr lang="en-US" smtClean="0"/>
              <a:pPr/>
              <a:t>11/26/2020</a:t>
            </a:fld>
            <a:endParaRPr lang="en-US"/>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2573" y="978613"/>
            <a:ext cx="6120442" cy="553310"/>
          </a:xfrm>
          <a:prstGeom prst="rect">
            <a:avLst/>
          </a:prstGeom>
        </p:spPr>
        <p:txBody>
          <a:bodyPr vert="horz" wrap="square" lIns="0" tIns="29799" rIns="0" bIns="0" rtlCol="0" anchor="ctr">
            <a:spAutoFit/>
          </a:bodyPr>
          <a:lstStyle/>
          <a:p>
            <a:pPr marL="22075">
              <a:spcBef>
                <a:spcPts val="235"/>
              </a:spcBef>
            </a:pPr>
            <a:r>
              <a:rPr spc="-52" dirty="0"/>
              <a:t>Rapport </a:t>
            </a:r>
            <a:r>
              <a:rPr spc="-122" dirty="0"/>
              <a:t>avec </a:t>
            </a:r>
            <a:r>
              <a:rPr spc="-96" dirty="0"/>
              <a:t>le </a:t>
            </a:r>
            <a:r>
              <a:rPr spc="-122" dirty="0"/>
              <a:t>devops</a:t>
            </a:r>
            <a:r>
              <a:rPr spc="382" dirty="0"/>
              <a:t> </a:t>
            </a:r>
            <a:r>
              <a:rPr spc="-9" dirty="0"/>
              <a:t>?</a:t>
            </a:r>
          </a:p>
        </p:txBody>
      </p:sp>
      <p:sp>
        <p:nvSpPr>
          <p:cNvPr id="14" name="object 14"/>
          <p:cNvSpPr txBox="1">
            <a:spLocks noGrp="1"/>
          </p:cNvSpPr>
          <p:nvPr>
            <p:ph type="dt" sz="half" idx="6"/>
          </p:nvPr>
        </p:nvSpPr>
        <p:spPr>
          <a:xfrm>
            <a:off x="482573" y="3684357"/>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67C6A6BD-B26D-47E8-8E3B-8F8B6E8B0C40}" type="datetime1">
              <a:rPr lang="en-US" spc="-69" smtClean="0"/>
              <a:t>11/26/2020</a:t>
            </a:fld>
            <a:endParaRPr spc="-69" dirty="0"/>
          </a:p>
        </p:txBody>
      </p:sp>
      <p:sp>
        <p:nvSpPr>
          <p:cNvPr id="5" name="object 5">
            <a:extLst>
              <a:ext uri="{FF2B5EF4-FFF2-40B4-BE49-F238E27FC236}">
                <a16:creationId xmlns:a16="http://schemas.microsoft.com/office/drawing/2014/main" id="{F017D442-87EC-48DF-8E9E-EB6354C688EE}"/>
              </a:ext>
            </a:extLst>
          </p:cNvPr>
          <p:cNvSpPr/>
          <p:nvPr/>
        </p:nvSpPr>
        <p:spPr>
          <a:xfrm>
            <a:off x="1782208" y="2144852"/>
            <a:ext cx="6917292" cy="4452798"/>
          </a:xfrm>
          <a:prstGeom prst="rect">
            <a:avLst/>
          </a:prstGeom>
          <a:blipFill>
            <a:blip r:embed="rId2" cstate="print"/>
            <a:stretch>
              <a:fillRect/>
            </a:stretch>
          </a:blipFill>
        </p:spPr>
        <p:txBody>
          <a:bodyPr wrap="square" lIns="0" tIns="0" rIns="0" bIns="0" rtlCol="0"/>
          <a:lstStyle/>
          <a:p>
            <a:endParaRPr sz="1579"/>
          </a:p>
        </p:txBody>
      </p:sp>
      <p:sp>
        <p:nvSpPr>
          <p:cNvPr id="3" name="Espace réservé du numéro de diapositive 2">
            <a:extLst>
              <a:ext uri="{FF2B5EF4-FFF2-40B4-BE49-F238E27FC236}">
                <a16:creationId xmlns:a16="http://schemas.microsoft.com/office/drawing/2014/main" id="{C49E7774-1191-4DAC-AB35-28C706383FA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24</a:t>
            </a:fld>
            <a:endParaRPr lang="fr-FR" spc="-10" dirty="0"/>
          </a:p>
        </p:txBody>
      </p:sp>
      <p:sp>
        <p:nvSpPr>
          <p:cNvPr id="6" name="Espace réservé de la date 3">
            <a:extLst>
              <a:ext uri="{FF2B5EF4-FFF2-40B4-BE49-F238E27FC236}">
                <a16:creationId xmlns:a16="http://schemas.microsoft.com/office/drawing/2014/main" id="{CB619486-216E-4CA0-BA16-5CB489584506}"/>
              </a:ext>
            </a:extLst>
          </p:cNvPr>
          <p:cNvSpPr txBox="1">
            <a:spLocks/>
          </p:cNvSpPr>
          <p:nvPr/>
        </p:nvSpPr>
        <p:spPr>
          <a:xfrm>
            <a:off x="534670" y="7027545"/>
            <a:ext cx="2459482" cy="377825"/>
          </a:xfrm>
          <a:prstGeom prst="rect">
            <a:avLst/>
          </a:prstGeom>
        </p:spPr>
        <p:txBody>
          <a:bodyPr wrap="square" lIns="0" tIns="0" rIns="0" bIns="0">
            <a:spAutoFit/>
          </a:bodyPr>
          <a:lstStyle>
            <a:defPPr>
              <a:defRPr lang="fr-T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A14CFC-966B-4CF7-A57D-E4BD73924072}" type="datetime1">
              <a:rPr lang="en-US" smtClean="0"/>
              <a:pPr/>
              <a:t>11/26/2020</a:t>
            </a:fld>
            <a:endParaRPr lang="en-US"/>
          </a:p>
        </p:txBody>
      </p:sp>
    </p:spTree>
    <p:extLst>
      <p:ext uri="{BB962C8B-B14F-4D97-AF65-F5344CB8AC3E}">
        <p14:creationId xmlns:p14="http://schemas.microsoft.com/office/powerpoint/2010/main" val="2409634882"/>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7F1D668-024C-452D-BAB7-B5B42A2814BA}"/>
              </a:ext>
            </a:extLst>
          </p:cNvPr>
          <p:cNvSpPr>
            <a:spLocks noGrp="1"/>
          </p:cNvSpPr>
          <p:nvPr>
            <p:ph type="title"/>
          </p:nvPr>
        </p:nvSpPr>
        <p:spPr>
          <a:xfrm>
            <a:off x="1374025" y="1095247"/>
            <a:ext cx="8128634" cy="523220"/>
          </a:xfrm>
        </p:spPr>
        <p:txBody>
          <a:bodyPr/>
          <a:lstStyle/>
          <a:p>
            <a:r>
              <a:rPr lang="fr-FR" dirty="0"/>
              <a:t>Ce qu’on a couvert</a:t>
            </a:r>
          </a:p>
        </p:txBody>
      </p:sp>
      <p:sp>
        <p:nvSpPr>
          <p:cNvPr id="4" name="Espace réservé du contenu 3">
            <a:extLst>
              <a:ext uri="{FF2B5EF4-FFF2-40B4-BE49-F238E27FC236}">
                <a16:creationId xmlns:a16="http://schemas.microsoft.com/office/drawing/2014/main" id="{04133920-B370-48B1-BE7E-B33F18EA0F90}"/>
              </a:ext>
            </a:extLst>
          </p:cNvPr>
          <p:cNvSpPr>
            <a:spLocks noGrp="1"/>
          </p:cNvSpPr>
          <p:nvPr>
            <p:ph idx="1"/>
          </p:nvPr>
        </p:nvSpPr>
        <p:spPr>
          <a:xfrm>
            <a:off x="1456806" y="2007653"/>
            <a:ext cx="7779786" cy="1154162"/>
          </a:xfrm>
        </p:spPr>
        <p:txBody>
          <a:bodyPr/>
          <a:lstStyle/>
          <a:p>
            <a:pPr marL="342900" indent="-342900">
              <a:buFont typeface="Arial" panose="020B0604020202020204" pitchFamily="34" charset="0"/>
              <a:buChar char="•"/>
            </a:pPr>
            <a:r>
              <a:rPr lang="fr-FR" sz="2500" dirty="0"/>
              <a:t>Objectifs d’Ansible.</a:t>
            </a:r>
          </a:p>
          <a:p>
            <a:pPr marL="342900" indent="-342900">
              <a:buFont typeface="Arial" panose="020B0604020202020204" pitchFamily="34" charset="0"/>
              <a:buChar char="•"/>
            </a:pPr>
            <a:r>
              <a:rPr lang="fr-FR" sz="2500" dirty="0"/>
              <a:t>Concepts et bases de l’automatisation.</a:t>
            </a:r>
          </a:p>
          <a:p>
            <a:pPr marL="342900" indent="-342900">
              <a:buFont typeface="Arial" panose="020B0604020202020204" pitchFamily="34" charset="0"/>
              <a:buChar char="•"/>
            </a:pPr>
            <a:r>
              <a:rPr lang="fr-FR" sz="2500" dirty="0"/>
              <a:t>Rapport entre Ansible et DevOps.</a:t>
            </a:r>
          </a:p>
        </p:txBody>
      </p:sp>
      <p:sp>
        <p:nvSpPr>
          <p:cNvPr id="2" name="Espace réservé de la date 1">
            <a:extLst>
              <a:ext uri="{FF2B5EF4-FFF2-40B4-BE49-F238E27FC236}">
                <a16:creationId xmlns:a16="http://schemas.microsoft.com/office/drawing/2014/main" id="{8318A7D5-E029-49B0-B7A2-2B6339B2289D}"/>
              </a:ext>
            </a:extLst>
          </p:cNvPr>
          <p:cNvSpPr>
            <a:spLocks noGrp="1"/>
          </p:cNvSpPr>
          <p:nvPr>
            <p:ph type="dt" sz="half" idx="6"/>
          </p:nvPr>
        </p:nvSpPr>
        <p:spPr/>
        <p:txBody>
          <a:bodyPr/>
          <a:lstStyle/>
          <a:p>
            <a:fld id="{C4FFA832-D4E5-44F1-A4C8-1B6C8C920110}"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6FC1AA50-C8A6-400F-A3BE-8646291E4AF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25</a:t>
            </a:fld>
            <a:endParaRPr lang="fr-FR" spc="-10" dirty="0"/>
          </a:p>
        </p:txBody>
      </p:sp>
    </p:spTree>
    <p:extLst>
      <p:ext uri="{BB962C8B-B14F-4D97-AF65-F5344CB8AC3E}">
        <p14:creationId xmlns:p14="http://schemas.microsoft.com/office/powerpoint/2010/main" val="2578867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6898588" y="5055053"/>
            <a:ext cx="2537941" cy="658507"/>
          </a:xfrm>
          <a:prstGeom prst="rect">
            <a:avLst/>
          </a:prstGeom>
        </p:spPr>
        <p:txBody>
          <a:bodyPr vert="horz" wrap="square" lIns="0" tIns="14153" rIns="0" bIns="0" rtlCol="0">
            <a:spAutoFit/>
          </a:bodyPr>
          <a:lstStyle/>
          <a:p>
            <a:pPr marL="10110">
              <a:spcBef>
                <a:spcPts val="111"/>
              </a:spcBef>
            </a:pPr>
            <a:endParaRPr sz="1831" dirty="0">
              <a:latin typeface="Segoe UI Symbol"/>
              <a:cs typeface="Segoe UI Symbol"/>
            </a:endParaRPr>
          </a:p>
          <a:p>
            <a:pPr marL="10110" marR="169341">
              <a:spcBef>
                <a:spcPts val="28"/>
              </a:spcBef>
            </a:pPr>
            <a:endParaRPr sz="1115" dirty="0">
              <a:latin typeface="Segoe UI Symbol"/>
              <a:cs typeface="Segoe UI Symbol"/>
            </a:endParaRPr>
          </a:p>
          <a:p>
            <a:pPr marL="10110">
              <a:lnSpc>
                <a:spcPts val="1576"/>
              </a:lnSpc>
            </a:pPr>
            <a:endParaRPr sz="1274" dirty="0">
              <a:latin typeface="Segoe UI Symbol"/>
              <a:cs typeface="Segoe UI Symbol"/>
            </a:endParaRPr>
          </a:p>
        </p:txBody>
      </p:sp>
      <p:sp>
        <p:nvSpPr>
          <p:cNvPr id="11" name="object 11"/>
          <p:cNvSpPr txBox="1"/>
          <p:nvPr/>
        </p:nvSpPr>
        <p:spPr>
          <a:xfrm>
            <a:off x="1166608" y="5294038"/>
            <a:ext cx="2553611" cy="396389"/>
          </a:xfrm>
          <a:prstGeom prst="rect">
            <a:avLst/>
          </a:prstGeom>
        </p:spPr>
        <p:txBody>
          <a:bodyPr vert="horz" wrap="square" lIns="0" tIns="13142" rIns="0" bIns="0" rtlCol="0">
            <a:spAutoFit/>
          </a:bodyPr>
          <a:lstStyle/>
          <a:p>
            <a:pPr marL="10110">
              <a:spcBef>
                <a:spcPts val="103"/>
              </a:spcBef>
            </a:pPr>
            <a:endParaRPr sz="1274" dirty="0">
              <a:latin typeface="Segoe UI Symbol"/>
              <a:cs typeface="Segoe UI Symbol"/>
            </a:endParaRPr>
          </a:p>
          <a:p>
            <a:pPr marL="10110" marR="4044">
              <a:lnSpc>
                <a:spcPct val="101899"/>
              </a:lnSpc>
              <a:spcBef>
                <a:spcPts val="8"/>
              </a:spcBef>
            </a:pPr>
            <a:endParaRPr sz="1274" dirty="0">
              <a:latin typeface="Segoe UI Symbol"/>
              <a:cs typeface="Segoe UI Symbol"/>
            </a:endParaRPr>
          </a:p>
        </p:txBody>
      </p:sp>
      <p:sp>
        <p:nvSpPr>
          <p:cNvPr id="6" name="Titre 5">
            <a:extLst>
              <a:ext uri="{FF2B5EF4-FFF2-40B4-BE49-F238E27FC236}">
                <a16:creationId xmlns:a16="http://schemas.microsoft.com/office/drawing/2014/main" id="{14F7954E-E315-425D-8FF5-99479781DB97}"/>
              </a:ext>
            </a:extLst>
          </p:cNvPr>
          <p:cNvSpPr>
            <a:spLocks noGrp="1"/>
          </p:cNvSpPr>
          <p:nvPr>
            <p:ph type="ctrTitle"/>
          </p:nvPr>
        </p:nvSpPr>
        <p:spPr>
          <a:xfrm>
            <a:off x="1172375" y="2543013"/>
            <a:ext cx="7034252" cy="1619802"/>
          </a:xfrm>
        </p:spPr>
        <p:txBody>
          <a:bodyPr/>
          <a:lstStyle/>
          <a:p>
            <a:pPr marL="10110">
              <a:spcBef>
                <a:spcPts val="99"/>
              </a:spcBef>
            </a:pPr>
            <a:r>
              <a:rPr lang="fr-FR" spc="4" dirty="0" err="1">
                <a:latin typeface="Segoe UI"/>
                <a:cs typeface="Segoe UI"/>
              </a:rPr>
              <a:t>Tunnelling</a:t>
            </a:r>
            <a:r>
              <a:rPr lang="fr-FR" spc="4" dirty="0">
                <a:latin typeface="Segoe UI"/>
                <a:cs typeface="Segoe UI"/>
              </a:rPr>
              <a:t> sécurisé</a:t>
            </a:r>
            <a:br>
              <a:rPr lang="fr-FR" spc="4" dirty="0">
                <a:latin typeface="Segoe UI"/>
                <a:cs typeface="Segoe UI"/>
              </a:rPr>
            </a:br>
            <a:r>
              <a:rPr lang="fr-FR" spc="4" dirty="0">
                <a:latin typeface="Segoe UI"/>
                <a:cs typeface="Segoe UI"/>
              </a:rPr>
              <a:t>SSH</a:t>
            </a:r>
            <a:endParaRPr lang="fr-FR" dirty="0"/>
          </a:p>
        </p:txBody>
      </p:sp>
      <p:sp>
        <p:nvSpPr>
          <p:cNvPr id="12" name="Sous-titre 11">
            <a:extLst>
              <a:ext uri="{FF2B5EF4-FFF2-40B4-BE49-F238E27FC236}">
                <a16:creationId xmlns:a16="http://schemas.microsoft.com/office/drawing/2014/main" id="{96E5CA92-EE85-400E-8826-FE0F451203B4}"/>
              </a:ext>
            </a:extLst>
          </p:cNvPr>
          <p:cNvSpPr>
            <a:spLocks noGrp="1"/>
          </p:cNvSpPr>
          <p:nvPr>
            <p:ph type="subTitle" idx="1"/>
          </p:nvPr>
        </p:nvSpPr>
        <p:spPr/>
        <p:txBody>
          <a:bodyPr/>
          <a:lstStyle/>
          <a:p>
            <a:endParaRPr lang="fr-FR"/>
          </a:p>
        </p:txBody>
      </p:sp>
      <p:sp>
        <p:nvSpPr>
          <p:cNvPr id="15" name="object 15"/>
          <p:cNvSpPr txBox="1">
            <a:spLocks noGrp="1"/>
          </p:cNvSpPr>
          <p:nvPr>
            <p:ph type="dt" sz="half" idx="10"/>
          </p:nvPr>
        </p:nvSpPr>
        <p:spPr>
          <a:xfrm>
            <a:off x="468950" y="7705205"/>
            <a:ext cx="2157171" cy="168636"/>
          </a:xfrm>
          <a:prstGeom prst="rect">
            <a:avLst/>
          </a:prstGeom>
        </p:spPr>
        <p:txBody>
          <a:bodyPr vert="horz" wrap="square" lIns="0" tIns="0" rIns="0" bIns="0" rtlCol="0">
            <a:spAutoFit/>
          </a:bodyPr>
          <a:lstStyle>
            <a:defPPr>
              <a:defRPr lang="fr-FR"/>
            </a:defPPr>
            <a:lvl1pPr marL="0" algn="l" defTabSz="802020" rtl="0" eaLnBrk="1" latinLnBrk="0" hangingPunct="1">
              <a:defRPr sz="1096" b="0" i="1" kern="1200">
                <a:solidFill>
                  <a:schemeClr val="tx1"/>
                </a:solidFill>
                <a:latin typeface="Verdana"/>
                <a:ea typeface="+mn-ea"/>
                <a:cs typeface="Verdana"/>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10110">
              <a:spcBef>
                <a:spcPts val="111"/>
              </a:spcBef>
            </a:pPr>
            <a:fld id="{F2B8DF31-D8C5-491F-B722-9428900A9224}" type="datetime1">
              <a:rPr lang="en-US" spc="12" smtClean="0"/>
              <a:t>11/26/2020</a:t>
            </a:fld>
            <a:endParaRPr spc="12" dirty="0"/>
          </a:p>
        </p:txBody>
      </p:sp>
      <p:sp>
        <p:nvSpPr>
          <p:cNvPr id="2" name="Espace réservé du numéro de diapositive 1">
            <a:extLst>
              <a:ext uri="{FF2B5EF4-FFF2-40B4-BE49-F238E27FC236}">
                <a16:creationId xmlns:a16="http://schemas.microsoft.com/office/drawing/2014/main" id="{5AEECEF6-F09F-461C-AABE-69344D7890C9}"/>
              </a:ext>
            </a:extLst>
          </p:cNvPr>
          <p:cNvSpPr>
            <a:spLocks noGrp="1"/>
          </p:cNvSpPr>
          <p:nvPr>
            <p:ph type="sldNum" sz="quarter" idx="12"/>
          </p:nvPr>
        </p:nvSpPr>
        <p:spPr/>
        <p:txBody>
          <a:bodyPr/>
          <a:lstStyle/>
          <a:p>
            <a:fld id="{171CAA0D-87DA-450A-AD72-F44EFE73ACE3}" type="slidenum">
              <a:rPr lang="fr-FR" smtClean="0"/>
              <a:t>26</a:t>
            </a:fld>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1035050"/>
            <a:ext cx="736462" cy="496100"/>
          </a:xfrm>
          <a:prstGeom prst="rect">
            <a:avLst/>
          </a:prstGeom>
        </p:spPr>
        <p:txBody>
          <a:bodyPr vert="horz" wrap="square" lIns="0" tIns="12131" rIns="0" bIns="0" rtlCol="0" anchor="ctr">
            <a:spAutoFit/>
          </a:bodyPr>
          <a:lstStyle/>
          <a:p>
            <a:pPr marL="10110">
              <a:spcBef>
                <a:spcPts val="96"/>
              </a:spcBef>
            </a:pPr>
            <a:r>
              <a:rPr sz="3144" spc="-96" dirty="0"/>
              <a:t>Pla</a:t>
            </a:r>
            <a:r>
              <a:rPr sz="3144" spc="8" dirty="0"/>
              <a:t>n</a:t>
            </a:r>
            <a:endParaRPr sz="3144" dirty="0"/>
          </a:p>
        </p:txBody>
      </p:sp>
      <p:sp>
        <p:nvSpPr>
          <p:cNvPr id="4" name="object 4"/>
          <p:cNvSpPr txBox="1"/>
          <p:nvPr/>
        </p:nvSpPr>
        <p:spPr>
          <a:xfrm>
            <a:off x="1281105" y="1963010"/>
            <a:ext cx="7459425" cy="4038993"/>
          </a:xfrm>
          <a:prstGeom prst="rect">
            <a:avLst/>
          </a:prstGeom>
        </p:spPr>
        <p:txBody>
          <a:bodyPr vert="horz" wrap="square" lIns="0" tIns="12131" rIns="0" bIns="0" rtlCol="0">
            <a:spAutoFit/>
          </a:bodyPr>
          <a:lstStyle/>
          <a:p>
            <a:pPr marL="172374" indent="-162264">
              <a:spcBef>
                <a:spcPts val="96"/>
              </a:spcBef>
              <a:buSzPct val="89189"/>
              <a:buChar char="•"/>
              <a:tabLst>
                <a:tab pos="172879" algn="l"/>
              </a:tabLst>
            </a:pPr>
            <a:r>
              <a:rPr sz="2500" spc="4" dirty="0">
                <a:latin typeface="Segoe UI Symbol"/>
                <a:cs typeface="Segoe UI Symbol"/>
              </a:rPr>
              <a:t>Introduction</a:t>
            </a:r>
            <a:endParaRPr sz="2500" dirty="0">
              <a:latin typeface="Segoe UI Symbol"/>
              <a:cs typeface="Segoe UI Symbol"/>
            </a:endParaRPr>
          </a:p>
          <a:p>
            <a:pPr marL="172374" indent="-162264">
              <a:spcBef>
                <a:spcPts val="1098"/>
              </a:spcBef>
              <a:buSzPct val="89189"/>
              <a:buChar char="•"/>
              <a:tabLst>
                <a:tab pos="172879" algn="l"/>
              </a:tabLst>
            </a:pPr>
            <a:r>
              <a:rPr sz="2500" spc="8" dirty="0">
                <a:latin typeface="Segoe UI Symbol"/>
                <a:cs typeface="Segoe UI Symbol"/>
              </a:rPr>
              <a:t>Connexion du</a:t>
            </a:r>
            <a:r>
              <a:rPr sz="2500" spc="-47" dirty="0">
                <a:latin typeface="Segoe UI Symbol"/>
                <a:cs typeface="Segoe UI Symbol"/>
              </a:rPr>
              <a:t> </a:t>
            </a:r>
            <a:r>
              <a:rPr sz="2500" spc="4" dirty="0">
                <a:latin typeface="Segoe UI Symbol"/>
                <a:cs typeface="Segoe UI Symbol"/>
              </a:rPr>
              <a:t>client</a:t>
            </a:r>
            <a:endParaRPr sz="2500" dirty="0">
              <a:latin typeface="Segoe UI Symbol"/>
              <a:cs typeface="Segoe UI Symbol"/>
            </a:endParaRPr>
          </a:p>
          <a:p>
            <a:pPr marL="172374" indent="-162264">
              <a:spcBef>
                <a:spcPts val="1090"/>
              </a:spcBef>
              <a:buSzPct val="89189"/>
              <a:buChar char="•"/>
              <a:tabLst>
                <a:tab pos="172879" algn="l"/>
              </a:tabLst>
            </a:pPr>
            <a:r>
              <a:rPr sz="2500" spc="8" dirty="0">
                <a:latin typeface="Segoe UI Symbol"/>
                <a:cs typeface="Segoe UI Symbol"/>
              </a:rPr>
              <a:t>Copie de</a:t>
            </a:r>
            <a:r>
              <a:rPr sz="2500" spc="-32" dirty="0">
                <a:latin typeface="Segoe UI Symbol"/>
                <a:cs typeface="Segoe UI Symbol"/>
              </a:rPr>
              <a:t> </a:t>
            </a:r>
            <a:r>
              <a:rPr sz="2500" spc="4" dirty="0">
                <a:latin typeface="Segoe UI Symbol"/>
                <a:cs typeface="Segoe UI Symbol"/>
              </a:rPr>
              <a:t>fichiers</a:t>
            </a:r>
            <a:endParaRPr sz="2500" dirty="0">
              <a:latin typeface="Segoe UI Symbol"/>
              <a:cs typeface="Segoe UI Symbol"/>
            </a:endParaRPr>
          </a:p>
          <a:p>
            <a:pPr marL="172374" indent="-162264">
              <a:spcBef>
                <a:spcPts val="1098"/>
              </a:spcBef>
              <a:buSzPct val="89189"/>
              <a:buChar char="•"/>
              <a:tabLst>
                <a:tab pos="172879" algn="l"/>
              </a:tabLst>
            </a:pPr>
            <a:r>
              <a:rPr sz="2500" spc="4" dirty="0">
                <a:latin typeface="Segoe UI Symbol"/>
                <a:cs typeface="Segoe UI Symbol"/>
              </a:rPr>
              <a:t>Configuration basique </a:t>
            </a:r>
            <a:r>
              <a:rPr sz="2500" spc="8" dirty="0">
                <a:latin typeface="Segoe UI Symbol"/>
                <a:cs typeface="Segoe UI Symbol"/>
              </a:rPr>
              <a:t>du</a:t>
            </a:r>
            <a:r>
              <a:rPr sz="2500" spc="-52" dirty="0">
                <a:latin typeface="Segoe UI Symbol"/>
                <a:cs typeface="Segoe UI Symbol"/>
              </a:rPr>
              <a:t> </a:t>
            </a:r>
            <a:r>
              <a:rPr sz="2500" spc="4" dirty="0">
                <a:latin typeface="Segoe UI Symbol"/>
                <a:cs typeface="Segoe UI Symbol"/>
              </a:rPr>
              <a:t>serveur</a:t>
            </a:r>
            <a:endParaRPr sz="2500" dirty="0">
              <a:latin typeface="Segoe UI Symbol"/>
              <a:cs typeface="Segoe UI Symbol"/>
            </a:endParaRPr>
          </a:p>
          <a:p>
            <a:pPr marL="172374" indent="-162264">
              <a:spcBef>
                <a:spcPts val="1087"/>
              </a:spcBef>
              <a:buSzPct val="89189"/>
              <a:buChar char="•"/>
              <a:tabLst>
                <a:tab pos="172879" algn="l"/>
              </a:tabLst>
            </a:pPr>
            <a:r>
              <a:rPr sz="2500" spc="8" dirty="0">
                <a:latin typeface="Segoe UI Symbol"/>
                <a:cs typeface="Segoe UI Symbol"/>
              </a:rPr>
              <a:t>Comprendre </a:t>
            </a:r>
            <a:r>
              <a:rPr sz="2500" spc="4" dirty="0">
                <a:latin typeface="Segoe UI Symbol"/>
                <a:cs typeface="Segoe UI Symbol"/>
              </a:rPr>
              <a:t>le rôle </a:t>
            </a:r>
            <a:r>
              <a:rPr sz="2500" spc="8" dirty="0">
                <a:latin typeface="Segoe UI Symbol"/>
                <a:cs typeface="Segoe UI Symbol"/>
              </a:rPr>
              <a:t>des </a:t>
            </a:r>
            <a:r>
              <a:rPr sz="2500" spc="4" dirty="0">
                <a:latin typeface="Segoe UI Symbol"/>
                <a:cs typeface="Segoe UI Symbol"/>
              </a:rPr>
              <a:t>clés</a:t>
            </a:r>
            <a:r>
              <a:rPr sz="2500" spc="-64" dirty="0">
                <a:latin typeface="Segoe UI Symbol"/>
                <a:cs typeface="Segoe UI Symbol"/>
              </a:rPr>
              <a:t> </a:t>
            </a:r>
            <a:r>
              <a:rPr sz="2500" spc="8" dirty="0">
                <a:latin typeface="Segoe UI Symbol"/>
                <a:cs typeface="Segoe UI Symbol"/>
              </a:rPr>
              <a:t>SSH</a:t>
            </a:r>
            <a:endParaRPr sz="2500" dirty="0">
              <a:latin typeface="Segoe UI Symbol"/>
              <a:cs typeface="Segoe UI Symbol"/>
            </a:endParaRPr>
          </a:p>
          <a:p>
            <a:pPr marL="436748" lvl="1" indent="-157715">
              <a:spcBef>
                <a:spcPts val="983"/>
              </a:spcBef>
              <a:buSzPct val="81250"/>
              <a:buFont typeface="Wingdings"/>
              <a:buChar char=""/>
              <a:tabLst>
                <a:tab pos="437254" algn="l"/>
              </a:tabLst>
            </a:pPr>
            <a:r>
              <a:rPr sz="2500" spc="8" dirty="0">
                <a:latin typeface="Segoe UI Symbol"/>
                <a:cs typeface="Segoe UI Symbol"/>
              </a:rPr>
              <a:t>Gestion des clés</a:t>
            </a:r>
            <a:r>
              <a:rPr sz="2500" spc="64" dirty="0">
                <a:latin typeface="Segoe UI Symbol"/>
                <a:cs typeface="Segoe UI Symbol"/>
              </a:rPr>
              <a:t> </a:t>
            </a:r>
            <a:r>
              <a:rPr sz="2500" spc="12" dirty="0">
                <a:latin typeface="Segoe UI Symbol"/>
                <a:cs typeface="Segoe UI Symbol"/>
              </a:rPr>
              <a:t>SSH</a:t>
            </a:r>
            <a:endParaRPr sz="2500" dirty="0">
              <a:latin typeface="Segoe UI Symbol"/>
              <a:cs typeface="Segoe UI Symbol"/>
            </a:endParaRPr>
          </a:p>
          <a:p>
            <a:pPr marL="436748" lvl="1" indent="-157715">
              <a:spcBef>
                <a:spcPts val="975"/>
              </a:spcBef>
              <a:buSzPct val="81250"/>
              <a:buFont typeface="Wingdings"/>
              <a:buChar char=""/>
              <a:tabLst>
                <a:tab pos="437254" algn="l"/>
              </a:tabLst>
            </a:pPr>
            <a:r>
              <a:rPr sz="2500" spc="8" dirty="0">
                <a:latin typeface="Segoe UI Symbol"/>
                <a:cs typeface="Segoe UI Symbol"/>
              </a:rPr>
              <a:t>Enregistrement des clés</a:t>
            </a:r>
            <a:r>
              <a:rPr sz="2500" spc="83" dirty="0">
                <a:latin typeface="Segoe UI Symbol"/>
                <a:cs typeface="Segoe UI Symbol"/>
              </a:rPr>
              <a:t> </a:t>
            </a:r>
            <a:r>
              <a:rPr sz="2500" spc="8" dirty="0">
                <a:latin typeface="Segoe UI Symbol"/>
                <a:cs typeface="Segoe UI Symbol"/>
              </a:rPr>
              <a:t>d'hôte</a:t>
            </a:r>
            <a:endParaRPr sz="2500" dirty="0">
              <a:latin typeface="Segoe UI Symbol"/>
              <a:cs typeface="Segoe UI Symbol"/>
            </a:endParaRPr>
          </a:p>
          <a:p>
            <a:pPr marL="436748" lvl="1" indent="-157715">
              <a:spcBef>
                <a:spcPts val="975"/>
              </a:spcBef>
              <a:buSzPct val="81250"/>
              <a:buFont typeface="Wingdings"/>
              <a:buChar char=""/>
              <a:tabLst>
                <a:tab pos="437254" algn="l"/>
              </a:tabLst>
            </a:pPr>
            <a:r>
              <a:rPr sz="2500" spc="8" dirty="0" err="1">
                <a:latin typeface="Segoe UI Symbol"/>
                <a:cs typeface="Segoe UI Symbol"/>
              </a:rPr>
              <a:t>Clés</a:t>
            </a:r>
            <a:r>
              <a:rPr sz="2500" spc="8" dirty="0">
                <a:latin typeface="Segoe UI Symbol"/>
                <a:cs typeface="Segoe UI Symbol"/>
              </a:rPr>
              <a:t> </a:t>
            </a:r>
            <a:r>
              <a:rPr sz="2500" spc="8" dirty="0" err="1">
                <a:latin typeface="Segoe UI Symbol"/>
                <a:cs typeface="Segoe UI Symbol"/>
              </a:rPr>
              <a:t>d'authentification</a:t>
            </a:r>
            <a:endParaRPr sz="2500" dirty="0">
              <a:latin typeface="Segoe UI Symbol"/>
              <a:cs typeface="Segoe UI Symbol"/>
            </a:endParaRPr>
          </a:p>
        </p:txBody>
      </p:sp>
      <p:sp>
        <p:nvSpPr>
          <p:cNvPr id="3" name="Espace réservé du numéro de diapositive 2">
            <a:extLst>
              <a:ext uri="{FF2B5EF4-FFF2-40B4-BE49-F238E27FC236}">
                <a16:creationId xmlns:a16="http://schemas.microsoft.com/office/drawing/2014/main" id="{C1C5D513-97AB-40FF-963F-1E8F2C60E94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27</a:t>
            </a:fld>
            <a:endParaRPr lang="fr-FR" spc="-10" dirty="0"/>
          </a:p>
        </p:txBody>
      </p:sp>
      <p:sp>
        <p:nvSpPr>
          <p:cNvPr id="8" name="Espace réservé de la date 3">
            <a:extLst>
              <a:ext uri="{FF2B5EF4-FFF2-40B4-BE49-F238E27FC236}">
                <a16:creationId xmlns:a16="http://schemas.microsoft.com/office/drawing/2014/main" id="{9645AA5C-0005-488D-8C70-42D2DFC61BF6}"/>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1107" y="983207"/>
            <a:ext cx="2072408" cy="496100"/>
          </a:xfrm>
          <a:prstGeom prst="rect">
            <a:avLst/>
          </a:prstGeom>
        </p:spPr>
        <p:txBody>
          <a:bodyPr vert="horz" wrap="square" lIns="0" tIns="12131" rIns="0" bIns="0" rtlCol="0" anchor="ctr">
            <a:spAutoFit/>
          </a:bodyPr>
          <a:lstStyle/>
          <a:p>
            <a:pPr marL="10110">
              <a:spcBef>
                <a:spcPts val="96"/>
              </a:spcBef>
            </a:pPr>
            <a:r>
              <a:rPr sz="3144" spc="-88" dirty="0"/>
              <a:t>Introduction</a:t>
            </a:r>
            <a:endParaRPr sz="3144"/>
          </a:p>
        </p:txBody>
      </p:sp>
      <p:sp>
        <p:nvSpPr>
          <p:cNvPr id="3" name="object 3"/>
          <p:cNvSpPr txBox="1"/>
          <p:nvPr/>
        </p:nvSpPr>
        <p:spPr>
          <a:xfrm>
            <a:off x="1468675" y="2486886"/>
            <a:ext cx="2337272" cy="937814"/>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8" dirty="0">
                <a:latin typeface="Segoe UI Symbol"/>
                <a:cs typeface="Segoe UI Symbol"/>
              </a:rPr>
              <a:t>Telnet, </a:t>
            </a:r>
            <a:r>
              <a:rPr sz="1831" spc="16" dirty="0">
                <a:latin typeface="Segoe UI Symbol"/>
                <a:cs typeface="Segoe UI Symbol"/>
              </a:rPr>
              <a:t>VNC, </a:t>
            </a:r>
            <a:r>
              <a:rPr sz="1831" spc="8" dirty="0">
                <a:latin typeface="Segoe UI Symbol"/>
                <a:cs typeface="Segoe UI Symbol"/>
              </a:rPr>
              <a:t>X, </a:t>
            </a:r>
            <a:r>
              <a:rPr sz="1831" spc="12" dirty="0">
                <a:latin typeface="Segoe UI Symbol"/>
                <a:cs typeface="Segoe UI Symbol"/>
              </a:rPr>
              <a:t>etc</a:t>
            </a:r>
            <a:r>
              <a:rPr sz="1831" spc="-28" dirty="0">
                <a:latin typeface="Segoe UI Symbol"/>
                <a:cs typeface="Segoe UI Symbol"/>
              </a:rPr>
              <a:t> </a:t>
            </a:r>
            <a:r>
              <a:rPr sz="1831" spc="20" dirty="0">
                <a:latin typeface="Segoe UI Symbol"/>
                <a:cs typeface="Segoe UI Symbol"/>
              </a:rPr>
              <a:t>…</a:t>
            </a:r>
            <a:endParaRPr sz="1831">
              <a:latin typeface="Segoe UI Symbol"/>
              <a:cs typeface="Segoe UI Symbol"/>
            </a:endParaRPr>
          </a:p>
          <a:p>
            <a:pPr marL="436748" lvl="1" indent="-157715">
              <a:spcBef>
                <a:spcPts val="1879"/>
              </a:spcBef>
              <a:buClr>
                <a:srgbClr val="006599"/>
              </a:buClr>
              <a:buSzPct val="80000"/>
              <a:buFont typeface="Wingdings"/>
              <a:buChar char=""/>
              <a:tabLst>
                <a:tab pos="437254" algn="l"/>
              </a:tabLst>
            </a:pPr>
            <a:r>
              <a:rPr sz="2587" spc="8" dirty="0">
                <a:latin typeface="Segoe UI Symbol"/>
                <a:cs typeface="Segoe UI Symbol"/>
              </a:rPr>
              <a:t>en</a:t>
            </a:r>
            <a:r>
              <a:rPr sz="2587" spc="-20" dirty="0">
                <a:latin typeface="Segoe UI Symbol"/>
                <a:cs typeface="Segoe UI Symbol"/>
              </a:rPr>
              <a:t> </a:t>
            </a:r>
            <a:r>
              <a:rPr sz="2587" spc="4" dirty="0">
                <a:latin typeface="Segoe UI Symbol"/>
                <a:cs typeface="Segoe UI Symbol"/>
              </a:rPr>
              <a:t>clair</a:t>
            </a:r>
            <a:endParaRPr sz="2587">
              <a:latin typeface="Segoe UI Symbol"/>
              <a:cs typeface="Segoe UI Symbol"/>
            </a:endParaRPr>
          </a:p>
        </p:txBody>
      </p:sp>
      <p:sp>
        <p:nvSpPr>
          <p:cNvPr id="5" name="object 5"/>
          <p:cNvSpPr txBox="1"/>
          <p:nvPr/>
        </p:nvSpPr>
        <p:spPr>
          <a:xfrm>
            <a:off x="1468675" y="4213151"/>
            <a:ext cx="1894989" cy="937814"/>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6" dirty="0">
                <a:latin typeface="Segoe UI Symbol"/>
                <a:cs typeface="Segoe UI Symbol"/>
              </a:rPr>
              <a:t>SSH </a:t>
            </a:r>
            <a:r>
              <a:rPr sz="1831" spc="4" dirty="0">
                <a:latin typeface="Segoe UI Symbol"/>
                <a:cs typeface="Segoe UI Symbol"/>
              </a:rPr>
              <a:t>:</a:t>
            </a:r>
            <a:r>
              <a:rPr sz="1831" spc="-64" dirty="0">
                <a:latin typeface="Segoe UI Symbol"/>
                <a:cs typeface="Segoe UI Symbol"/>
              </a:rPr>
              <a:t> </a:t>
            </a:r>
            <a:r>
              <a:rPr sz="1831" spc="12" dirty="0">
                <a:latin typeface="Segoe UI Symbol"/>
                <a:cs typeface="Segoe UI Symbol"/>
              </a:rPr>
              <a:t>encryption</a:t>
            </a:r>
            <a:endParaRPr sz="1831">
              <a:latin typeface="Segoe UI Symbol"/>
              <a:cs typeface="Segoe UI Symbol"/>
            </a:endParaRPr>
          </a:p>
          <a:p>
            <a:pPr marL="436748" lvl="1" indent="-157715">
              <a:spcBef>
                <a:spcPts val="1879"/>
              </a:spcBef>
              <a:buClr>
                <a:srgbClr val="006599"/>
              </a:buClr>
              <a:buSzPct val="80000"/>
              <a:buFont typeface="Wingdings"/>
              <a:buChar char=""/>
              <a:tabLst>
                <a:tab pos="437254" algn="l"/>
              </a:tabLst>
            </a:pPr>
            <a:r>
              <a:rPr sz="2587" spc="8" dirty="0">
                <a:latin typeface="Segoe UI Symbol"/>
                <a:cs typeface="Segoe UI Symbol"/>
              </a:rPr>
              <a:t>OpenSSH</a:t>
            </a:r>
            <a:endParaRPr sz="2587">
              <a:latin typeface="Segoe UI Symbol"/>
              <a:cs typeface="Segoe UI Symbol"/>
            </a:endParaRPr>
          </a:p>
        </p:txBody>
      </p:sp>
      <p:sp>
        <p:nvSpPr>
          <p:cNvPr id="4" name="Espace réservé du numéro de diapositive 3">
            <a:extLst>
              <a:ext uri="{FF2B5EF4-FFF2-40B4-BE49-F238E27FC236}">
                <a16:creationId xmlns:a16="http://schemas.microsoft.com/office/drawing/2014/main" id="{483D0CD2-0F3C-4640-B267-7DA868C6A89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28</a:t>
            </a:fld>
            <a:endParaRPr lang="fr-FR" spc="-10" dirty="0"/>
          </a:p>
        </p:txBody>
      </p:sp>
      <p:sp>
        <p:nvSpPr>
          <p:cNvPr id="8" name="Espace réservé de la date 3">
            <a:extLst>
              <a:ext uri="{FF2B5EF4-FFF2-40B4-BE49-F238E27FC236}">
                <a16:creationId xmlns:a16="http://schemas.microsoft.com/office/drawing/2014/main" id="{C329EE9C-B1DA-45D8-A3A6-6934A5C23D56}"/>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7834" y="1046934"/>
            <a:ext cx="3337082" cy="496100"/>
          </a:xfrm>
          <a:prstGeom prst="rect">
            <a:avLst/>
          </a:prstGeom>
        </p:spPr>
        <p:txBody>
          <a:bodyPr vert="horz" wrap="square" lIns="0" tIns="12131" rIns="0" bIns="0" rtlCol="0" anchor="ctr">
            <a:spAutoFit/>
          </a:bodyPr>
          <a:lstStyle/>
          <a:p>
            <a:pPr marL="10110">
              <a:spcBef>
                <a:spcPts val="96"/>
              </a:spcBef>
              <a:tabLst>
                <a:tab pos="899277" algn="l"/>
              </a:tabLst>
            </a:pPr>
            <a:r>
              <a:rPr sz="3144" spc="-56" dirty="0"/>
              <a:t>Co</a:t>
            </a:r>
            <a:r>
              <a:rPr lang="fr-FR" sz="3144" spc="-56" dirty="0" err="1"/>
              <a:t>nn</a:t>
            </a:r>
            <a:r>
              <a:rPr sz="3144" spc="-72" dirty="0" err="1"/>
              <a:t>exion</a:t>
            </a:r>
            <a:r>
              <a:rPr sz="3144" spc="-72" dirty="0"/>
              <a:t> </a:t>
            </a:r>
            <a:r>
              <a:rPr sz="3144" spc="-39" dirty="0"/>
              <a:t>du</a:t>
            </a:r>
            <a:r>
              <a:rPr sz="3144" spc="-310" dirty="0"/>
              <a:t> </a:t>
            </a:r>
            <a:r>
              <a:rPr sz="3144" spc="-75" dirty="0"/>
              <a:t>client</a:t>
            </a:r>
            <a:endParaRPr sz="3144" dirty="0"/>
          </a:p>
        </p:txBody>
      </p:sp>
      <p:sp>
        <p:nvSpPr>
          <p:cNvPr id="3" name="object 3"/>
          <p:cNvSpPr txBox="1"/>
          <p:nvPr/>
        </p:nvSpPr>
        <p:spPr>
          <a:xfrm>
            <a:off x="1468674" y="2031968"/>
            <a:ext cx="989701" cy="296035"/>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6" dirty="0">
                <a:latin typeface="Segoe UI Symbol"/>
                <a:cs typeface="Segoe UI Symbol"/>
              </a:rPr>
              <a:t>S</a:t>
            </a:r>
            <a:r>
              <a:rPr sz="1831" spc="8" dirty="0">
                <a:latin typeface="Segoe UI Symbol"/>
                <a:cs typeface="Segoe UI Symbol"/>
              </a:rPr>
              <a:t>ynta</a:t>
            </a:r>
            <a:r>
              <a:rPr sz="1831" spc="16" dirty="0">
                <a:latin typeface="Segoe UI Symbol"/>
                <a:cs typeface="Segoe UI Symbol"/>
              </a:rPr>
              <a:t>xe</a:t>
            </a:r>
            <a:endParaRPr sz="1831">
              <a:latin typeface="Segoe UI Symbol"/>
              <a:cs typeface="Segoe UI Symbol"/>
            </a:endParaRPr>
          </a:p>
        </p:txBody>
      </p:sp>
      <p:sp>
        <p:nvSpPr>
          <p:cNvPr id="4" name="object 4"/>
          <p:cNvSpPr/>
          <p:nvPr/>
        </p:nvSpPr>
        <p:spPr>
          <a:xfrm>
            <a:off x="1344127" y="2498211"/>
            <a:ext cx="7785783" cy="633246"/>
          </a:xfrm>
          <a:prstGeom prst="rect">
            <a:avLst/>
          </a:prstGeom>
          <a:blipFill>
            <a:blip r:embed="rId2" cstate="print"/>
            <a:stretch>
              <a:fillRect/>
            </a:stretch>
          </a:blipFill>
        </p:spPr>
        <p:txBody>
          <a:bodyPr wrap="square" lIns="0" tIns="0" rIns="0" bIns="0" rtlCol="0"/>
          <a:lstStyle/>
          <a:p>
            <a:endParaRPr sz="1433"/>
          </a:p>
        </p:txBody>
      </p:sp>
      <p:graphicFrame>
        <p:nvGraphicFramePr>
          <p:cNvPr id="5" name="object 5"/>
          <p:cNvGraphicFramePr>
            <a:graphicFrameLocks noGrp="1"/>
          </p:cNvGraphicFramePr>
          <p:nvPr/>
        </p:nvGraphicFramePr>
        <p:xfrm>
          <a:off x="1344128" y="2569316"/>
          <a:ext cx="7848844" cy="488950"/>
        </p:xfrm>
        <a:graphic>
          <a:graphicData uri="http://schemas.openxmlformats.org/drawingml/2006/table">
            <a:tbl>
              <a:tblPr firstRow="1" bandRow="1">
                <a:tableStyleId>{2D5ABB26-0587-4C30-8999-92F81FD0307C}</a:tableStyleId>
              </a:tblPr>
              <a:tblGrid>
                <a:gridCol w="3747935">
                  <a:extLst>
                    <a:ext uri="{9D8B030D-6E8A-4147-A177-3AD203B41FA5}">
                      <a16:colId xmlns:a16="http://schemas.microsoft.com/office/drawing/2014/main" val="20000"/>
                    </a:ext>
                  </a:extLst>
                </a:gridCol>
                <a:gridCol w="2244250">
                  <a:extLst>
                    <a:ext uri="{9D8B030D-6E8A-4147-A177-3AD203B41FA5}">
                      <a16:colId xmlns:a16="http://schemas.microsoft.com/office/drawing/2014/main" val="20001"/>
                    </a:ext>
                  </a:extLst>
                </a:gridCol>
                <a:gridCol w="470459">
                  <a:extLst>
                    <a:ext uri="{9D8B030D-6E8A-4147-A177-3AD203B41FA5}">
                      <a16:colId xmlns:a16="http://schemas.microsoft.com/office/drawing/2014/main" val="20002"/>
                    </a:ext>
                  </a:extLst>
                </a:gridCol>
                <a:gridCol w="1386200">
                  <a:extLst>
                    <a:ext uri="{9D8B030D-6E8A-4147-A177-3AD203B41FA5}">
                      <a16:colId xmlns:a16="http://schemas.microsoft.com/office/drawing/2014/main" val="20003"/>
                    </a:ext>
                  </a:extLst>
                </a:gridCol>
              </a:tblGrid>
              <a:tr h="220616">
                <a:tc>
                  <a:txBody>
                    <a:bodyPr/>
                    <a:lstStyle/>
                    <a:p>
                      <a:pPr marR="62865" algn="r">
                        <a:lnSpc>
                          <a:spcPts val="1930"/>
                        </a:lnSpc>
                      </a:pPr>
                      <a:r>
                        <a:rPr sz="1500" spc="10" dirty="0">
                          <a:latin typeface="Courier New"/>
                          <a:cs typeface="Courier New"/>
                        </a:rPr>
                        <a:t>$ ssh [options] [-F</a:t>
                      </a:r>
                      <a:r>
                        <a:rPr sz="1500" spc="-5" dirty="0">
                          <a:latin typeface="Courier New"/>
                          <a:cs typeface="Courier New"/>
                        </a:rPr>
                        <a:t> </a:t>
                      </a:r>
                      <a:r>
                        <a:rPr sz="1500" spc="10" dirty="0">
                          <a:latin typeface="Courier New"/>
                          <a:cs typeface="Courier New"/>
                        </a:rPr>
                        <a:t>configfile]</a:t>
                      </a:r>
                      <a:endParaRPr sz="1500">
                        <a:latin typeface="Courier New"/>
                        <a:cs typeface="Courier New"/>
                      </a:endParaRPr>
                    </a:p>
                  </a:txBody>
                  <a:tcPr marL="0" marR="0" marT="0" marB="0"/>
                </a:tc>
                <a:tc>
                  <a:txBody>
                    <a:bodyPr/>
                    <a:lstStyle/>
                    <a:p>
                      <a:pPr marL="69215">
                        <a:lnSpc>
                          <a:spcPts val="1930"/>
                        </a:lnSpc>
                      </a:pPr>
                      <a:r>
                        <a:rPr sz="1500" spc="10" dirty="0">
                          <a:latin typeface="Courier New"/>
                          <a:cs typeface="Courier New"/>
                        </a:rPr>
                        <a:t>[-i</a:t>
                      </a:r>
                      <a:r>
                        <a:rPr sz="1500" spc="-20" dirty="0">
                          <a:latin typeface="Courier New"/>
                          <a:cs typeface="Courier New"/>
                        </a:rPr>
                        <a:t> </a:t>
                      </a:r>
                      <a:r>
                        <a:rPr sz="1500" spc="10" dirty="0">
                          <a:latin typeface="Courier New"/>
                          <a:cs typeface="Courier New"/>
                        </a:rPr>
                        <a:t>identity_file]</a:t>
                      </a:r>
                      <a:endParaRPr sz="1500">
                        <a:latin typeface="Courier New"/>
                        <a:cs typeface="Courier New"/>
                      </a:endParaRPr>
                    </a:p>
                  </a:txBody>
                  <a:tcPr marL="0" marR="0" marT="0" marB="0"/>
                </a:tc>
                <a:tc>
                  <a:txBody>
                    <a:bodyPr/>
                    <a:lstStyle/>
                    <a:p>
                      <a:pPr marL="69850">
                        <a:lnSpc>
                          <a:spcPts val="1930"/>
                        </a:lnSpc>
                      </a:pPr>
                      <a:r>
                        <a:rPr sz="1500" spc="10" dirty="0">
                          <a:latin typeface="Courier New"/>
                          <a:cs typeface="Courier New"/>
                        </a:rPr>
                        <a:t>[-l</a:t>
                      </a:r>
                      <a:endParaRPr sz="1500">
                        <a:latin typeface="Courier New"/>
                        <a:cs typeface="Courier New"/>
                      </a:endParaRPr>
                    </a:p>
                  </a:txBody>
                  <a:tcPr marL="0" marR="0" marT="0" marB="0"/>
                </a:tc>
                <a:tc>
                  <a:txBody>
                    <a:bodyPr/>
                    <a:lstStyle/>
                    <a:p>
                      <a:pPr marL="71120">
                        <a:lnSpc>
                          <a:spcPts val="1930"/>
                        </a:lnSpc>
                      </a:pPr>
                      <a:r>
                        <a:rPr sz="1500" spc="10" dirty="0">
                          <a:latin typeface="Courier New"/>
                          <a:cs typeface="Courier New"/>
                        </a:rPr>
                        <a:t>login_name]</a:t>
                      </a:r>
                      <a:endParaRPr sz="1500">
                        <a:latin typeface="Courier New"/>
                        <a:cs typeface="Courier New"/>
                      </a:endParaRPr>
                    </a:p>
                  </a:txBody>
                  <a:tcPr marL="0" marR="0" marT="0" marB="0"/>
                </a:tc>
                <a:extLst>
                  <a:ext uri="{0D108BD9-81ED-4DB2-BD59-A6C34878D82A}">
                    <a16:rowId xmlns:a16="http://schemas.microsoft.com/office/drawing/2014/main" val="10000"/>
                  </a:ext>
                </a:extLst>
              </a:tr>
              <a:tr h="223893">
                <a:tc>
                  <a:txBody>
                    <a:bodyPr/>
                    <a:lstStyle/>
                    <a:p>
                      <a:pPr marR="61594" algn="r">
                        <a:lnSpc>
                          <a:spcPts val="1989"/>
                        </a:lnSpc>
                      </a:pPr>
                      <a:r>
                        <a:rPr sz="1500" spc="10" dirty="0">
                          <a:latin typeface="Courier New"/>
                          <a:cs typeface="Courier New"/>
                        </a:rPr>
                        <a:t>[-p port]</a:t>
                      </a:r>
                      <a:r>
                        <a:rPr sz="1500" spc="-10" dirty="0">
                          <a:latin typeface="Courier New"/>
                          <a:cs typeface="Courier New"/>
                        </a:rPr>
                        <a:t> </a:t>
                      </a:r>
                      <a:r>
                        <a:rPr sz="1500" spc="10" dirty="0">
                          <a:latin typeface="Courier New"/>
                          <a:cs typeface="Courier New"/>
                        </a:rPr>
                        <a:t>[user@]hostname</a:t>
                      </a:r>
                      <a:endParaRPr sz="1500">
                        <a:latin typeface="Courier New"/>
                        <a:cs typeface="Courier New"/>
                      </a:endParaRPr>
                    </a:p>
                  </a:txBody>
                  <a:tcPr marL="0" marR="0" marT="0" marB="0"/>
                </a:tc>
                <a:tc>
                  <a:txBody>
                    <a:bodyPr/>
                    <a:lstStyle/>
                    <a:p>
                      <a:pPr marL="69215">
                        <a:lnSpc>
                          <a:spcPts val="1989"/>
                        </a:lnSpc>
                      </a:pPr>
                      <a:r>
                        <a:rPr sz="1500" spc="10" dirty="0">
                          <a:latin typeface="Courier New"/>
                          <a:cs typeface="Courier New"/>
                        </a:rPr>
                        <a:t>[command]</a:t>
                      </a:r>
                      <a:endParaRPr sz="1500">
                        <a:latin typeface="Courier New"/>
                        <a:cs typeface="Courier New"/>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7" name="object 7"/>
          <p:cNvSpPr txBox="1"/>
          <p:nvPr/>
        </p:nvSpPr>
        <p:spPr>
          <a:xfrm>
            <a:off x="1468674" y="4302921"/>
            <a:ext cx="3635403" cy="1579592"/>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2" dirty="0">
                <a:latin typeface="Segoe UI Symbol"/>
                <a:cs typeface="Segoe UI Symbol"/>
              </a:rPr>
              <a:t>Configuration</a:t>
            </a:r>
            <a:r>
              <a:rPr sz="1831" spc="24" dirty="0">
                <a:latin typeface="Segoe UI Symbol"/>
                <a:cs typeface="Segoe UI Symbol"/>
              </a:rPr>
              <a:t> </a:t>
            </a:r>
            <a:r>
              <a:rPr sz="1831" spc="4" dirty="0">
                <a:latin typeface="Segoe UI Symbol"/>
                <a:cs typeface="Segoe UI Symbol"/>
              </a:rPr>
              <a:t>:</a:t>
            </a:r>
            <a:endParaRPr sz="1831" dirty="0">
              <a:latin typeface="Segoe UI Symbol"/>
              <a:cs typeface="Segoe UI Symbol"/>
            </a:endParaRPr>
          </a:p>
          <a:p>
            <a:pPr marL="436748" lvl="1" indent="-157715">
              <a:spcBef>
                <a:spcPts val="1887"/>
              </a:spcBef>
              <a:buClr>
                <a:srgbClr val="006599"/>
              </a:buClr>
              <a:buSzPct val="80000"/>
              <a:buFont typeface="Wingdings"/>
              <a:buChar char=""/>
              <a:tabLst>
                <a:tab pos="437254" algn="l"/>
              </a:tabLst>
            </a:pPr>
            <a:r>
              <a:rPr sz="2587" spc="4" dirty="0">
                <a:latin typeface="Segoe UI Symbol"/>
                <a:cs typeface="Segoe UI Symbol"/>
              </a:rPr>
              <a:t>/etc/ssh/ssh-config</a:t>
            </a:r>
            <a:endParaRPr sz="2587" dirty="0">
              <a:latin typeface="Segoe UI Symbol"/>
              <a:cs typeface="Segoe UI Symbol"/>
            </a:endParaRPr>
          </a:p>
          <a:p>
            <a:pPr marL="436748" lvl="1" indent="-157715">
              <a:spcBef>
                <a:spcPts val="1902"/>
              </a:spcBef>
              <a:buClr>
                <a:srgbClr val="006599"/>
              </a:buClr>
              <a:buSzPct val="80000"/>
              <a:buFont typeface="Wingdings"/>
              <a:buChar char=""/>
              <a:tabLst>
                <a:tab pos="437254" algn="l"/>
              </a:tabLst>
            </a:pPr>
            <a:r>
              <a:rPr sz="2587" spc="4" dirty="0">
                <a:latin typeface="Segoe UI Symbol"/>
                <a:cs typeface="Segoe UI Symbol"/>
              </a:rPr>
              <a:t>/.ssh/config</a:t>
            </a:r>
            <a:endParaRPr sz="2587" dirty="0">
              <a:latin typeface="Segoe UI Symbol"/>
              <a:cs typeface="Segoe UI Symbol"/>
            </a:endParaRPr>
          </a:p>
        </p:txBody>
      </p:sp>
      <p:sp>
        <p:nvSpPr>
          <p:cNvPr id="8" name="object 8"/>
          <p:cNvSpPr/>
          <p:nvPr/>
        </p:nvSpPr>
        <p:spPr>
          <a:xfrm>
            <a:off x="1344127" y="3716179"/>
            <a:ext cx="7785783" cy="402754"/>
          </a:xfrm>
          <a:prstGeom prst="rect">
            <a:avLst/>
          </a:prstGeom>
          <a:blipFill>
            <a:blip r:embed="rId3" cstate="print"/>
            <a:stretch>
              <a:fillRect/>
            </a:stretch>
          </a:blipFill>
        </p:spPr>
        <p:txBody>
          <a:bodyPr wrap="square" lIns="0" tIns="0" rIns="0" bIns="0" rtlCol="0"/>
          <a:lstStyle/>
          <a:p>
            <a:endParaRPr sz="1433"/>
          </a:p>
        </p:txBody>
      </p:sp>
      <p:sp>
        <p:nvSpPr>
          <p:cNvPr id="9" name="object 9"/>
          <p:cNvSpPr txBox="1"/>
          <p:nvPr/>
        </p:nvSpPr>
        <p:spPr>
          <a:xfrm>
            <a:off x="1468676" y="3312109"/>
            <a:ext cx="2775510" cy="671036"/>
          </a:xfrm>
          <a:prstGeom prst="rect">
            <a:avLst/>
          </a:prstGeom>
        </p:spPr>
        <p:txBody>
          <a:bodyPr vert="horz" wrap="square" lIns="0" tIns="97554" rIns="0" bIns="0" rtlCol="0">
            <a:spAutoFit/>
          </a:bodyPr>
          <a:lstStyle/>
          <a:p>
            <a:pPr marL="172374" indent="-162264">
              <a:spcBef>
                <a:spcPts val="768"/>
              </a:spcBef>
              <a:buClr>
                <a:srgbClr val="006599"/>
              </a:buClr>
              <a:buSzPct val="91304"/>
              <a:buChar char="•"/>
              <a:tabLst>
                <a:tab pos="172879" algn="l"/>
              </a:tabLst>
            </a:pPr>
            <a:r>
              <a:rPr sz="1831" spc="16" dirty="0">
                <a:latin typeface="Segoe UI Symbol"/>
                <a:cs typeface="Segoe UI Symbol"/>
              </a:rPr>
              <a:t>Exemple</a:t>
            </a:r>
            <a:endParaRPr sz="1831">
              <a:latin typeface="Segoe UI Symbol"/>
              <a:cs typeface="Segoe UI Symbol"/>
            </a:endParaRPr>
          </a:p>
          <a:p>
            <a:pPr marL="30330">
              <a:spcBef>
                <a:spcPts val="549"/>
              </a:spcBef>
            </a:pPr>
            <a:r>
              <a:rPr sz="1473" spc="8" dirty="0">
                <a:latin typeface="Courier New"/>
                <a:cs typeface="Courier New"/>
              </a:rPr>
              <a:t>$ ssh</a:t>
            </a:r>
            <a:r>
              <a:rPr sz="1473" spc="-16" dirty="0">
                <a:latin typeface="Courier New"/>
                <a:cs typeface="Courier New"/>
              </a:rPr>
              <a:t> </a:t>
            </a:r>
            <a:r>
              <a:rPr sz="1473" spc="8" dirty="0">
                <a:latin typeface="Courier New"/>
                <a:cs typeface="Courier New"/>
              </a:rPr>
              <a:t>admin1@linuxserver</a:t>
            </a:r>
            <a:endParaRPr sz="1473">
              <a:latin typeface="Courier New"/>
              <a:cs typeface="Courier New"/>
            </a:endParaRPr>
          </a:p>
        </p:txBody>
      </p:sp>
      <p:sp>
        <p:nvSpPr>
          <p:cNvPr id="6" name="Espace réservé du numéro de diapositive 5">
            <a:extLst>
              <a:ext uri="{FF2B5EF4-FFF2-40B4-BE49-F238E27FC236}">
                <a16:creationId xmlns:a16="http://schemas.microsoft.com/office/drawing/2014/main" id="{7AC3F7A1-334E-4E71-A1D2-538095AFB8D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29</a:t>
            </a:fld>
            <a:endParaRPr lang="fr-FR" spc="-10" dirty="0"/>
          </a:p>
        </p:txBody>
      </p:sp>
      <p:sp>
        <p:nvSpPr>
          <p:cNvPr id="12" name="Espace réservé de la date 3">
            <a:extLst>
              <a:ext uri="{FF2B5EF4-FFF2-40B4-BE49-F238E27FC236}">
                <a16:creationId xmlns:a16="http://schemas.microsoft.com/office/drawing/2014/main" id="{E4543827-E1B2-43B5-955A-D985F68948EA}"/>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0F01FA-5063-481E-8381-2C8FF0149A7B}"/>
              </a:ext>
            </a:extLst>
          </p:cNvPr>
          <p:cNvSpPr>
            <a:spLocks noGrp="1"/>
          </p:cNvSpPr>
          <p:nvPr>
            <p:ph type="title"/>
          </p:nvPr>
        </p:nvSpPr>
        <p:spPr>
          <a:xfrm>
            <a:off x="1374025" y="1095247"/>
            <a:ext cx="8128634" cy="523220"/>
          </a:xfrm>
        </p:spPr>
        <p:txBody>
          <a:bodyPr/>
          <a:lstStyle/>
          <a:p>
            <a:r>
              <a:rPr lang="fr-FR" dirty="0"/>
              <a:t>Présentation du formateur</a:t>
            </a:r>
          </a:p>
        </p:txBody>
      </p:sp>
      <p:sp>
        <p:nvSpPr>
          <p:cNvPr id="3" name="Espace réservé du texte 2">
            <a:extLst>
              <a:ext uri="{FF2B5EF4-FFF2-40B4-BE49-F238E27FC236}">
                <a16:creationId xmlns:a16="http://schemas.microsoft.com/office/drawing/2014/main" id="{58EA8F15-BB91-4D95-B92C-E6FB9B9467E4}"/>
              </a:ext>
            </a:extLst>
          </p:cNvPr>
          <p:cNvSpPr>
            <a:spLocks noGrp="1"/>
          </p:cNvSpPr>
          <p:nvPr>
            <p:ph type="body" idx="1"/>
          </p:nvPr>
        </p:nvSpPr>
        <p:spPr>
          <a:xfrm>
            <a:off x="1456806" y="2007653"/>
            <a:ext cx="7779786" cy="3100849"/>
          </a:xfrm>
        </p:spPr>
        <p:txBody>
          <a:bodyPr/>
          <a:lstStyle/>
          <a:p>
            <a:pPr marL="13959">
              <a:spcBef>
                <a:spcPts val="100"/>
              </a:spcBef>
            </a:pPr>
            <a:r>
              <a:rPr lang="fr-FR" sz="2800" spc="5" dirty="0"/>
              <a:t>Ahmed HOSNI</a:t>
            </a:r>
            <a:endParaRPr lang="fr-FR" sz="2800" dirty="0"/>
          </a:p>
          <a:p>
            <a:pPr marL="13959">
              <a:spcBef>
                <a:spcPts val="100"/>
              </a:spcBef>
            </a:pPr>
            <a:endParaRPr lang="fr-FR" spc="-10" dirty="0"/>
          </a:p>
          <a:p>
            <a:pPr marL="187810" indent="-175120">
              <a:spcBef>
                <a:spcPts val="1149"/>
              </a:spcBef>
              <a:buSzPct val="87500"/>
              <a:buFont typeface="Arial"/>
              <a:buChar char="•"/>
              <a:tabLst>
                <a:tab pos="187810" algn="l"/>
              </a:tabLst>
            </a:pPr>
            <a:r>
              <a:rPr lang="fr-FR" spc="-10" dirty="0" err="1"/>
              <a:t>Technology</a:t>
            </a:r>
            <a:r>
              <a:rPr lang="fr-FR" spc="-10" dirty="0"/>
              <a:t> Manager chez Vistaprint.</a:t>
            </a:r>
          </a:p>
          <a:p>
            <a:pPr marL="187810" indent="-175120">
              <a:spcBef>
                <a:spcPts val="1149"/>
              </a:spcBef>
              <a:buSzPct val="87500"/>
              <a:buFont typeface="Arial"/>
              <a:buChar char="•"/>
              <a:tabLst>
                <a:tab pos="187810" algn="l"/>
              </a:tabLst>
            </a:pPr>
            <a:r>
              <a:rPr lang="fr-FR" spc="-10" dirty="0"/>
              <a:t>Formateur &amp; expert</a:t>
            </a:r>
            <a:r>
              <a:rPr lang="fr-FR" dirty="0"/>
              <a:t> </a:t>
            </a:r>
            <a:r>
              <a:rPr lang="fr-FR" dirty="0" err="1"/>
              <a:t>Devops</a:t>
            </a:r>
            <a:r>
              <a:rPr lang="fr-FR" dirty="0"/>
              <a:t> et cloud native.</a:t>
            </a:r>
          </a:p>
          <a:p>
            <a:pPr marL="189079" indent="-176389">
              <a:spcBef>
                <a:spcPts val="1164"/>
              </a:spcBef>
              <a:buClr>
                <a:srgbClr val="000000"/>
              </a:buClr>
              <a:buSzPct val="87500"/>
              <a:buFont typeface="Arial"/>
              <a:buChar char="•"/>
              <a:tabLst>
                <a:tab pos="189713" algn="l"/>
              </a:tabLst>
            </a:pPr>
            <a:r>
              <a:rPr lang="fr-FR" dirty="0">
                <a:solidFill>
                  <a:srgbClr val="00B04F"/>
                </a:solidFill>
              </a:rPr>
              <a:t>Expert cloud AWS &amp; GCP.</a:t>
            </a:r>
            <a:endParaRPr lang="fr-FR" dirty="0"/>
          </a:p>
          <a:p>
            <a:pPr marL="187810" indent="-175120">
              <a:spcBef>
                <a:spcPts val="1139"/>
              </a:spcBef>
              <a:buSzPct val="87500"/>
              <a:buFont typeface="Arial"/>
              <a:buChar char="•"/>
              <a:tabLst>
                <a:tab pos="187810" algn="l"/>
              </a:tabLst>
            </a:pPr>
            <a:r>
              <a:rPr lang="fr-FR" spc="-5" dirty="0"/>
              <a:t>Ambassadeur du DevOps Institute.</a:t>
            </a:r>
          </a:p>
          <a:p>
            <a:pPr marL="187810" indent="-175120">
              <a:spcBef>
                <a:spcPts val="1139"/>
              </a:spcBef>
              <a:buSzPct val="87500"/>
              <a:buFont typeface="Arial"/>
              <a:buChar char="•"/>
              <a:tabLst>
                <a:tab pos="187810" algn="l"/>
              </a:tabLst>
            </a:pPr>
            <a:r>
              <a:rPr lang="fr-FR" spc="-5" dirty="0"/>
              <a:t>Conférencier.</a:t>
            </a:r>
            <a:endParaRPr lang="fr-FR" dirty="0"/>
          </a:p>
          <a:p>
            <a:endParaRPr lang="fr-FR" dirty="0"/>
          </a:p>
        </p:txBody>
      </p:sp>
      <p:sp>
        <p:nvSpPr>
          <p:cNvPr id="4" name="Espace réservé de la date 3">
            <a:extLst>
              <a:ext uri="{FF2B5EF4-FFF2-40B4-BE49-F238E27FC236}">
                <a16:creationId xmlns:a16="http://schemas.microsoft.com/office/drawing/2014/main" id="{BF1C105C-AAC8-4059-9845-1F8020590509}"/>
              </a:ext>
            </a:extLst>
          </p:cNvPr>
          <p:cNvSpPr>
            <a:spLocks noGrp="1"/>
          </p:cNvSpPr>
          <p:nvPr>
            <p:ph type="dt" sz="half" idx="6"/>
          </p:nvPr>
        </p:nvSpPr>
        <p:spPr/>
        <p:txBody>
          <a:bodyPr/>
          <a:lstStyle/>
          <a:p>
            <a:fld id="{BDD821D9-3EC4-4067-BECD-D4192C2FFC5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FC1930C8-7C70-4B22-855E-A698CC06E64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a:t>
            </a:fld>
            <a:endParaRPr lang="fr-FR" spc="-10" dirty="0"/>
          </a:p>
        </p:txBody>
      </p:sp>
    </p:spTree>
    <p:extLst>
      <p:ext uri="{BB962C8B-B14F-4D97-AF65-F5344CB8AC3E}">
        <p14:creationId xmlns:p14="http://schemas.microsoft.com/office/powerpoint/2010/main" val="254090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8675" y="1011218"/>
            <a:ext cx="2779554" cy="496100"/>
          </a:xfrm>
          <a:prstGeom prst="rect">
            <a:avLst/>
          </a:prstGeom>
        </p:spPr>
        <p:txBody>
          <a:bodyPr vert="horz" wrap="square" lIns="0" tIns="12131" rIns="0" bIns="0" rtlCol="0" anchor="ctr">
            <a:spAutoFit/>
          </a:bodyPr>
          <a:lstStyle/>
          <a:p>
            <a:pPr marL="10110">
              <a:spcBef>
                <a:spcPts val="96"/>
              </a:spcBef>
            </a:pPr>
            <a:r>
              <a:rPr sz="3144" spc="-72" dirty="0"/>
              <a:t>Copie </a:t>
            </a:r>
            <a:r>
              <a:rPr sz="3144" spc="-39" dirty="0"/>
              <a:t>de</a:t>
            </a:r>
            <a:r>
              <a:rPr sz="3144" spc="-331" dirty="0"/>
              <a:t> </a:t>
            </a:r>
            <a:r>
              <a:rPr sz="3144" spc="-75" dirty="0"/>
              <a:t>fichiers</a:t>
            </a:r>
            <a:endParaRPr sz="3144"/>
          </a:p>
        </p:txBody>
      </p:sp>
      <p:sp>
        <p:nvSpPr>
          <p:cNvPr id="3" name="object 3"/>
          <p:cNvSpPr/>
          <p:nvPr/>
        </p:nvSpPr>
        <p:spPr>
          <a:xfrm>
            <a:off x="1344127" y="2498210"/>
            <a:ext cx="7785783" cy="405180"/>
          </a:xfrm>
          <a:prstGeom prst="rect">
            <a:avLst/>
          </a:prstGeom>
          <a:blipFill>
            <a:blip r:embed="rId2" cstate="print"/>
            <a:stretch>
              <a:fillRect/>
            </a:stretch>
          </a:blipFill>
        </p:spPr>
        <p:txBody>
          <a:bodyPr wrap="square" lIns="0" tIns="0" rIns="0" bIns="0" rtlCol="0"/>
          <a:lstStyle/>
          <a:p>
            <a:endParaRPr sz="1433"/>
          </a:p>
        </p:txBody>
      </p:sp>
      <p:sp>
        <p:nvSpPr>
          <p:cNvPr id="4" name="object 4"/>
          <p:cNvSpPr/>
          <p:nvPr/>
        </p:nvSpPr>
        <p:spPr>
          <a:xfrm>
            <a:off x="1344127" y="2956769"/>
            <a:ext cx="7785783" cy="405180"/>
          </a:xfrm>
          <a:prstGeom prst="rect">
            <a:avLst/>
          </a:prstGeom>
          <a:blipFill>
            <a:blip r:embed="rId3" cstate="print"/>
            <a:stretch>
              <a:fillRect/>
            </a:stretch>
          </a:blipFill>
        </p:spPr>
        <p:txBody>
          <a:bodyPr wrap="square" lIns="0" tIns="0" rIns="0" bIns="0" rtlCol="0"/>
          <a:lstStyle/>
          <a:p>
            <a:endParaRPr sz="1433"/>
          </a:p>
        </p:txBody>
      </p:sp>
      <p:sp>
        <p:nvSpPr>
          <p:cNvPr id="6" name="object 6"/>
          <p:cNvSpPr/>
          <p:nvPr/>
        </p:nvSpPr>
        <p:spPr>
          <a:xfrm>
            <a:off x="1344127" y="3716179"/>
            <a:ext cx="7958046" cy="402754"/>
          </a:xfrm>
          <a:prstGeom prst="rect">
            <a:avLst/>
          </a:prstGeom>
          <a:blipFill>
            <a:blip r:embed="rId4" cstate="print"/>
            <a:stretch>
              <a:fillRect/>
            </a:stretch>
          </a:blipFill>
        </p:spPr>
        <p:txBody>
          <a:bodyPr wrap="square" lIns="0" tIns="0" rIns="0" bIns="0" rtlCol="0"/>
          <a:lstStyle/>
          <a:p>
            <a:endParaRPr sz="1433"/>
          </a:p>
        </p:txBody>
      </p:sp>
      <p:sp>
        <p:nvSpPr>
          <p:cNvPr id="7" name="object 7"/>
          <p:cNvSpPr txBox="1"/>
          <p:nvPr/>
        </p:nvSpPr>
        <p:spPr>
          <a:xfrm>
            <a:off x="1468675" y="2031969"/>
            <a:ext cx="7672458" cy="2608206"/>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2" dirty="0">
                <a:latin typeface="Segoe UI Symbol"/>
                <a:cs typeface="Segoe UI Symbol"/>
              </a:rPr>
              <a:t>Syntaxe</a:t>
            </a:r>
            <a:endParaRPr sz="1831" dirty="0">
              <a:latin typeface="Segoe UI Symbol"/>
              <a:cs typeface="Segoe UI Symbol"/>
            </a:endParaRPr>
          </a:p>
          <a:p>
            <a:pPr marL="30330">
              <a:spcBef>
                <a:spcPts val="1695"/>
              </a:spcBef>
            </a:pPr>
            <a:r>
              <a:rPr sz="1473" spc="8" dirty="0">
                <a:latin typeface="Courier New"/>
                <a:cs typeface="Courier New"/>
              </a:rPr>
              <a:t>$ scp mylocalfile user@server:remotefile</a:t>
            </a:r>
            <a:endParaRPr sz="1473" dirty="0">
              <a:latin typeface="Courier New"/>
              <a:cs typeface="Courier New"/>
            </a:endParaRPr>
          </a:p>
          <a:p>
            <a:pPr>
              <a:lnSpc>
                <a:spcPct val="100000"/>
              </a:lnSpc>
            </a:pPr>
            <a:endParaRPr sz="1592" dirty="0">
              <a:latin typeface="Times New Roman"/>
              <a:cs typeface="Times New Roman"/>
            </a:endParaRPr>
          </a:p>
          <a:p>
            <a:pPr marL="30330">
              <a:spcBef>
                <a:spcPts val="4"/>
              </a:spcBef>
            </a:pPr>
            <a:r>
              <a:rPr sz="1473" spc="8" dirty="0">
                <a:latin typeface="Courier New"/>
                <a:cs typeface="Courier New"/>
              </a:rPr>
              <a:t>$ scp user@server:remotefile</a:t>
            </a:r>
            <a:r>
              <a:rPr sz="1473" spc="-12" dirty="0">
                <a:latin typeface="Courier New"/>
                <a:cs typeface="Courier New"/>
              </a:rPr>
              <a:t> </a:t>
            </a:r>
            <a:r>
              <a:rPr sz="1473" spc="8" dirty="0">
                <a:latin typeface="Courier New"/>
                <a:cs typeface="Courier New"/>
              </a:rPr>
              <a:t>mylocalfile</a:t>
            </a:r>
            <a:endParaRPr sz="1473" dirty="0">
              <a:latin typeface="Courier New"/>
              <a:cs typeface="Courier New"/>
            </a:endParaRPr>
          </a:p>
          <a:p>
            <a:pPr marL="172374" indent="-162264">
              <a:spcBef>
                <a:spcPts val="1473"/>
              </a:spcBef>
              <a:buClr>
                <a:srgbClr val="006599"/>
              </a:buClr>
              <a:buSzPct val="91304"/>
              <a:buChar char="•"/>
              <a:tabLst>
                <a:tab pos="172879" algn="l"/>
              </a:tabLst>
            </a:pPr>
            <a:r>
              <a:rPr sz="1831" spc="16" dirty="0">
                <a:latin typeface="Segoe UI Symbol"/>
                <a:cs typeface="Segoe UI Symbol"/>
              </a:rPr>
              <a:t>Exemple</a:t>
            </a:r>
            <a:endParaRPr sz="1831" dirty="0">
              <a:latin typeface="Segoe UI Symbol"/>
              <a:cs typeface="Segoe UI Symbol"/>
            </a:endParaRPr>
          </a:p>
          <a:p>
            <a:pPr marL="30330">
              <a:spcBef>
                <a:spcPts val="549"/>
              </a:spcBef>
            </a:pPr>
            <a:r>
              <a:rPr sz="1473" spc="8" dirty="0">
                <a:latin typeface="Courier New"/>
                <a:cs typeface="Courier New"/>
              </a:rPr>
              <a:t>$ scp archive.tar.gz</a:t>
            </a:r>
            <a:r>
              <a:rPr sz="1473" spc="44" dirty="0">
                <a:latin typeface="Courier New"/>
                <a:cs typeface="Courier New"/>
              </a:rPr>
              <a:t> </a:t>
            </a:r>
            <a:r>
              <a:rPr sz="1473" spc="8" dirty="0">
                <a:latin typeface="Courier New"/>
                <a:cs typeface="Courier New"/>
              </a:rPr>
              <a:t>bernard@192.168.1.1:mesarchives/archive.tar.gz</a:t>
            </a:r>
            <a:endParaRPr sz="1473" dirty="0">
              <a:latin typeface="Courier New"/>
              <a:cs typeface="Courier New"/>
            </a:endParaRPr>
          </a:p>
          <a:p>
            <a:pPr>
              <a:spcBef>
                <a:spcPts val="24"/>
              </a:spcBef>
            </a:pPr>
            <a:endParaRPr sz="2269" dirty="0">
              <a:latin typeface="Times New Roman"/>
              <a:cs typeface="Times New Roman"/>
            </a:endParaRPr>
          </a:p>
          <a:p>
            <a:pPr marL="172374" indent="-162264">
              <a:buClr>
                <a:srgbClr val="006599"/>
              </a:buClr>
              <a:buSzPct val="91304"/>
              <a:buChar char="•"/>
              <a:tabLst>
                <a:tab pos="172879" algn="l"/>
              </a:tabLst>
            </a:pPr>
            <a:r>
              <a:rPr sz="1831" spc="12" dirty="0">
                <a:latin typeface="Segoe UI Symbol"/>
                <a:cs typeface="Segoe UI Symbol"/>
              </a:rPr>
              <a:t>Pour </a:t>
            </a:r>
            <a:r>
              <a:rPr sz="1831" spc="16" dirty="0">
                <a:latin typeface="Segoe UI Symbol"/>
                <a:cs typeface="Segoe UI Symbol"/>
              </a:rPr>
              <a:t>des </a:t>
            </a:r>
            <a:r>
              <a:rPr sz="1831" spc="12" dirty="0">
                <a:latin typeface="Segoe UI Symbol"/>
                <a:cs typeface="Segoe UI Symbol"/>
              </a:rPr>
              <a:t>tâches plus complexes </a:t>
            </a:r>
            <a:r>
              <a:rPr sz="1831" spc="4" dirty="0">
                <a:latin typeface="Segoe UI Symbol"/>
                <a:cs typeface="Segoe UI Symbol"/>
              </a:rPr>
              <a:t>:</a:t>
            </a:r>
            <a:r>
              <a:rPr sz="1831" spc="32" dirty="0">
                <a:latin typeface="Segoe UI Symbol"/>
                <a:cs typeface="Segoe UI Symbol"/>
              </a:rPr>
              <a:t> </a:t>
            </a:r>
            <a:r>
              <a:rPr sz="1831" spc="8" dirty="0">
                <a:latin typeface="Segoe UI Symbol"/>
                <a:cs typeface="Segoe UI Symbol"/>
              </a:rPr>
              <a:t>sftp</a:t>
            </a:r>
            <a:endParaRPr sz="1831" dirty="0">
              <a:latin typeface="Segoe UI Symbol"/>
              <a:cs typeface="Segoe UI Symbol"/>
            </a:endParaRPr>
          </a:p>
        </p:txBody>
      </p:sp>
      <p:sp>
        <p:nvSpPr>
          <p:cNvPr id="5" name="Espace réservé du numéro de diapositive 4">
            <a:extLst>
              <a:ext uri="{FF2B5EF4-FFF2-40B4-BE49-F238E27FC236}">
                <a16:creationId xmlns:a16="http://schemas.microsoft.com/office/drawing/2014/main" id="{DA2D8565-63F8-4296-8FB3-A8A22EEC64E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30</a:t>
            </a:fld>
            <a:endParaRPr lang="fr-FR" spc="-10" dirty="0"/>
          </a:p>
        </p:txBody>
      </p:sp>
      <p:sp>
        <p:nvSpPr>
          <p:cNvPr id="10" name="Espace réservé de la date 3">
            <a:extLst>
              <a:ext uri="{FF2B5EF4-FFF2-40B4-BE49-F238E27FC236}">
                <a16:creationId xmlns:a16="http://schemas.microsoft.com/office/drawing/2014/main" id="{3D644B04-1EC0-4AF7-A998-733A998DE637}"/>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3560" y="1053250"/>
            <a:ext cx="5565678" cy="496100"/>
          </a:xfrm>
          <a:prstGeom prst="rect">
            <a:avLst/>
          </a:prstGeom>
        </p:spPr>
        <p:txBody>
          <a:bodyPr vert="horz" wrap="square" lIns="0" tIns="12131" rIns="0" bIns="0" rtlCol="0" anchor="ctr">
            <a:spAutoFit/>
          </a:bodyPr>
          <a:lstStyle/>
          <a:p>
            <a:pPr marL="10110">
              <a:spcBef>
                <a:spcPts val="96"/>
              </a:spcBef>
            </a:pPr>
            <a:r>
              <a:rPr sz="3144" spc="-83" dirty="0"/>
              <a:t>Configuration basique </a:t>
            </a:r>
            <a:r>
              <a:rPr sz="3144" spc="-39" dirty="0"/>
              <a:t>du</a:t>
            </a:r>
            <a:r>
              <a:rPr sz="3144" spc="-318" dirty="0"/>
              <a:t> </a:t>
            </a:r>
            <a:r>
              <a:rPr sz="3144" spc="-64" dirty="0"/>
              <a:t>serveur</a:t>
            </a:r>
            <a:endParaRPr sz="3144"/>
          </a:p>
        </p:txBody>
      </p:sp>
      <p:sp>
        <p:nvSpPr>
          <p:cNvPr id="3" name="object 3"/>
          <p:cNvSpPr txBox="1"/>
          <p:nvPr/>
        </p:nvSpPr>
        <p:spPr>
          <a:xfrm>
            <a:off x="1513560" y="2017410"/>
            <a:ext cx="2327668" cy="296035"/>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2" dirty="0">
                <a:latin typeface="Segoe UI Symbol"/>
                <a:cs typeface="Segoe UI Symbol"/>
              </a:rPr>
              <a:t>/etc/ssh/sshd-config</a:t>
            </a:r>
            <a:endParaRPr sz="1831">
              <a:latin typeface="Segoe UI Symbol"/>
              <a:cs typeface="Segoe UI Symbol"/>
            </a:endParaRPr>
          </a:p>
        </p:txBody>
      </p:sp>
      <p:sp>
        <p:nvSpPr>
          <p:cNvPr id="5" name="object 5"/>
          <p:cNvSpPr/>
          <p:nvPr/>
        </p:nvSpPr>
        <p:spPr>
          <a:xfrm>
            <a:off x="1344127" y="3029555"/>
            <a:ext cx="7785783" cy="2380134"/>
          </a:xfrm>
          <a:prstGeom prst="rect">
            <a:avLst/>
          </a:prstGeom>
          <a:blipFill>
            <a:blip r:embed="rId2" cstate="print"/>
            <a:stretch>
              <a:fillRect/>
            </a:stretch>
          </a:blipFill>
        </p:spPr>
        <p:txBody>
          <a:bodyPr wrap="square" lIns="0" tIns="0" rIns="0" bIns="0" rtlCol="0"/>
          <a:lstStyle/>
          <a:p>
            <a:endParaRPr sz="1433"/>
          </a:p>
        </p:txBody>
      </p:sp>
      <p:sp>
        <p:nvSpPr>
          <p:cNvPr id="6" name="object 6"/>
          <p:cNvSpPr txBox="1"/>
          <p:nvPr/>
        </p:nvSpPr>
        <p:spPr>
          <a:xfrm>
            <a:off x="1489297" y="3061903"/>
            <a:ext cx="2596070" cy="2205345"/>
          </a:xfrm>
          <a:prstGeom prst="rect">
            <a:avLst/>
          </a:prstGeom>
        </p:spPr>
        <p:txBody>
          <a:bodyPr vert="horz" wrap="square" lIns="0" tIns="13142" rIns="0" bIns="0" rtlCol="0">
            <a:spAutoFit/>
          </a:bodyPr>
          <a:lstStyle/>
          <a:p>
            <a:pPr marL="10110">
              <a:spcBef>
                <a:spcPts val="103"/>
              </a:spcBef>
            </a:pPr>
            <a:r>
              <a:rPr sz="1274" spc="12" dirty="0">
                <a:latin typeface="Courier New"/>
                <a:cs typeface="Courier New"/>
              </a:rPr>
              <a:t>Port</a:t>
            </a:r>
            <a:r>
              <a:rPr sz="1274" spc="-12" dirty="0">
                <a:latin typeface="Courier New"/>
                <a:cs typeface="Courier New"/>
              </a:rPr>
              <a:t> </a:t>
            </a:r>
            <a:r>
              <a:rPr sz="1274" spc="12" dirty="0">
                <a:latin typeface="Courier New"/>
                <a:cs typeface="Courier New"/>
              </a:rPr>
              <a:t>22</a:t>
            </a:r>
            <a:endParaRPr sz="1274">
              <a:latin typeface="Courier New"/>
              <a:cs typeface="Courier New"/>
            </a:endParaRPr>
          </a:p>
          <a:p>
            <a:pPr marL="10110">
              <a:spcBef>
                <a:spcPts val="39"/>
              </a:spcBef>
            </a:pPr>
            <a:r>
              <a:rPr sz="1274" spc="12" dirty="0">
                <a:latin typeface="Courier New"/>
                <a:cs typeface="Courier New"/>
              </a:rPr>
              <a:t>Protocol</a:t>
            </a:r>
            <a:r>
              <a:rPr sz="1274" spc="-20" dirty="0">
                <a:latin typeface="Courier New"/>
                <a:cs typeface="Courier New"/>
              </a:rPr>
              <a:t> </a:t>
            </a:r>
            <a:r>
              <a:rPr sz="1274" spc="12" dirty="0">
                <a:latin typeface="Courier New"/>
                <a:cs typeface="Courier New"/>
              </a:rPr>
              <a:t>2,1</a:t>
            </a:r>
            <a:endParaRPr sz="1274">
              <a:latin typeface="Courier New"/>
              <a:cs typeface="Courier New"/>
            </a:endParaRPr>
          </a:p>
          <a:p>
            <a:pPr marL="10110" marR="497408">
              <a:lnSpc>
                <a:spcPct val="102499"/>
              </a:lnSpc>
            </a:pPr>
            <a:r>
              <a:rPr sz="1274" spc="12" dirty="0">
                <a:latin typeface="Courier New"/>
                <a:cs typeface="Courier New"/>
              </a:rPr>
              <a:t>ListenAddress 0.0.0.0  KeepAlive</a:t>
            </a:r>
            <a:r>
              <a:rPr sz="1274" spc="-28" dirty="0">
                <a:latin typeface="Courier New"/>
                <a:cs typeface="Courier New"/>
              </a:rPr>
              <a:t> </a:t>
            </a:r>
            <a:r>
              <a:rPr sz="1274" spc="12" dirty="0">
                <a:latin typeface="Courier New"/>
                <a:cs typeface="Courier New"/>
              </a:rPr>
              <a:t>Yes</a:t>
            </a:r>
            <a:endParaRPr sz="1274">
              <a:latin typeface="Courier New"/>
              <a:cs typeface="Courier New"/>
            </a:endParaRPr>
          </a:p>
          <a:p>
            <a:pPr marL="10110" marR="4044">
              <a:lnSpc>
                <a:spcPct val="102299"/>
              </a:lnSpc>
            </a:pPr>
            <a:r>
              <a:rPr sz="1274" spc="12" dirty="0">
                <a:latin typeface="Courier New"/>
                <a:cs typeface="Courier New"/>
              </a:rPr>
              <a:t>HostKey ssh_host_dsa.key  HostKey ssh_host_rsa.key  PermitRootLogin no  PasswordAuthentication yes  PubkeyAuthentication yes  PermitEmptyPasswords no  X11Forwarding</a:t>
            </a:r>
            <a:r>
              <a:rPr sz="1274" spc="-32" dirty="0">
                <a:latin typeface="Courier New"/>
                <a:cs typeface="Courier New"/>
              </a:rPr>
              <a:t> </a:t>
            </a:r>
            <a:r>
              <a:rPr sz="1274" spc="12" dirty="0">
                <a:latin typeface="Courier New"/>
                <a:cs typeface="Courier New"/>
              </a:rPr>
              <a:t>yes</a:t>
            </a:r>
            <a:endParaRPr sz="1274">
              <a:latin typeface="Courier New"/>
              <a:cs typeface="Courier New"/>
            </a:endParaRPr>
          </a:p>
        </p:txBody>
      </p:sp>
      <p:sp>
        <p:nvSpPr>
          <p:cNvPr id="4" name="Espace réservé du numéro de diapositive 3">
            <a:extLst>
              <a:ext uri="{FF2B5EF4-FFF2-40B4-BE49-F238E27FC236}">
                <a16:creationId xmlns:a16="http://schemas.microsoft.com/office/drawing/2014/main" id="{EAA5CA03-6488-49AE-9689-4113D9E7380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31</a:t>
            </a:fld>
            <a:endParaRPr lang="fr-FR" spc="-10" dirty="0"/>
          </a:p>
        </p:txBody>
      </p:sp>
      <p:sp>
        <p:nvSpPr>
          <p:cNvPr id="9" name="Espace réservé de la date 3">
            <a:extLst>
              <a:ext uri="{FF2B5EF4-FFF2-40B4-BE49-F238E27FC236}">
                <a16:creationId xmlns:a16="http://schemas.microsoft.com/office/drawing/2014/main" id="{0C518185-B533-40EC-B7DF-3079EA2D9815}"/>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588" y="1035050"/>
            <a:ext cx="5635831" cy="496100"/>
          </a:xfrm>
          <a:prstGeom prst="rect">
            <a:avLst/>
          </a:prstGeom>
        </p:spPr>
        <p:txBody>
          <a:bodyPr vert="horz" wrap="square" lIns="0" tIns="12131" rIns="0" bIns="0" rtlCol="0" anchor="ctr">
            <a:spAutoFit/>
          </a:bodyPr>
          <a:lstStyle/>
          <a:p>
            <a:pPr marL="10110">
              <a:spcBef>
                <a:spcPts val="96"/>
              </a:spcBef>
              <a:tabLst>
                <a:tab pos="5121176" algn="l"/>
              </a:tabLst>
            </a:pPr>
            <a:r>
              <a:rPr sz="3144" spc="-88" dirty="0"/>
              <a:t>Comp</a:t>
            </a:r>
            <a:r>
              <a:rPr sz="3144" spc="-132" dirty="0"/>
              <a:t>r</a:t>
            </a:r>
            <a:r>
              <a:rPr sz="3144" spc="-90" dirty="0"/>
              <a:t>en</a:t>
            </a:r>
            <a:r>
              <a:rPr sz="3144" spc="-88" dirty="0"/>
              <a:t>d</a:t>
            </a:r>
            <a:r>
              <a:rPr sz="3144" spc="-132" dirty="0"/>
              <a:t>r</a:t>
            </a:r>
            <a:r>
              <a:rPr sz="3144" spc="8" dirty="0"/>
              <a:t>e</a:t>
            </a:r>
            <a:r>
              <a:rPr sz="3144" spc="-83" dirty="0">
                <a:latin typeface="Times New Roman"/>
                <a:cs typeface="Times New Roman"/>
              </a:rPr>
              <a:t> </a:t>
            </a:r>
            <a:r>
              <a:rPr sz="3144" spc="-96" dirty="0"/>
              <a:t>l</a:t>
            </a:r>
            <a:r>
              <a:rPr sz="3144" spc="8" dirty="0"/>
              <a:t>e</a:t>
            </a:r>
            <a:r>
              <a:rPr sz="3144" spc="-90" dirty="0">
                <a:latin typeface="Times New Roman"/>
                <a:cs typeface="Times New Roman"/>
              </a:rPr>
              <a:t> </a:t>
            </a:r>
            <a:r>
              <a:rPr sz="3144" spc="-132" dirty="0"/>
              <a:t>r</a:t>
            </a:r>
            <a:r>
              <a:rPr sz="3144" spc="-88" dirty="0"/>
              <a:t>ô</a:t>
            </a:r>
            <a:r>
              <a:rPr sz="3144" spc="-96" dirty="0"/>
              <a:t>l</a:t>
            </a:r>
            <a:r>
              <a:rPr sz="3144" spc="8" dirty="0"/>
              <a:t>e</a:t>
            </a:r>
            <a:r>
              <a:rPr sz="3144" spc="-90" dirty="0">
                <a:latin typeface="Times New Roman"/>
                <a:cs typeface="Times New Roman"/>
              </a:rPr>
              <a:t> </a:t>
            </a:r>
            <a:r>
              <a:rPr sz="3144" spc="-88" dirty="0"/>
              <a:t>d</a:t>
            </a:r>
            <a:r>
              <a:rPr sz="3144" spc="-90" dirty="0"/>
              <a:t>e</a:t>
            </a:r>
            <a:r>
              <a:rPr sz="3144" spc="4" dirty="0"/>
              <a:t>s</a:t>
            </a:r>
            <a:r>
              <a:rPr sz="3144" spc="-96" dirty="0">
                <a:latin typeface="Times New Roman"/>
                <a:cs typeface="Times New Roman"/>
              </a:rPr>
              <a:t> </a:t>
            </a:r>
            <a:r>
              <a:rPr sz="3144" spc="-88" dirty="0" err="1"/>
              <a:t>c</a:t>
            </a:r>
            <a:r>
              <a:rPr sz="3144" spc="-96" dirty="0" err="1"/>
              <a:t>lé</a:t>
            </a:r>
            <a:r>
              <a:rPr sz="3144" spc="4" dirty="0" err="1"/>
              <a:t>s</a:t>
            </a:r>
            <a:r>
              <a:rPr sz="3144" spc="-83" dirty="0">
                <a:latin typeface="Times New Roman"/>
                <a:cs typeface="Times New Roman"/>
              </a:rPr>
              <a:t> </a:t>
            </a:r>
            <a:r>
              <a:rPr lang="fr-FR" sz="3144" spc="8" dirty="0"/>
              <a:t>SS</a:t>
            </a:r>
            <a:r>
              <a:rPr sz="3144" spc="12" dirty="0"/>
              <a:t>H</a:t>
            </a:r>
            <a:endParaRPr sz="3144" dirty="0"/>
          </a:p>
        </p:txBody>
      </p:sp>
      <p:sp>
        <p:nvSpPr>
          <p:cNvPr id="4" name="object 4"/>
          <p:cNvSpPr/>
          <p:nvPr/>
        </p:nvSpPr>
        <p:spPr>
          <a:xfrm>
            <a:off x="829546" y="2137983"/>
            <a:ext cx="9139680" cy="3333106"/>
          </a:xfrm>
          <a:prstGeom prst="rect">
            <a:avLst/>
          </a:prstGeom>
          <a:blipFill>
            <a:blip r:embed="rId2" cstate="print"/>
            <a:stretch>
              <a:fillRect/>
            </a:stretch>
          </a:blipFill>
        </p:spPr>
        <p:txBody>
          <a:bodyPr wrap="square" lIns="0" tIns="0" rIns="0" bIns="0" rtlCol="0"/>
          <a:lstStyle/>
          <a:p>
            <a:endParaRPr sz="1433"/>
          </a:p>
        </p:txBody>
      </p:sp>
      <p:sp>
        <p:nvSpPr>
          <p:cNvPr id="3" name="Espace réservé de la date 2">
            <a:extLst>
              <a:ext uri="{FF2B5EF4-FFF2-40B4-BE49-F238E27FC236}">
                <a16:creationId xmlns:a16="http://schemas.microsoft.com/office/drawing/2014/main" id="{75C84EE4-F289-47A1-94CE-CEFAB5EAC446}"/>
              </a:ext>
            </a:extLst>
          </p:cNvPr>
          <p:cNvSpPr>
            <a:spLocks noGrp="1"/>
          </p:cNvSpPr>
          <p:nvPr>
            <p:ph type="dt" sz="half" idx="6"/>
          </p:nvPr>
        </p:nvSpPr>
        <p:spPr/>
        <p:txBody>
          <a:bodyPr/>
          <a:lstStyle/>
          <a:p>
            <a:fld id="{DD02FB88-04EC-409A-8AD2-6656A83BF25A}"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E378CD9C-192A-4069-89AC-3A0BA350EA2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32</a:t>
            </a:fld>
            <a:endParaRPr lang="fr-FR" spc="-1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9461" y="1037521"/>
            <a:ext cx="3694845" cy="496100"/>
          </a:xfrm>
          <a:prstGeom prst="rect">
            <a:avLst/>
          </a:prstGeom>
        </p:spPr>
        <p:txBody>
          <a:bodyPr vert="horz" wrap="square" lIns="0" tIns="12131" rIns="0" bIns="0" rtlCol="0" anchor="ctr">
            <a:spAutoFit/>
          </a:bodyPr>
          <a:lstStyle/>
          <a:p>
            <a:pPr marL="10110">
              <a:spcBef>
                <a:spcPts val="96"/>
              </a:spcBef>
              <a:tabLst>
                <a:tab pos="3176027" algn="l"/>
              </a:tabLst>
            </a:pPr>
            <a:r>
              <a:rPr sz="3144" spc="-90" dirty="0"/>
              <a:t>Ge</a:t>
            </a:r>
            <a:r>
              <a:rPr sz="3144" spc="-99" dirty="0"/>
              <a:t>s</a:t>
            </a:r>
            <a:r>
              <a:rPr sz="3144" spc="-96" dirty="0"/>
              <a:t>ti</a:t>
            </a:r>
            <a:r>
              <a:rPr sz="3144" spc="-88" dirty="0"/>
              <a:t>o</a:t>
            </a:r>
            <a:r>
              <a:rPr sz="3144" spc="8" dirty="0"/>
              <a:t>n</a:t>
            </a:r>
            <a:r>
              <a:rPr sz="3144" spc="-75" dirty="0">
                <a:latin typeface="Times New Roman"/>
                <a:cs typeface="Times New Roman"/>
              </a:rPr>
              <a:t> </a:t>
            </a:r>
            <a:r>
              <a:rPr sz="3144" spc="-88" dirty="0"/>
              <a:t>d</a:t>
            </a:r>
            <a:r>
              <a:rPr sz="3144" spc="-90" dirty="0"/>
              <a:t>e</a:t>
            </a:r>
            <a:r>
              <a:rPr sz="3144" spc="4" dirty="0"/>
              <a:t>s</a:t>
            </a:r>
            <a:r>
              <a:rPr sz="3144" spc="-103" dirty="0">
                <a:latin typeface="Times New Roman"/>
                <a:cs typeface="Times New Roman"/>
              </a:rPr>
              <a:t> </a:t>
            </a:r>
            <a:r>
              <a:rPr sz="3144" spc="-88" dirty="0" err="1"/>
              <a:t>c</a:t>
            </a:r>
            <a:r>
              <a:rPr sz="3144" spc="-96" dirty="0" err="1"/>
              <a:t>lé</a:t>
            </a:r>
            <a:r>
              <a:rPr sz="3144" spc="4" dirty="0" err="1"/>
              <a:t>s</a:t>
            </a:r>
            <a:r>
              <a:rPr sz="3144" spc="-83" dirty="0">
                <a:latin typeface="Times New Roman"/>
                <a:cs typeface="Times New Roman"/>
              </a:rPr>
              <a:t> </a:t>
            </a:r>
            <a:r>
              <a:rPr lang="fr-FR" sz="3144" spc="8" dirty="0"/>
              <a:t>SS</a:t>
            </a:r>
            <a:r>
              <a:rPr sz="3144" spc="12" dirty="0"/>
              <a:t>H</a:t>
            </a:r>
            <a:endParaRPr sz="3144" dirty="0"/>
          </a:p>
        </p:txBody>
      </p:sp>
      <p:sp>
        <p:nvSpPr>
          <p:cNvPr id="3" name="object 3"/>
          <p:cNvSpPr txBox="1"/>
          <p:nvPr/>
        </p:nvSpPr>
        <p:spPr>
          <a:xfrm>
            <a:off x="1468675" y="2031968"/>
            <a:ext cx="5904340" cy="937814"/>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2" dirty="0">
                <a:latin typeface="Segoe UI Symbol"/>
                <a:cs typeface="Segoe UI Symbol"/>
              </a:rPr>
              <a:t>/etc/ssh/ssh_host_rsa_key et</a:t>
            </a:r>
            <a:r>
              <a:rPr sz="1831" spc="-20" dirty="0">
                <a:latin typeface="Segoe UI Symbol"/>
                <a:cs typeface="Segoe UI Symbol"/>
              </a:rPr>
              <a:t> </a:t>
            </a:r>
            <a:r>
              <a:rPr sz="1831" spc="12" dirty="0">
                <a:latin typeface="Segoe UI Symbol"/>
                <a:cs typeface="Segoe UI Symbol"/>
              </a:rPr>
              <a:t>/etc/ssh/ssh_host_dsa_key</a:t>
            </a:r>
            <a:endParaRPr sz="1831">
              <a:latin typeface="Segoe UI Symbol"/>
              <a:cs typeface="Segoe UI Symbol"/>
            </a:endParaRPr>
          </a:p>
          <a:p>
            <a:pPr marL="436748" lvl="1" indent="-157715">
              <a:spcBef>
                <a:spcPts val="1887"/>
              </a:spcBef>
              <a:buClr>
                <a:srgbClr val="006599"/>
              </a:buClr>
              <a:buSzPct val="80000"/>
              <a:buFont typeface="Wingdings"/>
              <a:buChar char=""/>
              <a:tabLst>
                <a:tab pos="437254" algn="l"/>
              </a:tabLst>
            </a:pPr>
            <a:r>
              <a:rPr sz="2587" spc="8" dirty="0">
                <a:latin typeface="Segoe UI Symbol"/>
                <a:cs typeface="Segoe UI Symbol"/>
              </a:rPr>
              <a:t>extension </a:t>
            </a:r>
            <a:r>
              <a:rPr sz="2587" spc="4" dirty="0">
                <a:latin typeface="Segoe UI Symbol"/>
                <a:cs typeface="Segoe UI Symbol"/>
              </a:rPr>
              <a:t>.pub pour les</a:t>
            </a:r>
            <a:r>
              <a:rPr sz="2587" spc="-12" dirty="0">
                <a:latin typeface="Segoe UI Symbol"/>
                <a:cs typeface="Segoe UI Symbol"/>
              </a:rPr>
              <a:t> </a:t>
            </a:r>
            <a:r>
              <a:rPr sz="2587" spc="4" dirty="0">
                <a:latin typeface="Segoe UI Symbol"/>
                <a:cs typeface="Segoe UI Symbol"/>
              </a:rPr>
              <a:t>publiques</a:t>
            </a:r>
            <a:endParaRPr sz="2587">
              <a:latin typeface="Segoe UI Symbol"/>
              <a:cs typeface="Segoe UI Symbol"/>
            </a:endParaRPr>
          </a:p>
        </p:txBody>
      </p:sp>
      <p:sp>
        <p:nvSpPr>
          <p:cNvPr id="5" name="object 5"/>
          <p:cNvSpPr txBox="1"/>
          <p:nvPr/>
        </p:nvSpPr>
        <p:spPr>
          <a:xfrm>
            <a:off x="1478784" y="3775812"/>
            <a:ext cx="86435" cy="274157"/>
          </a:xfrm>
          <a:prstGeom prst="rect">
            <a:avLst/>
          </a:prstGeom>
        </p:spPr>
        <p:txBody>
          <a:bodyPr vert="horz" wrap="square" lIns="0" tIns="16680" rIns="0" bIns="0" rtlCol="0">
            <a:spAutoFit/>
          </a:bodyPr>
          <a:lstStyle/>
          <a:p>
            <a:pPr>
              <a:spcBef>
                <a:spcPts val="132"/>
              </a:spcBef>
            </a:pPr>
            <a:r>
              <a:rPr sz="1672" dirty="0">
                <a:solidFill>
                  <a:srgbClr val="006599"/>
                </a:solidFill>
                <a:latin typeface="Segoe UI Symbol"/>
                <a:cs typeface="Segoe UI Symbol"/>
              </a:rPr>
              <a:t>•</a:t>
            </a:r>
            <a:endParaRPr sz="1672">
              <a:latin typeface="Segoe UI Symbol"/>
              <a:cs typeface="Segoe UI Symbol"/>
            </a:endParaRPr>
          </a:p>
        </p:txBody>
      </p:sp>
      <p:sp>
        <p:nvSpPr>
          <p:cNvPr id="6" name="object 6"/>
          <p:cNvSpPr txBox="1"/>
          <p:nvPr/>
        </p:nvSpPr>
        <p:spPr>
          <a:xfrm>
            <a:off x="1641342" y="3749630"/>
            <a:ext cx="809250" cy="304712"/>
          </a:xfrm>
          <a:prstGeom prst="rect">
            <a:avLst/>
          </a:prstGeom>
        </p:spPr>
        <p:txBody>
          <a:bodyPr vert="horz" wrap="square" lIns="0" tIns="22746" rIns="0" bIns="0" rtlCol="0">
            <a:spAutoFit/>
          </a:bodyPr>
          <a:lstStyle/>
          <a:p>
            <a:pPr>
              <a:spcBef>
                <a:spcPts val="179"/>
              </a:spcBef>
            </a:pPr>
            <a:r>
              <a:rPr sz="1831" spc="16" dirty="0">
                <a:latin typeface="Segoe UI Symbol"/>
                <a:cs typeface="Segoe UI Symbol"/>
              </a:rPr>
              <a:t>gé</a:t>
            </a:r>
            <a:r>
              <a:rPr sz="1831" spc="12" dirty="0">
                <a:latin typeface="Segoe UI Symbol"/>
                <a:cs typeface="Segoe UI Symbol"/>
              </a:rPr>
              <a:t>nérer</a:t>
            </a:r>
            <a:endParaRPr sz="1831">
              <a:latin typeface="Segoe UI Symbol"/>
              <a:cs typeface="Segoe UI Symbol"/>
            </a:endParaRPr>
          </a:p>
        </p:txBody>
      </p:sp>
      <p:sp>
        <p:nvSpPr>
          <p:cNvPr id="7" name="object 7"/>
          <p:cNvSpPr/>
          <p:nvPr/>
        </p:nvSpPr>
        <p:spPr>
          <a:xfrm>
            <a:off x="1344127" y="3716179"/>
            <a:ext cx="7785783" cy="402754"/>
          </a:xfrm>
          <a:prstGeom prst="rect">
            <a:avLst/>
          </a:prstGeom>
          <a:blipFill>
            <a:blip r:embed="rId2" cstate="print"/>
            <a:stretch>
              <a:fillRect/>
            </a:stretch>
          </a:blipFill>
        </p:spPr>
        <p:txBody>
          <a:bodyPr wrap="square" lIns="0" tIns="0" rIns="0" bIns="0" rtlCol="0"/>
          <a:lstStyle/>
          <a:p>
            <a:endParaRPr sz="1433"/>
          </a:p>
        </p:txBody>
      </p:sp>
      <p:sp>
        <p:nvSpPr>
          <p:cNvPr id="8" name="object 8"/>
          <p:cNvSpPr/>
          <p:nvPr/>
        </p:nvSpPr>
        <p:spPr>
          <a:xfrm>
            <a:off x="1368389" y="4245098"/>
            <a:ext cx="7783357" cy="405180"/>
          </a:xfrm>
          <a:prstGeom prst="rect">
            <a:avLst/>
          </a:prstGeom>
          <a:blipFill>
            <a:blip r:embed="rId3" cstate="print"/>
            <a:stretch>
              <a:fillRect/>
            </a:stretch>
          </a:blipFill>
        </p:spPr>
        <p:txBody>
          <a:bodyPr wrap="square" lIns="0" tIns="0" rIns="0" bIns="0" rtlCol="0"/>
          <a:lstStyle/>
          <a:p>
            <a:endParaRPr sz="1433"/>
          </a:p>
        </p:txBody>
      </p:sp>
      <p:sp>
        <p:nvSpPr>
          <p:cNvPr id="9" name="object 9"/>
          <p:cNvSpPr/>
          <p:nvPr/>
        </p:nvSpPr>
        <p:spPr>
          <a:xfrm>
            <a:off x="1344127" y="4703657"/>
            <a:ext cx="7785783" cy="402754"/>
          </a:xfrm>
          <a:prstGeom prst="rect">
            <a:avLst/>
          </a:prstGeom>
          <a:blipFill>
            <a:blip r:embed="rId4" cstate="print"/>
            <a:stretch>
              <a:fillRect/>
            </a:stretch>
          </a:blipFill>
        </p:spPr>
        <p:txBody>
          <a:bodyPr wrap="square" lIns="0" tIns="0" rIns="0" bIns="0" rtlCol="0"/>
          <a:lstStyle/>
          <a:p>
            <a:endParaRPr sz="1433"/>
          </a:p>
        </p:txBody>
      </p:sp>
      <p:graphicFrame>
        <p:nvGraphicFramePr>
          <p:cNvPr id="10" name="object 10"/>
          <p:cNvGraphicFramePr>
            <a:graphicFrameLocks noGrp="1"/>
          </p:cNvGraphicFramePr>
          <p:nvPr/>
        </p:nvGraphicFramePr>
        <p:xfrm>
          <a:off x="1474133" y="3787905"/>
          <a:ext cx="7240284" cy="1525532"/>
        </p:xfrm>
        <a:graphic>
          <a:graphicData uri="http://schemas.openxmlformats.org/drawingml/2006/table">
            <a:tbl>
              <a:tblPr firstRow="1" bandRow="1">
                <a:tableStyleId>{2D5ABB26-0587-4C30-8999-92F81FD0307C}</a:tableStyleId>
              </a:tblPr>
              <a:tblGrid>
                <a:gridCol w="206229">
                  <a:extLst>
                    <a:ext uri="{9D8B030D-6E8A-4147-A177-3AD203B41FA5}">
                      <a16:colId xmlns:a16="http://schemas.microsoft.com/office/drawing/2014/main" val="20000"/>
                    </a:ext>
                  </a:extLst>
                </a:gridCol>
                <a:gridCol w="1252543">
                  <a:extLst>
                    <a:ext uri="{9D8B030D-6E8A-4147-A177-3AD203B41FA5}">
                      <a16:colId xmlns:a16="http://schemas.microsoft.com/office/drawing/2014/main" val="20001"/>
                    </a:ext>
                  </a:extLst>
                </a:gridCol>
                <a:gridCol w="340683">
                  <a:extLst>
                    <a:ext uri="{9D8B030D-6E8A-4147-A177-3AD203B41FA5}">
                      <a16:colId xmlns:a16="http://schemas.microsoft.com/office/drawing/2014/main" val="20002"/>
                    </a:ext>
                  </a:extLst>
                </a:gridCol>
                <a:gridCol w="341189">
                  <a:extLst>
                    <a:ext uri="{9D8B030D-6E8A-4147-A177-3AD203B41FA5}">
                      <a16:colId xmlns:a16="http://schemas.microsoft.com/office/drawing/2014/main" val="20003"/>
                    </a:ext>
                  </a:extLst>
                </a:gridCol>
                <a:gridCol w="3759146">
                  <a:extLst>
                    <a:ext uri="{9D8B030D-6E8A-4147-A177-3AD203B41FA5}">
                      <a16:colId xmlns:a16="http://schemas.microsoft.com/office/drawing/2014/main" val="20004"/>
                    </a:ext>
                  </a:extLst>
                </a:gridCol>
                <a:gridCol w="338156">
                  <a:extLst>
                    <a:ext uri="{9D8B030D-6E8A-4147-A177-3AD203B41FA5}">
                      <a16:colId xmlns:a16="http://schemas.microsoft.com/office/drawing/2014/main" val="20005"/>
                    </a:ext>
                  </a:extLst>
                </a:gridCol>
                <a:gridCol w="340684">
                  <a:extLst>
                    <a:ext uri="{9D8B030D-6E8A-4147-A177-3AD203B41FA5}">
                      <a16:colId xmlns:a16="http://schemas.microsoft.com/office/drawing/2014/main" val="20006"/>
                    </a:ext>
                  </a:extLst>
                </a:gridCol>
                <a:gridCol w="661654">
                  <a:extLst>
                    <a:ext uri="{9D8B030D-6E8A-4147-A177-3AD203B41FA5}">
                      <a16:colId xmlns:a16="http://schemas.microsoft.com/office/drawing/2014/main" val="20007"/>
                    </a:ext>
                  </a:extLst>
                </a:gridCol>
              </a:tblGrid>
              <a:tr h="372256">
                <a:tc>
                  <a:txBody>
                    <a:bodyPr/>
                    <a:lstStyle/>
                    <a:p>
                      <a:pPr marL="31750">
                        <a:lnSpc>
                          <a:spcPts val="1930"/>
                        </a:lnSpc>
                      </a:pPr>
                      <a:r>
                        <a:rPr sz="1500" dirty="0">
                          <a:latin typeface="Courier New"/>
                          <a:cs typeface="Courier New"/>
                        </a:rPr>
                        <a:t>#</a:t>
                      </a:r>
                      <a:endParaRPr sz="1500">
                        <a:latin typeface="Courier New"/>
                        <a:cs typeface="Courier New"/>
                      </a:endParaRPr>
                    </a:p>
                  </a:txBody>
                  <a:tcPr marL="0" marR="0" marT="0" marB="0"/>
                </a:tc>
                <a:tc>
                  <a:txBody>
                    <a:bodyPr/>
                    <a:lstStyle/>
                    <a:p>
                      <a:pPr marL="57150">
                        <a:lnSpc>
                          <a:spcPts val="1930"/>
                        </a:lnSpc>
                      </a:pPr>
                      <a:r>
                        <a:rPr sz="1500" spc="10" dirty="0">
                          <a:latin typeface="Courier New"/>
                          <a:cs typeface="Courier New"/>
                        </a:rPr>
                        <a:t>ssh-keygen</a:t>
                      </a:r>
                      <a:endParaRPr sz="1500">
                        <a:latin typeface="Courier New"/>
                        <a:cs typeface="Courier New"/>
                      </a:endParaRPr>
                    </a:p>
                  </a:txBody>
                  <a:tcPr marL="0" marR="0" marT="0" marB="0"/>
                </a:tc>
                <a:tc>
                  <a:txBody>
                    <a:bodyPr/>
                    <a:lstStyle/>
                    <a:p>
                      <a:pPr marL="56515">
                        <a:lnSpc>
                          <a:spcPts val="1930"/>
                        </a:lnSpc>
                      </a:pPr>
                      <a:r>
                        <a:rPr sz="1500" spc="10" dirty="0">
                          <a:latin typeface="Courier New"/>
                          <a:cs typeface="Courier New"/>
                        </a:rPr>
                        <a:t>-q</a:t>
                      </a:r>
                      <a:endParaRPr sz="1500">
                        <a:latin typeface="Courier New"/>
                        <a:cs typeface="Courier New"/>
                      </a:endParaRPr>
                    </a:p>
                  </a:txBody>
                  <a:tcPr marL="0" marR="0" marT="0" marB="0"/>
                </a:tc>
                <a:tc>
                  <a:txBody>
                    <a:bodyPr/>
                    <a:lstStyle/>
                    <a:p>
                      <a:pPr marR="19685" algn="ctr">
                        <a:lnSpc>
                          <a:spcPts val="1930"/>
                        </a:lnSpc>
                      </a:pPr>
                      <a:r>
                        <a:rPr sz="1500" spc="10" dirty="0">
                          <a:latin typeface="Courier New"/>
                          <a:cs typeface="Courier New"/>
                        </a:rPr>
                        <a:t>-t</a:t>
                      </a:r>
                      <a:endParaRPr sz="1500">
                        <a:latin typeface="Courier New"/>
                        <a:cs typeface="Courier New"/>
                      </a:endParaRPr>
                    </a:p>
                  </a:txBody>
                  <a:tcPr marL="0" marR="0" marT="0" marB="0"/>
                </a:tc>
                <a:tc>
                  <a:txBody>
                    <a:bodyPr/>
                    <a:lstStyle/>
                    <a:p>
                      <a:pPr marR="80645" algn="r">
                        <a:lnSpc>
                          <a:spcPts val="1930"/>
                        </a:lnSpc>
                      </a:pPr>
                      <a:r>
                        <a:rPr sz="1500" spc="10" dirty="0">
                          <a:latin typeface="Courier New"/>
                          <a:cs typeface="Courier New"/>
                        </a:rPr>
                        <a:t>rsa1 -f /etc/ssh/ssh_host_key</a:t>
                      </a:r>
                      <a:r>
                        <a:rPr sz="1500" spc="-30" dirty="0">
                          <a:latin typeface="Courier New"/>
                          <a:cs typeface="Courier New"/>
                        </a:rPr>
                        <a:t> </a:t>
                      </a:r>
                      <a:r>
                        <a:rPr sz="1500" spc="10" dirty="0">
                          <a:latin typeface="Courier New"/>
                          <a:cs typeface="Courier New"/>
                        </a:rPr>
                        <a:t>-C</a:t>
                      </a:r>
                      <a:endParaRPr sz="1500">
                        <a:latin typeface="Courier New"/>
                        <a:cs typeface="Courier New"/>
                      </a:endParaRPr>
                    </a:p>
                  </a:txBody>
                  <a:tcPr marL="0" marR="0" marT="0" marB="0"/>
                </a:tc>
                <a:tc>
                  <a:txBody>
                    <a:bodyPr/>
                    <a:lstStyle/>
                    <a:p>
                      <a:pPr marR="77470" algn="r">
                        <a:lnSpc>
                          <a:spcPts val="1930"/>
                        </a:lnSpc>
                      </a:pPr>
                      <a:r>
                        <a:rPr sz="1500" spc="-5" dirty="0">
                          <a:latin typeface="Courier New"/>
                          <a:cs typeface="Courier New"/>
                        </a:rPr>
                        <a:t>‘</a:t>
                      </a:r>
                      <a:r>
                        <a:rPr sz="1500" dirty="0">
                          <a:latin typeface="Courier New"/>
                          <a:cs typeface="Courier New"/>
                        </a:rPr>
                        <a:t>’</a:t>
                      </a:r>
                      <a:endParaRPr sz="1500">
                        <a:latin typeface="Courier New"/>
                        <a:cs typeface="Courier New"/>
                      </a:endParaRPr>
                    </a:p>
                  </a:txBody>
                  <a:tcPr marL="0" marR="0" marT="0" marB="0"/>
                </a:tc>
                <a:tc>
                  <a:txBody>
                    <a:bodyPr/>
                    <a:lstStyle/>
                    <a:p>
                      <a:pPr marR="20955" algn="ctr">
                        <a:lnSpc>
                          <a:spcPts val="1930"/>
                        </a:lnSpc>
                      </a:pPr>
                      <a:r>
                        <a:rPr sz="1500" spc="10" dirty="0">
                          <a:latin typeface="Courier New"/>
                          <a:cs typeface="Courier New"/>
                        </a:rPr>
                        <a:t>-N</a:t>
                      </a:r>
                      <a:endParaRPr sz="1500">
                        <a:latin typeface="Courier New"/>
                        <a:cs typeface="Courier New"/>
                      </a:endParaRPr>
                    </a:p>
                  </a:txBody>
                  <a:tcPr marL="0" marR="0" marT="0" marB="0"/>
                </a:tc>
                <a:tc>
                  <a:txBody>
                    <a:bodyPr/>
                    <a:lstStyle/>
                    <a:p>
                      <a:pPr marL="57785">
                        <a:lnSpc>
                          <a:spcPts val="1930"/>
                        </a:lnSpc>
                      </a:pPr>
                      <a:r>
                        <a:rPr sz="1500" spc="10" dirty="0">
                          <a:latin typeface="Courier New"/>
                          <a:cs typeface="Courier New"/>
                        </a:rPr>
                        <a:t>‘’</a:t>
                      </a:r>
                      <a:endParaRPr sz="1500">
                        <a:latin typeface="Courier New"/>
                        <a:cs typeface="Courier New"/>
                      </a:endParaRPr>
                    </a:p>
                  </a:txBody>
                  <a:tcPr marL="0" marR="0" marT="0" marB="0"/>
                </a:tc>
                <a:extLst>
                  <a:ext uri="{0D108BD9-81ED-4DB2-BD59-A6C34878D82A}">
                    <a16:rowId xmlns:a16="http://schemas.microsoft.com/office/drawing/2014/main" val="10000"/>
                  </a:ext>
                </a:extLst>
              </a:tr>
              <a:tr h="493737">
                <a:tc>
                  <a:txBody>
                    <a:bodyPr/>
                    <a:lstStyle/>
                    <a:p>
                      <a:pPr marL="59055">
                        <a:lnSpc>
                          <a:spcPct val="100000"/>
                        </a:lnSpc>
                        <a:spcBef>
                          <a:spcPts val="1270"/>
                        </a:spcBef>
                      </a:pPr>
                      <a:r>
                        <a:rPr sz="1500" dirty="0">
                          <a:latin typeface="Courier New"/>
                          <a:cs typeface="Courier New"/>
                        </a:rPr>
                        <a:t>#</a:t>
                      </a:r>
                      <a:endParaRPr sz="1500">
                        <a:latin typeface="Courier New"/>
                        <a:cs typeface="Courier New"/>
                      </a:endParaRPr>
                    </a:p>
                  </a:txBody>
                  <a:tcPr marL="0" marR="0" marT="128388" marB="0"/>
                </a:tc>
                <a:tc>
                  <a:txBody>
                    <a:bodyPr/>
                    <a:lstStyle/>
                    <a:p>
                      <a:pPr marL="84455">
                        <a:lnSpc>
                          <a:spcPct val="100000"/>
                        </a:lnSpc>
                        <a:spcBef>
                          <a:spcPts val="1270"/>
                        </a:spcBef>
                      </a:pPr>
                      <a:r>
                        <a:rPr sz="1500" spc="10" dirty="0">
                          <a:latin typeface="Courier New"/>
                          <a:cs typeface="Courier New"/>
                        </a:rPr>
                        <a:t>ssh-keygen</a:t>
                      </a:r>
                      <a:endParaRPr sz="1500">
                        <a:latin typeface="Courier New"/>
                        <a:cs typeface="Courier New"/>
                      </a:endParaRPr>
                    </a:p>
                  </a:txBody>
                  <a:tcPr marL="0" marR="0" marT="128388" marB="0"/>
                </a:tc>
                <a:tc>
                  <a:txBody>
                    <a:bodyPr/>
                    <a:lstStyle/>
                    <a:p>
                      <a:pPr marL="83820">
                        <a:lnSpc>
                          <a:spcPct val="100000"/>
                        </a:lnSpc>
                        <a:spcBef>
                          <a:spcPts val="1270"/>
                        </a:spcBef>
                      </a:pPr>
                      <a:r>
                        <a:rPr sz="1500" spc="10" dirty="0">
                          <a:latin typeface="Courier New"/>
                          <a:cs typeface="Courier New"/>
                        </a:rPr>
                        <a:t>-q</a:t>
                      </a:r>
                      <a:endParaRPr sz="1500">
                        <a:latin typeface="Courier New"/>
                        <a:cs typeface="Courier New"/>
                      </a:endParaRPr>
                    </a:p>
                  </a:txBody>
                  <a:tcPr marL="0" marR="0" marT="128388" marB="0"/>
                </a:tc>
                <a:tc>
                  <a:txBody>
                    <a:bodyPr/>
                    <a:lstStyle/>
                    <a:p>
                      <a:pPr marL="27940" algn="ctr">
                        <a:lnSpc>
                          <a:spcPct val="100000"/>
                        </a:lnSpc>
                        <a:spcBef>
                          <a:spcPts val="1270"/>
                        </a:spcBef>
                      </a:pPr>
                      <a:r>
                        <a:rPr sz="1500" spc="10" dirty="0">
                          <a:latin typeface="Courier New"/>
                          <a:cs typeface="Courier New"/>
                        </a:rPr>
                        <a:t>-t</a:t>
                      </a:r>
                      <a:endParaRPr sz="1500">
                        <a:latin typeface="Courier New"/>
                        <a:cs typeface="Courier New"/>
                      </a:endParaRPr>
                    </a:p>
                  </a:txBody>
                  <a:tcPr marL="0" marR="0" marT="128388" marB="0"/>
                </a:tc>
                <a:tc>
                  <a:txBody>
                    <a:bodyPr/>
                    <a:lstStyle/>
                    <a:p>
                      <a:pPr marR="46990" algn="r">
                        <a:lnSpc>
                          <a:spcPct val="100000"/>
                        </a:lnSpc>
                        <a:spcBef>
                          <a:spcPts val="1270"/>
                        </a:spcBef>
                      </a:pPr>
                      <a:r>
                        <a:rPr sz="1500" spc="10" dirty="0">
                          <a:latin typeface="Courier New"/>
                          <a:cs typeface="Courier New"/>
                        </a:rPr>
                        <a:t>rsa -f</a:t>
                      </a:r>
                      <a:r>
                        <a:rPr sz="1500" spc="15" dirty="0">
                          <a:latin typeface="Courier New"/>
                          <a:cs typeface="Courier New"/>
                        </a:rPr>
                        <a:t> </a:t>
                      </a:r>
                      <a:r>
                        <a:rPr sz="1500" spc="10" dirty="0">
                          <a:latin typeface="Courier New"/>
                          <a:cs typeface="Courier New"/>
                        </a:rPr>
                        <a:t>/etc/ssh/ssh_host_rsa_key</a:t>
                      </a:r>
                      <a:endParaRPr sz="1500">
                        <a:latin typeface="Courier New"/>
                        <a:cs typeface="Courier New"/>
                      </a:endParaRPr>
                    </a:p>
                  </a:txBody>
                  <a:tcPr marL="0" marR="0" marT="128388" marB="0"/>
                </a:tc>
                <a:tc>
                  <a:txBody>
                    <a:bodyPr/>
                    <a:lstStyle/>
                    <a:p>
                      <a:pPr marR="48895" algn="r">
                        <a:lnSpc>
                          <a:spcPct val="100000"/>
                        </a:lnSpc>
                        <a:spcBef>
                          <a:spcPts val="1270"/>
                        </a:spcBef>
                      </a:pPr>
                      <a:r>
                        <a:rPr sz="1500" dirty="0">
                          <a:latin typeface="Courier New"/>
                          <a:cs typeface="Courier New"/>
                        </a:rPr>
                        <a:t>-C</a:t>
                      </a:r>
                      <a:endParaRPr sz="1500">
                        <a:latin typeface="Courier New"/>
                        <a:cs typeface="Courier New"/>
                      </a:endParaRPr>
                    </a:p>
                  </a:txBody>
                  <a:tcPr marL="0" marR="0" marT="128388" marB="0"/>
                </a:tc>
                <a:tc>
                  <a:txBody>
                    <a:bodyPr/>
                    <a:lstStyle/>
                    <a:p>
                      <a:pPr marL="26034" algn="ctr">
                        <a:lnSpc>
                          <a:spcPct val="100000"/>
                        </a:lnSpc>
                        <a:spcBef>
                          <a:spcPts val="1270"/>
                        </a:spcBef>
                      </a:pPr>
                      <a:r>
                        <a:rPr sz="1500" spc="10" dirty="0">
                          <a:latin typeface="Courier New"/>
                          <a:cs typeface="Courier New"/>
                        </a:rPr>
                        <a:t>‘’</a:t>
                      </a:r>
                      <a:endParaRPr sz="1500">
                        <a:latin typeface="Courier New"/>
                        <a:cs typeface="Courier New"/>
                      </a:endParaRPr>
                    </a:p>
                  </a:txBody>
                  <a:tcPr marL="0" marR="0" marT="128388" marB="0"/>
                </a:tc>
                <a:tc>
                  <a:txBody>
                    <a:bodyPr/>
                    <a:lstStyle/>
                    <a:p>
                      <a:pPr marL="85090">
                        <a:lnSpc>
                          <a:spcPct val="100000"/>
                        </a:lnSpc>
                        <a:spcBef>
                          <a:spcPts val="1270"/>
                        </a:spcBef>
                      </a:pPr>
                      <a:r>
                        <a:rPr sz="1500" spc="10" dirty="0">
                          <a:latin typeface="Courier New"/>
                          <a:cs typeface="Courier New"/>
                        </a:rPr>
                        <a:t>-N</a:t>
                      </a:r>
                      <a:r>
                        <a:rPr sz="1500" spc="-65" dirty="0">
                          <a:latin typeface="Courier New"/>
                          <a:cs typeface="Courier New"/>
                        </a:rPr>
                        <a:t> </a:t>
                      </a:r>
                      <a:r>
                        <a:rPr sz="1500" spc="10" dirty="0">
                          <a:latin typeface="Courier New"/>
                          <a:cs typeface="Courier New"/>
                        </a:rPr>
                        <a:t>‘’</a:t>
                      </a:r>
                      <a:endParaRPr sz="1500">
                        <a:latin typeface="Courier New"/>
                        <a:cs typeface="Courier New"/>
                      </a:endParaRPr>
                    </a:p>
                  </a:txBody>
                  <a:tcPr marL="0" marR="0" marT="128388" marB="0"/>
                </a:tc>
                <a:extLst>
                  <a:ext uri="{0D108BD9-81ED-4DB2-BD59-A6C34878D82A}">
                    <a16:rowId xmlns:a16="http://schemas.microsoft.com/office/drawing/2014/main" val="10001"/>
                  </a:ext>
                </a:extLst>
              </a:tr>
              <a:tr h="335862">
                <a:tc>
                  <a:txBody>
                    <a:bodyPr/>
                    <a:lstStyle/>
                    <a:p>
                      <a:pPr marL="31750">
                        <a:lnSpc>
                          <a:spcPct val="100000"/>
                        </a:lnSpc>
                        <a:spcBef>
                          <a:spcPts val="910"/>
                        </a:spcBef>
                      </a:pPr>
                      <a:r>
                        <a:rPr sz="1500" dirty="0">
                          <a:latin typeface="Courier New"/>
                          <a:cs typeface="Courier New"/>
                        </a:rPr>
                        <a:t>#</a:t>
                      </a:r>
                      <a:endParaRPr sz="1500">
                        <a:latin typeface="Courier New"/>
                        <a:cs typeface="Courier New"/>
                      </a:endParaRPr>
                    </a:p>
                  </a:txBody>
                  <a:tcPr marL="0" marR="0" marT="91995" marB="0"/>
                </a:tc>
                <a:tc>
                  <a:txBody>
                    <a:bodyPr/>
                    <a:lstStyle/>
                    <a:p>
                      <a:pPr marL="57150">
                        <a:lnSpc>
                          <a:spcPct val="100000"/>
                        </a:lnSpc>
                        <a:spcBef>
                          <a:spcPts val="910"/>
                        </a:spcBef>
                      </a:pPr>
                      <a:r>
                        <a:rPr sz="1500" spc="10" dirty="0">
                          <a:latin typeface="Courier New"/>
                          <a:cs typeface="Courier New"/>
                        </a:rPr>
                        <a:t>ssh-keygen</a:t>
                      </a:r>
                      <a:endParaRPr sz="1500">
                        <a:latin typeface="Courier New"/>
                        <a:cs typeface="Courier New"/>
                      </a:endParaRPr>
                    </a:p>
                  </a:txBody>
                  <a:tcPr marL="0" marR="0" marT="91995" marB="0"/>
                </a:tc>
                <a:tc>
                  <a:txBody>
                    <a:bodyPr/>
                    <a:lstStyle/>
                    <a:p>
                      <a:pPr marL="56515">
                        <a:lnSpc>
                          <a:spcPct val="100000"/>
                        </a:lnSpc>
                        <a:spcBef>
                          <a:spcPts val="910"/>
                        </a:spcBef>
                      </a:pPr>
                      <a:r>
                        <a:rPr sz="1500" spc="10" dirty="0">
                          <a:latin typeface="Courier New"/>
                          <a:cs typeface="Courier New"/>
                        </a:rPr>
                        <a:t>-q</a:t>
                      </a:r>
                      <a:endParaRPr sz="1500">
                        <a:latin typeface="Courier New"/>
                        <a:cs typeface="Courier New"/>
                      </a:endParaRPr>
                    </a:p>
                  </a:txBody>
                  <a:tcPr marL="0" marR="0" marT="91995" marB="0"/>
                </a:tc>
                <a:tc>
                  <a:txBody>
                    <a:bodyPr/>
                    <a:lstStyle/>
                    <a:p>
                      <a:pPr marR="19685" algn="ctr">
                        <a:lnSpc>
                          <a:spcPct val="100000"/>
                        </a:lnSpc>
                        <a:spcBef>
                          <a:spcPts val="910"/>
                        </a:spcBef>
                      </a:pPr>
                      <a:r>
                        <a:rPr sz="1500" spc="10" dirty="0">
                          <a:latin typeface="Courier New"/>
                          <a:cs typeface="Courier New"/>
                        </a:rPr>
                        <a:t>-t</a:t>
                      </a:r>
                      <a:endParaRPr sz="1500">
                        <a:latin typeface="Courier New"/>
                        <a:cs typeface="Courier New"/>
                      </a:endParaRPr>
                    </a:p>
                  </a:txBody>
                  <a:tcPr marL="0" marR="0" marT="91995" marB="0"/>
                </a:tc>
                <a:tc>
                  <a:txBody>
                    <a:bodyPr/>
                    <a:lstStyle/>
                    <a:p>
                      <a:pPr marR="74930" algn="r">
                        <a:lnSpc>
                          <a:spcPct val="100000"/>
                        </a:lnSpc>
                        <a:spcBef>
                          <a:spcPts val="910"/>
                        </a:spcBef>
                      </a:pPr>
                      <a:r>
                        <a:rPr sz="1500" spc="10" dirty="0">
                          <a:latin typeface="Courier New"/>
                          <a:cs typeface="Courier New"/>
                        </a:rPr>
                        <a:t>dsa -f</a:t>
                      </a:r>
                      <a:r>
                        <a:rPr sz="1500" spc="15" dirty="0">
                          <a:latin typeface="Courier New"/>
                          <a:cs typeface="Courier New"/>
                        </a:rPr>
                        <a:t> </a:t>
                      </a:r>
                      <a:r>
                        <a:rPr sz="1500" spc="10" dirty="0">
                          <a:latin typeface="Courier New"/>
                          <a:cs typeface="Courier New"/>
                        </a:rPr>
                        <a:t>/etc/ssh/ssh_host_dsa_key</a:t>
                      </a:r>
                      <a:endParaRPr sz="1500">
                        <a:latin typeface="Courier New"/>
                        <a:cs typeface="Courier New"/>
                      </a:endParaRPr>
                    </a:p>
                  </a:txBody>
                  <a:tcPr marL="0" marR="0" marT="91995" marB="0"/>
                </a:tc>
                <a:tc>
                  <a:txBody>
                    <a:bodyPr/>
                    <a:lstStyle/>
                    <a:p>
                      <a:pPr marR="76200" algn="r">
                        <a:lnSpc>
                          <a:spcPct val="100000"/>
                        </a:lnSpc>
                        <a:spcBef>
                          <a:spcPts val="910"/>
                        </a:spcBef>
                      </a:pPr>
                      <a:r>
                        <a:rPr sz="1500" dirty="0">
                          <a:latin typeface="Courier New"/>
                          <a:cs typeface="Courier New"/>
                        </a:rPr>
                        <a:t>-C</a:t>
                      </a:r>
                      <a:endParaRPr sz="1500">
                        <a:latin typeface="Courier New"/>
                        <a:cs typeface="Courier New"/>
                      </a:endParaRPr>
                    </a:p>
                  </a:txBody>
                  <a:tcPr marL="0" marR="0" marT="91995" marB="0"/>
                </a:tc>
                <a:tc>
                  <a:txBody>
                    <a:bodyPr/>
                    <a:lstStyle/>
                    <a:p>
                      <a:pPr marR="20955" algn="ctr">
                        <a:lnSpc>
                          <a:spcPct val="100000"/>
                        </a:lnSpc>
                        <a:spcBef>
                          <a:spcPts val="910"/>
                        </a:spcBef>
                      </a:pPr>
                      <a:r>
                        <a:rPr sz="1500" spc="10" dirty="0">
                          <a:latin typeface="Courier New"/>
                          <a:cs typeface="Courier New"/>
                        </a:rPr>
                        <a:t>‘’</a:t>
                      </a:r>
                      <a:endParaRPr sz="1500">
                        <a:latin typeface="Courier New"/>
                        <a:cs typeface="Courier New"/>
                      </a:endParaRPr>
                    </a:p>
                  </a:txBody>
                  <a:tcPr marL="0" marR="0" marT="91995" marB="0"/>
                </a:tc>
                <a:tc>
                  <a:txBody>
                    <a:bodyPr/>
                    <a:lstStyle/>
                    <a:p>
                      <a:pPr marL="57785">
                        <a:lnSpc>
                          <a:spcPct val="100000"/>
                        </a:lnSpc>
                        <a:spcBef>
                          <a:spcPts val="910"/>
                        </a:spcBef>
                      </a:pPr>
                      <a:r>
                        <a:rPr sz="1500" spc="10" dirty="0">
                          <a:latin typeface="Courier New"/>
                          <a:cs typeface="Courier New"/>
                        </a:rPr>
                        <a:t>-N</a:t>
                      </a:r>
                      <a:r>
                        <a:rPr sz="1500" spc="-55" dirty="0">
                          <a:latin typeface="Courier New"/>
                          <a:cs typeface="Courier New"/>
                        </a:rPr>
                        <a:t> </a:t>
                      </a:r>
                      <a:r>
                        <a:rPr sz="1500" spc="10" dirty="0">
                          <a:latin typeface="Courier New"/>
                          <a:cs typeface="Courier New"/>
                        </a:rPr>
                        <a:t>‘’</a:t>
                      </a:r>
                      <a:endParaRPr sz="1500">
                        <a:latin typeface="Courier New"/>
                        <a:cs typeface="Courier New"/>
                      </a:endParaRPr>
                    </a:p>
                  </a:txBody>
                  <a:tcPr marL="0" marR="0" marT="91995" marB="0"/>
                </a:tc>
                <a:extLst>
                  <a:ext uri="{0D108BD9-81ED-4DB2-BD59-A6C34878D82A}">
                    <a16:rowId xmlns:a16="http://schemas.microsoft.com/office/drawing/2014/main" val="10002"/>
                  </a:ext>
                </a:extLst>
              </a:tr>
            </a:tbl>
          </a:graphicData>
        </a:graphic>
      </p:graphicFrame>
      <p:sp>
        <p:nvSpPr>
          <p:cNvPr id="4" name="Espace réservé du numéro de diapositive 3">
            <a:extLst>
              <a:ext uri="{FF2B5EF4-FFF2-40B4-BE49-F238E27FC236}">
                <a16:creationId xmlns:a16="http://schemas.microsoft.com/office/drawing/2014/main" id="{B6E63546-1C33-40D4-A163-8A34E811356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33</a:t>
            </a:fld>
            <a:endParaRPr lang="fr-FR" spc="-10" dirty="0"/>
          </a:p>
        </p:txBody>
      </p:sp>
      <p:sp>
        <p:nvSpPr>
          <p:cNvPr id="13" name="Espace réservé de la date 3">
            <a:extLst>
              <a:ext uri="{FF2B5EF4-FFF2-40B4-BE49-F238E27FC236}">
                <a16:creationId xmlns:a16="http://schemas.microsoft.com/office/drawing/2014/main" id="{0AA0320B-9307-4421-ADF2-70992CA82739}"/>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9035" y="1088679"/>
            <a:ext cx="5102167" cy="496100"/>
          </a:xfrm>
          <a:prstGeom prst="rect">
            <a:avLst/>
          </a:prstGeom>
        </p:spPr>
        <p:txBody>
          <a:bodyPr vert="horz" wrap="square" lIns="0" tIns="12131" rIns="0" bIns="0" rtlCol="0" anchor="ctr">
            <a:spAutoFit/>
          </a:bodyPr>
          <a:lstStyle/>
          <a:p>
            <a:pPr marL="10110">
              <a:spcBef>
                <a:spcPts val="96"/>
              </a:spcBef>
            </a:pPr>
            <a:r>
              <a:rPr sz="3144" spc="-88" dirty="0"/>
              <a:t>Enregistrement </a:t>
            </a:r>
            <a:r>
              <a:rPr sz="3144" spc="-60" dirty="0"/>
              <a:t>des </a:t>
            </a:r>
            <a:r>
              <a:rPr sz="3144" spc="-68" dirty="0"/>
              <a:t>clés</a:t>
            </a:r>
            <a:r>
              <a:rPr sz="3144" spc="-375" dirty="0"/>
              <a:t> </a:t>
            </a:r>
            <a:r>
              <a:rPr sz="3144" spc="-80" dirty="0"/>
              <a:t>d'hôte</a:t>
            </a:r>
            <a:endParaRPr sz="3144"/>
          </a:p>
        </p:txBody>
      </p:sp>
      <p:sp>
        <p:nvSpPr>
          <p:cNvPr id="3" name="object 3"/>
          <p:cNvSpPr/>
          <p:nvPr/>
        </p:nvSpPr>
        <p:spPr>
          <a:xfrm>
            <a:off x="1091800" y="3778047"/>
            <a:ext cx="8511025" cy="2181589"/>
          </a:xfrm>
          <a:custGeom>
            <a:avLst/>
            <a:gdLst/>
            <a:ahLst/>
            <a:cxnLst/>
            <a:rect l="l" t="t" r="r" b="b"/>
            <a:pathLst>
              <a:path w="10692130" h="2740659">
                <a:moveTo>
                  <a:pt x="0" y="2740151"/>
                </a:moveTo>
                <a:lnTo>
                  <a:pt x="10691994" y="2740151"/>
                </a:lnTo>
                <a:lnTo>
                  <a:pt x="10691994" y="0"/>
                </a:lnTo>
                <a:lnTo>
                  <a:pt x="0" y="0"/>
                </a:lnTo>
                <a:lnTo>
                  <a:pt x="0" y="2740151"/>
                </a:lnTo>
                <a:close/>
              </a:path>
            </a:pathLst>
          </a:custGeom>
          <a:solidFill>
            <a:srgbClr val="FFFFFF"/>
          </a:solidFill>
        </p:spPr>
        <p:txBody>
          <a:bodyPr wrap="square" lIns="0" tIns="0" rIns="0" bIns="0" rtlCol="0"/>
          <a:lstStyle/>
          <a:p>
            <a:endParaRPr sz="1433"/>
          </a:p>
        </p:txBody>
      </p:sp>
      <p:sp>
        <p:nvSpPr>
          <p:cNvPr id="5" name="object 5"/>
          <p:cNvSpPr txBox="1"/>
          <p:nvPr/>
        </p:nvSpPr>
        <p:spPr>
          <a:xfrm>
            <a:off x="1316310" y="2376911"/>
            <a:ext cx="5467618" cy="2342429"/>
          </a:xfrm>
          <a:prstGeom prst="rect">
            <a:avLst/>
          </a:prstGeom>
        </p:spPr>
        <p:txBody>
          <a:bodyPr vert="horz" wrap="square" lIns="0" tIns="14153" rIns="0" bIns="0" rtlCol="0">
            <a:spAutoFit/>
          </a:bodyPr>
          <a:lstStyle/>
          <a:p>
            <a:pPr marL="172374" indent="-162264">
              <a:spcBef>
                <a:spcPts val="111"/>
              </a:spcBef>
              <a:buClr>
                <a:srgbClr val="006599"/>
              </a:buClr>
              <a:buSzPct val="91304"/>
              <a:buChar char="•"/>
              <a:tabLst>
                <a:tab pos="172879" algn="l"/>
              </a:tabLst>
            </a:pPr>
            <a:r>
              <a:rPr sz="1831" spc="12" dirty="0">
                <a:latin typeface="Segoe UI Symbol"/>
                <a:cs typeface="Segoe UI Symbol"/>
              </a:rPr>
              <a:t>Lors d'une première</a:t>
            </a:r>
            <a:r>
              <a:rPr sz="1831" spc="36" dirty="0">
                <a:latin typeface="Segoe UI Symbol"/>
                <a:cs typeface="Segoe UI Symbol"/>
              </a:rPr>
              <a:t> </a:t>
            </a:r>
            <a:r>
              <a:rPr sz="1831" spc="8" dirty="0">
                <a:latin typeface="Segoe UI Symbol"/>
                <a:cs typeface="Segoe UI Symbol"/>
              </a:rPr>
              <a:t>authentification</a:t>
            </a:r>
            <a:endParaRPr sz="1831">
              <a:latin typeface="Segoe UI Symbol"/>
              <a:cs typeface="Segoe UI Symbol"/>
            </a:endParaRPr>
          </a:p>
          <a:p>
            <a:pPr marL="436748" lvl="1" indent="-157715">
              <a:spcBef>
                <a:spcPts val="1887"/>
              </a:spcBef>
              <a:buClr>
                <a:srgbClr val="006599"/>
              </a:buClr>
              <a:buSzPct val="80000"/>
              <a:buFont typeface="Wingdings"/>
              <a:buChar char=""/>
              <a:tabLst>
                <a:tab pos="437254" algn="l"/>
              </a:tabLst>
            </a:pPr>
            <a:r>
              <a:rPr sz="2587" spc="8" dirty="0">
                <a:latin typeface="Segoe UI Symbol"/>
                <a:cs typeface="Segoe UI Symbol"/>
              </a:rPr>
              <a:t>message</a:t>
            </a:r>
            <a:endParaRPr sz="2587">
              <a:latin typeface="Segoe UI Symbol"/>
              <a:cs typeface="Segoe UI Symbol"/>
            </a:endParaRPr>
          </a:p>
          <a:p>
            <a:pPr lvl="1">
              <a:spcBef>
                <a:spcPts val="28"/>
              </a:spcBef>
              <a:buClr>
                <a:srgbClr val="006599"/>
              </a:buClr>
              <a:buFont typeface="Wingdings"/>
              <a:buChar char=""/>
            </a:pPr>
            <a:endParaRPr sz="4299">
              <a:latin typeface="Times New Roman"/>
              <a:cs typeface="Times New Roman"/>
            </a:endParaRPr>
          </a:p>
          <a:p>
            <a:pPr marL="172374" indent="-162264">
              <a:buClr>
                <a:srgbClr val="006599"/>
              </a:buClr>
              <a:buSzPct val="91304"/>
              <a:buChar char="•"/>
              <a:tabLst>
                <a:tab pos="172879" algn="l"/>
              </a:tabLst>
            </a:pPr>
            <a:r>
              <a:rPr sz="1831" spc="12" dirty="0">
                <a:latin typeface="Segoe UI Symbol"/>
                <a:cs typeface="Segoe UI Symbol"/>
              </a:rPr>
              <a:t>~/.ssh/known_hosts</a:t>
            </a:r>
            <a:endParaRPr sz="1831">
              <a:latin typeface="Segoe UI Symbol"/>
              <a:cs typeface="Segoe UI Symbol"/>
            </a:endParaRPr>
          </a:p>
          <a:p>
            <a:pPr marL="172374" indent="-162264">
              <a:spcBef>
                <a:spcPts val="1384"/>
              </a:spcBef>
              <a:buClr>
                <a:srgbClr val="006599"/>
              </a:buClr>
              <a:buSzPct val="91304"/>
              <a:buChar char="•"/>
              <a:tabLst>
                <a:tab pos="172879" algn="l"/>
              </a:tabLst>
            </a:pPr>
            <a:r>
              <a:rPr sz="1831" spc="12" dirty="0">
                <a:latin typeface="Segoe UI Symbol"/>
                <a:cs typeface="Segoe UI Symbol"/>
              </a:rPr>
              <a:t>/etc/ssh_known_hosts </a:t>
            </a:r>
            <a:r>
              <a:rPr sz="1831" spc="16" dirty="0">
                <a:latin typeface="Segoe UI Symbol"/>
                <a:cs typeface="Segoe UI Symbol"/>
              </a:rPr>
              <a:t>ou</a:t>
            </a:r>
            <a:r>
              <a:rPr sz="1831" spc="28" dirty="0">
                <a:latin typeface="Segoe UI Symbol"/>
                <a:cs typeface="Segoe UI Symbol"/>
              </a:rPr>
              <a:t> </a:t>
            </a:r>
            <a:r>
              <a:rPr sz="1831" spc="12" dirty="0">
                <a:latin typeface="Segoe UI Symbol"/>
                <a:cs typeface="Segoe UI Symbol"/>
              </a:rPr>
              <a:t>/etc/ssh/ssh_known_host</a:t>
            </a:r>
            <a:endParaRPr sz="1831">
              <a:latin typeface="Segoe UI Symbol"/>
              <a:cs typeface="Segoe UI Symbol"/>
            </a:endParaRPr>
          </a:p>
        </p:txBody>
      </p:sp>
      <p:sp>
        <p:nvSpPr>
          <p:cNvPr id="4" name="Espace réservé du numéro de diapositive 3">
            <a:extLst>
              <a:ext uri="{FF2B5EF4-FFF2-40B4-BE49-F238E27FC236}">
                <a16:creationId xmlns:a16="http://schemas.microsoft.com/office/drawing/2014/main" id="{4CFCE406-8765-4351-A44D-DD45F89F872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34</a:t>
            </a:fld>
            <a:endParaRPr lang="fr-FR" spc="-10" dirty="0"/>
          </a:p>
        </p:txBody>
      </p:sp>
      <p:sp>
        <p:nvSpPr>
          <p:cNvPr id="8" name="Espace réservé de la date 3">
            <a:extLst>
              <a:ext uri="{FF2B5EF4-FFF2-40B4-BE49-F238E27FC236}">
                <a16:creationId xmlns:a16="http://schemas.microsoft.com/office/drawing/2014/main" id="{635F4563-C803-44B1-A7B6-5DE2B1A8C685}"/>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8716" y="1034755"/>
            <a:ext cx="3697984" cy="496100"/>
          </a:xfrm>
          <a:prstGeom prst="rect">
            <a:avLst/>
          </a:prstGeom>
        </p:spPr>
        <p:txBody>
          <a:bodyPr vert="horz" wrap="square" lIns="0" tIns="12131" rIns="0" bIns="0" rtlCol="0" anchor="ctr">
            <a:spAutoFit/>
          </a:bodyPr>
          <a:lstStyle/>
          <a:p>
            <a:pPr marL="10110">
              <a:spcBef>
                <a:spcPts val="96"/>
              </a:spcBef>
            </a:pPr>
            <a:r>
              <a:rPr sz="3144" spc="-68" dirty="0"/>
              <a:t>Clés</a:t>
            </a:r>
            <a:r>
              <a:rPr sz="3144" spc="-223" dirty="0"/>
              <a:t> </a:t>
            </a:r>
            <a:r>
              <a:rPr sz="3144" spc="-83" dirty="0"/>
              <a:t>d'authentification</a:t>
            </a:r>
            <a:endParaRPr sz="3144"/>
          </a:p>
        </p:txBody>
      </p:sp>
      <p:sp>
        <p:nvSpPr>
          <p:cNvPr id="3" name="object 3"/>
          <p:cNvSpPr/>
          <p:nvPr/>
        </p:nvSpPr>
        <p:spPr>
          <a:xfrm>
            <a:off x="1298181" y="2799197"/>
            <a:ext cx="7785783" cy="405180"/>
          </a:xfrm>
          <a:prstGeom prst="rect">
            <a:avLst/>
          </a:prstGeom>
          <a:blipFill>
            <a:blip r:embed="rId2" cstate="print"/>
            <a:stretch>
              <a:fillRect/>
            </a:stretch>
          </a:blipFill>
        </p:spPr>
        <p:txBody>
          <a:bodyPr wrap="square" lIns="0" tIns="0" rIns="0" bIns="0" rtlCol="0"/>
          <a:lstStyle/>
          <a:p>
            <a:endParaRPr sz="1433"/>
          </a:p>
        </p:txBody>
      </p:sp>
      <p:sp>
        <p:nvSpPr>
          <p:cNvPr id="6" name="object 6"/>
          <p:cNvSpPr/>
          <p:nvPr/>
        </p:nvSpPr>
        <p:spPr>
          <a:xfrm>
            <a:off x="1298181" y="4812704"/>
            <a:ext cx="7785783" cy="402754"/>
          </a:xfrm>
          <a:prstGeom prst="rect">
            <a:avLst/>
          </a:prstGeom>
          <a:blipFill>
            <a:blip r:embed="rId3" cstate="print"/>
            <a:stretch>
              <a:fillRect/>
            </a:stretch>
          </a:blipFill>
        </p:spPr>
        <p:txBody>
          <a:bodyPr wrap="square" lIns="0" tIns="0" rIns="0" bIns="0" rtlCol="0"/>
          <a:lstStyle/>
          <a:p>
            <a:endParaRPr sz="1433"/>
          </a:p>
        </p:txBody>
      </p:sp>
      <p:sp>
        <p:nvSpPr>
          <p:cNvPr id="11" name="object 6">
            <a:extLst>
              <a:ext uri="{FF2B5EF4-FFF2-40B4-BE49-F238E27FC236}">
                <a16:creationId xmlns:a16="http://schemas.microsoft.com/office/drawing/2014/main" id="{25EC3513-933D-4C5A-9092-C36394866030}"/>
              </a:ext>
            </a:extLst>
          </p:cNvPr>
          <p:cNvSpPr/>
          <p:nvPr/>
        </p:nvSpPr>
        <p:spPr>
          <a:xfrm>
            <a:off x="1298181" y="3798288"/>
            <a:ext cx="7785783" cy="402754"/>
          </a:xfrm>
          <a:prstGeom prst="rect">
            <a:avLst/>
          </a:prstGeom>
          <a:blipFill>
            <a:blip r:embed="rId3" cstate="print"/>
            <a:stretch>
              <a:fillRect/>
            </a:stretch>
          </a:blipFill>
        </p:spPr>
        <p:txBody>
          <a:bodyPr wrap="square" lIns="0" tIns="0" rIns="0" bIns="0" rtlCol="0"/>
          <a:lstStyle/>
          <a:p>
            <a:pPr marL="10110">
              <a:spcBef>
                <a:spcPts val="780"/>
              </a:spcBef>
            </a:pPr>
            <a:r>
              <a:rPr lang="fr-FR" sz="1403" spc="8" dirty="0">
                <a:latin typeface="Courier New"/>
                <a:cs typeface="Courier New"/>
              </a:rPr>
              <a:t> </a:t>
            </a:r>
            <a:r>
              <a:rPr lang="fr-FR" sz="1473" spc="8" dirty="0">
                <a:latin typeface="Courier New"/>
                <a:cs typeface="Courier New"/>
              </a:rPr>
              <a:t>serveur$ </a:t>
            </a:r>
            <a:r>
              <a:rPr lang="fr-FR" sz="1473" spc="8" dirty="0" err="1">
                <a:latin typeface="Courier New"/>
                <a:cs typeface="Courier New"/>
              </a:rPr>
              <a:t>ssh</a:t>
            </a:r>
            <a:r>
              <a:rPr lang="fr-FR" sz="1473" spc="8" dirty="0">
                <a:latin typeface="Courier New"/>
                <a:cs typeface="Courier New"/>
              </a:rPr>
              <a:t>-copy-id compte@client</a:t>
            </a:r>
          </a:p>
        </p:txBody>
      </p:sp>
      <p:sp>
        <p:nvSpPr>
          <p:cNvPr id="21" name="object 8">
            <a:extLst>
              <a:ext uri="{FF2B5EF4-FFF2-40B4-BE49-F238E27FC236}">
                <a16:creationId xmlns:a16="http://schemas.microsoft.com/office/drawing/2014/main" id="{F7793DD7-7C26-4E2B-A1CD-7F61275CD43A}"/>
              </a:ext>
            </a:extLst>
          </p:cNvPr>
          <p:cNvSpPr txBox="1"/>
          <p:nvPr/>
        </p:nvSpPr>
        <p:spPr>
          <a:xfrm>
            <a:off x="1382213" y="2351959"/>
            <a:ext cx="8392140" cy="3060574"/>
          </a:xfrm>
          <a:prstGeom prst="rect">
            <a:avLst/>
          </a:prstGeom>
        </p:spPr>
        <p:txBody>
          <a:bodyPr vert="horz" wrap="square" lIns="0" tIns="14153" rIns="0" bIns="0" rtlCol="0">
            <a:spAutoFit/>
          </a:bodyPr>
          <a:lstStyle/>
          <a:p>
            <a:pPr marL="286616" indent="-162770">
              <a:spcBef>
                <a:spcPts val="111"/>
              </a:spcBef>
              <a:buClr>
                <a:srgbClr val="006599"/>
              </a:buClr>
              <a:buSzPct val="91304"/>
              <a:buChar char="•"/>
              <a:tabLst>
                <a:tab pos="287121" algn="l"/>
              </a:tabLst>
            </a:pPr>
            <a:r>
              <a:rPr sz="1831" spc="12" dirty="0">
                <a:latin typeface="Segoe UI Symbol"/>
                <a:cs typeface="Segoe UI Symbol"/>
              </a:rPr>
              <a:t>génération </a:t>
            </a:r>
            <a:r>
              <a:rPr sz="1831" spc="16" dirty="0">
                <a:latin typeface="Segoe UI Symbol"/>
                <a:cs typeface="Segoe UI Symbol"/>
              </a:rPr>
              <a:t>des </a:t>
            </a:r>
            <a:r>
              <a:rPr sz="1831" spc="8" dirty="0">
                <a:latin typeface="Segoe UI Symbol"/>
                <a:cs typeface="Segoe UI Symbol"/>
              </a:rPr>
              <a:t>clés</a:t>
            </a:r>
            <a:endParaRPr sz="1831" dirty="0">
              <a:latin typeface="Segoe UI Symbol"/>
              <a:cs typeface="Segoe UI Symbol"/>
            </a:endParaRPr>
          </a:p>
          <a:p>
            <a:pPr marL="10110">
              <a:spcBef>
                <a:spcPts val="1409"/>
              </a:spcBef>
            </a:pPr>
            <a:r>
              <a:rPr sz="1473" spc="8" dirty="0">
                <a:latin typeface="Courier New"/>
                <a:cs typeface="Courier New"/>
              </a:rPr>
              <a:t>client$ ssh-keygen -q -t rsa -f ~/.ssh/id_rsa -C ‘’ -N</a:t>
            </a:r>
            <a:r>
              <a:rPr sz="1473" spc="24" dirty="0">
                <a:latin typeface="Courier New"/>
                <a:cs typeface="Courier New"/>
              </a:rPr>
              <a:t> </a:t>
            </a:r>
            <a:r>
              <a:rPr sz="1473" spc="8" dirty="0">
                <a:latin typeface="Courier New"/>
                <a:cs typeface="Courier New"/>
              </a:rPr>
              <a:t>‘’</a:t>
            </a:r>
            <a:endParaRPr sz="1473" dirty="0">
              <a:latin typeface="Courier New"/>
              <a:cs typeface="Courier New"/>
            </a:endParaRPr>
          </a:p>
          <a:p>
            <a:pPr>
              <a:spcBef>
                <a:spcPts val="39"/>
              </a:spcBef>
            </a:pPr>
            <a:endParaRPr sz="1512" dirty="0">
              <a:latin typeface="Times New Roman"/>
              <a:cs typeface="Times New Roman"/>
            </a:endParaRPr>
          </a:p>
          <a:p>
            <a:pPr marL="286616" indent="-162770">
              <a:buClr>
                <a:srgbClr val="006599"/>
              </a:buClr>
              <a:buSzPct val="91304"/>
              <a:buChar char="•"/>
              <a:tabLst>
                <a:tab pos="287121" algn="l"/>
              </a:tabLst>
            </a:pPr>
            <a:r>
              <a:rPr sz="1831" spc="8" dirty="0" err="1">
                <a:latin typeface="Segoe UI Symbol"/>
                <a:cs typeface="Segoe UI Symbol"/>
              </a:rPr>
              <a:t>transfert</a:t>
            </a:r>
            <a:r>
              <a:rPr sz="1831" spc="8" dirty="0">
                <a:latin typeface="Segoe UI Symbol"/>
                <a:cs typeface="Segoe UI Symbol"/>
              </a:rPr>
              <a:t> </a:t>
            </a:r>
            <a:r>
              <a:rPr sz="1831" spc="16" dirty="0">
                <a:latin typeface="Segoe UI Symbol"/>
                <a:cs typeface="Segoe UI Symbol"/>
              </a:rPr>
              <a:t>de </a:t>
            </a:r>
            <a:r>
              <a:rPr sz="1831" spc="8" dirty="0">
                <a:latin typeface="Segoe UI Symbol"/>
                <a:cs typeface="Segoe UI Symbol"/>
              </a:rPr>
              <a:t>la clé </a:t>
            </a:r>
            <a:r>
              <a:rPr sz="1831" spc="12" dirty="0">
                <a:latin typeface="Segoe UI Symbol"/>
                <a:cs typeface="Segoe UI Symbol"/>
              </a:rPr>
              <a:t>publique vers </a:t>
            </a:r>
            <a:r>
              <a:rPr sz="1831" spc="8" dirty="0">
                <a:latin typeface="Segoe UI Symbol"/>
                <a:cs typeface="Segoe UI Symbol"/>
              </a:rPr>
              <a:t>le</a:t>
            </a:r>
            <a:r>
              <a:rPr sz="1831" spc="56" dirty="0">
                <a:latin typeface="Segoe UI Symbol"/>
                <a:cs typeface="Segoe UI Symbol"/>
              </a:rPr>
              <a:t> </a:t>
            </a:r>
            <a:r>
              <a:rPr sz="1831" spc="12" dirty="0" err="1">
                <a:latin typeface="Segoe UI Symbol"/>
                <a:cs typeface="Segoe UI Symbol"/>
              </a:rPr>
              <a:t>serveur</a:t>
            </a:r>
            <a:r>
              <a:rPr lang="fr-FR" sz="1831" spc="12" dirty="0">
                <a:latin typeface="Segoe UI Symbol"/>
                <a:cs typeface="Segoe UI Symbol"/>
              </a:rPr>
              <a:t> et ajout en tant que client autorisé</a:t>
            </a:r>
            <a:endParaRPr sz="1831" dirty="0">
              <a:latin typeface="Segoe UI Symbol"/>
              <a:cs typeface="Segoe UI Symbol"/>
            </a:endParaRPr>
          </a:p>
          <a:p>
            <a:pPr>
              <a:spcBef>
                <a:spcPts val="32"/>
              </a:spcBef>
            </a:pPr>
            <a:endParaRPr lang="fr-FR" sz="2070" dirty="0">
              <a:latin typeface="Times New Roman"/>
              <a:cs typeface="Times New Roman"/>
            </a:endParaRPr>
          </a:p>
          <a:p>
            <a:pPr>
              <a:spcBef>
                <a:spcPts val="32"/>
              </a:spcBef>
            </a:pPr>
            <a:endParaRPr lang="fr-FR" sz="2070" dirty="0">
              <a:latin typeface="Times New Roman"/>
              <a:cs typeface="Times New Roman"/>
            </a:endParaRPr>
          </a:p>
          <a:p>
            <a:pPr marL="286616" indent="-162770">
              <a:buClr>
                <a:srgbClr val="006599"/>
              </a:buClr>
              <a:buSzPct val="91304"/>
              <a:buChar char="•"/>
              <a:tabLst>
                <a:tab pos="287121" algn="l"/>
              </a:tabLst>
            </a:pPr>
            <a:endParaRPr lang="fr-FR" sz="1831" spc="12" dirty="0">
              <a:latin typeface="Segoe UI Symbol"/>
              <a:cs typeface="Segoe UI Symbol"/>
            </a:endParaRPr>
          </a:p>
          <a:p>
            <a:pPr marL="286616" indent="-162770">
              <a:buClr>
                <a:srgbClr val="006599"/>
              </a:buClr>
              <a:buSzPct val="91304"/>
              <a:buChar char="•"/>
              <a:tabLst>
                <a:tab pos="287121" algn="l"/>
              </a:tabLst>
            </a:pPr>
            <a:r>
              <a:rPr sz="1831" spc="12" dirty="0" err="1">
                <a:latin typeface="Segoe UI Symbol"/>
                <a:cs typeface="Segoe UI Symbol"/>
              </a:rPr>
              <a:t>accès</a:t>
            </a:r>
            <a:r>
              <a:rPr sz="1831" spc="12" dirty="0">
                <a:latin typeface="Segoe UI Symbol"/>
                <a:cs typeface="Segoe UI Symbol"/>
              </a:rPr>
              <a:t> au serveur (par </a:t>
            </a:r>
            <a:r>
              <a:rPr sz="1831" spc="16" dirty="0">
                <a:latin typeface="Segoe UI Symbol"/>
                <a:cs typeface="Segoe UI Symbol"/>
              </a:rPr>
              <a:t>mot de</a:t>
            </a:r>
            <a:r>
              <a:rPr sz="1831" spc="4" dirty="0">
                <a:latin typeface="Segoe UI Symbol"/>
                <a:cs typeface="Segoe UI Symbol"/>
              </a:rPr>
              <a:t> </a:t>
            </a:r>
            <a:r>
              <a:rPr sz="1831" spc="12" dirty="0">
                <a:latin typeface="Segoe UI Symbol"/>
                <a:cs typeface="Segoe UI Symbol"/>
              </a:rPr>
              <a:t>passe)</a:t>
            </a:r>
            <a:endParaRPr sz="1831" dirty="0">
              <a:latin typeface="Segoe UI Symbol"/>
              <a:cs typeface="Segoe UI Symbol"/>
            </a:endParaRPr>
          </a:p>
          <a:p>
            <a:pPr marL="10110">
              <a:spcBef>
                <a:spcPts val="1123"/>
              </a:spcBef>
            </a:pPr>
            <a:r>
              <a:rPr sz="1473" spc="8" dirty="0">
                <a:latin typeface="Courier New"/>
                <a:cs typeface="Courier New"/>
              </a:rPr>
              <a:t>client$ ssh</a:t>
            </a:r>
            <a:r>
              <a:rPr sz="1473" spc="-8" dirty="0">
                <a:latin typeface="Courier New"/>
                <a:cs typeface="Courier New"/>
              </a:rPr>
              <a:t> </a:t>
            </a:r>
            <a:r>
              <a:rPr sz="1473" spc="8" dirty="0">
                <a:latin typeface="Courier New"/>
                <a:cs typeface="Courier New"/>
              </a:rPr>
              <a:t>compte@serveur</a:t>
            </a:r>
            <a:endParaRPr sz="1473" dirty="0">
              <a:latin typeface="Courier New"/>
              <a:cs typeface="Courier New"/>
            </a:endParaRPr>
          </a:p>
          <a:p>
            <a:pPr>
              <a:spcBef>
                <a:spcPts val="8"/>
              </a:spcBef>
            </a:pPr>
            <a:endParaRPr sz="1791" dirty="0">
              <a:latin typeface="Times New Roman"/>
              <a:cs typeface="Times New Roman"/>
            </a:endParaRPr>
          </a:p>
        </p:txBody>
      </p:sp>
      <p:sp>
        <p:nvSpPr>
          <p:cNvPr id="4" name="Espace réservé du numéro de diapositive 3">
            <a:extLst>
              <a:ext uri="{FF2B5EF4-FFF2-40B4-BE49-F238E27FC236}">
                <a16:creationId xmlns:a16="http://schemas.microsoft.com/office/drawing/2014/main" id="{2E2F514C-A784-461C-9D81-CE0378D3429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35</a:t>
            </a:fld>
            <a:endParaRPr lang="fr-FR" spc="-10" dirty="0"/>
          </a:p>
        </p:txBody>
      </p:sp>
      <p:sp>
        <p:nvSpPr>
          <p:cNvPr id="12" name="Espace réservé de la date 3">
            <a:extLst>
              <a:ext uri="{FF2B5EF4-FFF2-40B4-BE49-F238E27FC236}">
                <a16:creationId xmlns:a16="http://schemas.microsoft.com/office/drawing/2014/main" id="{9247568C-88AE-4A74-98C6-44FB005ECD96}"/>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8675" y="1035050"/>
            <a:ext cx="3134896" cy="496100"/>
          </a:xfrm>
          <a:prstGeom prst="rect">
            <a:avLst/>
          </a:prstGeom>
        </p:spPr>
        <p:txBody>
          <a:bodyPr vert="horz" wrap="square" lIns="0" tIns="12131" rIns="0" bIns="0" rtlCol="0" anchor="ctr">
            <a:spAutoFit/>
          </a:bodyPr>
          <a:lstStyle/>
          <a:p>
            <a:pPr marL="10110">
              <a:spcBef>
                <a:spcPts val="96"/>
              </a:spcBef>
            </a:pPr>
            <a:r>
              <a:rPr sz="3144" spc="-39" dirty="0"/>
              <a:t>Ce </a:t>
            </a:r>
            <a:r>
              <a:rPr sz="3144" spc="-119" dirty="0"/>
              <a:t>qu’on </a:t>
            </a:r>
            <a:r>
              <a:rPr sz="3144" spc="8" dirty="0"/>
              <a:t>a</a:t>
            </a:r>
            <a:r>
              <a:rPr sz="3144" spc="-405" dirty="0"/>
              <a:t> </a:t>
            </a:r>
            <a:r>
              <a:rPr sz="3144" spc="-68" dirty="0"/>
              <a:t>couvert</a:t>
            </a:r>
            <a:endParaRPr sz="3144"/>
          </a:p>
        </p:txBody>
      </p:sp>
      <p:sp>
        <p:nvSpPr>
          <p:cNvPr id="4" name="object 4"/>
          <p:cNvSpPr txBox="1"/>
          <p:nvPr/>
        </p:nvSpPr>
        <p:spPr>
          <a:xfrm>
            <a:off x="1468674" y="2036821"/>
            <a:ext cx="7078425" cy="3318806"/>
          </a:xfrm>
          <a:prstGeom prst="rect">
            <a:avLst/>
          </a:prstGeom>
        </p:spPr>
        <p:txBody>
          <a:bodyPr vert="horz" wrap="square" lIns="0" tIns="10109" rIns="0" bIns="0" rtlCol="0">
            <a:spAutoFit/>
          </a:bodyPr>
          <a:lstStyle/>
          <a:p>
            <a:pPr marL="436748" lvl="1" indent="-157715">
              <a:spcBef>
                <a:spcPts val="1095"/>
              </a:spcBef>
              <a:buClr>
                <a:srgbClr val="006599"/>
              </a:buClr>
              <a:buSzPct val="81081"/>
              <a:buFont typeface="Wingdings"/>
              <a:buChar char=""/>
              <a:tabLst>
                <a:tab pos="437254" algn="l"/>
              </a:tabLst>
            </a:pPr>
            <a:r>
              <a:rPr sz="2000" spc="4" dirty="0" err="1">
                <a:latin typeface="Segoe UI Symbol"/>
                <a:cs typeface="Segoe UI Symbol"/>
              </a:rPr>
              <a:t>Utilisation</a:t>
            </a:r>
            <a:r>
              <a:rPr sz="2000" spc="4" dirty="0">
                <a:latin typeface="Segoe UI Symbol"/>
                <a:cs typeface="Segoe UI Symbol"/>
              </a:rPr>
              <a:t> </a:t>
            </a:r>
            <a:r>
              <a:rPr sz="2000" spc="8" dirty="0">
                <a:latin typeface="Segoe UI Symbol"/>
                <a:cs typeface="Segoe UI Symbol"/>
              </a:rPr>
              <a:t>et </a:t>
            </a:r>
            <a:r>
              <a:rPr sz="2000" spc="4" dirty="0">
                <a:latin typeface="Segoe UI Symbol"/>
                <a:cs typeface="Segoe UI Symbol"/>
              </a:rPr>
              <a:t>configuration d'un client </a:t>
            </a:r>
            <a:r>
              <a:rPr sz="2000" spc="8" dirty="0">
                <a:latin typeface="Segoe UI Symbol"/>
                <a:cs typeface="Segoe UI Symbol"/>
              </a:rPr>
              <a:t>OpenSSH</a:t>
            </a:r>
            <a:r>
              <a:rPr sz="2000" spc="-103" dirty="0">
                <a:latin typeface="Segoe UI Symbol"/>
                <a:cs typeface="Segoe UI Symbol"/>
              </a:rPr>
              <a:t> </a:t>
            </a:r>
            <a:r>
              <a:rPr sz="2000" spc="4" dirty="0">
                <a:latin typeface="Segoe UI Symbol"/>
                <a:cs typeface="Segoe UI Symbol"/>
              </a:rPr>
              <a:t>2.</a:t>
            </a:r>
            <a:endParaRPr sz="2000" dirty="0">
              <a:latin typeface="Segoe UI Symbol"/>
              <a:cs typeface="Segoe UI Symbol"/>
            </a:endParaRPr>
          </a:p>
          <a:p>
            <a:pPr marL="805760" lvl="2" indent="-161253">
              <a:spcBef>
                <a:spcPts val="1090"/>
              </a:spcBef>
              <a:buClr>
                <a:srgbClr val="C0C0C0"/>
              </a:buClr>
              <a:buSzPct val="81081"/>
              <a:buChar char="•"/>
              <a:tabLst>
                <a:tab pos="806265" algn="l"/>
              </a:tabLst>
            </a:pPr>
            <a:r>
              <a:rPr sz="2000" spc="4" dirty="0">
                <a:latin typeface="Segoe UI Symbol"/>
                <a:cs typeface="Segoe UI Symbol"/>
              </a:rPr>
              <a:t>ssh </a:t>
            </a:r>
            <a:r>
              <a:rPr sz="2000" dirty="0">
                <a:latin typeface="Segoe UI Symbol"/>
                <a:cs typeface="Segoe UI Symbol"/>
              </a:rPr>
              <a:t>, </a:t>
            </a:r>
            <a:r>
              <a:rPr sz="2000" spc="4" dirty="0">
                <a:latin typeface="Segoe UI Symbol"/>
                <a:cs typeface="Segoe UI Symbol"/>
              </a:rPr>
              <a:t>ssh-keygen </a:t>
            </a:r>
            <a:r>
              <a:rPr sz="2000" dirty="0">
                <a:latin typeface="Segoe UI Symbol"/>
                <a:cs typeface="Segoe UI Symbol"/>
              </a:rPr>
              <a:t>, </a:t>
            </a:r>
            <a:r>
              <a:rPr sz="2000" spc="4" dirty="0">
                <a:latin typeface="Segoe UI Symbol"/>
                <a:cs typeface="Segoe UI Symbol"/>
              </a:rPr>
              <a:t>ssh-agent </a:t>
            </a:r>
            <a:r>
              <a:rPr sz="2000" dirty="0">
                <a:latin typeface="Segoe UI Symbol"/>
                <a:cs typeface="Segoe UI Symbol"/>
              </a:rPr>
              <a:t>,</a:t>
            </a:r>
            <a:r>
              <a:rPr sz="2000" spc="-39" dirty="0">
                <a:latin typeface="Segoe UI Symbol"/>
                <a:cs typeface="Segoe UI Symbol"/>
              </a:rPr>
              <a:t> </a:t>
            </a:r>
            <a:r>
              <a:rPr sz="2000" spc="4" dirty="0">
                <a:latin typeface="Segoe UI Symbol"/>
                <a:cs typeface="Segoe UI Symbol"/>
              </a:rPr>
              <a:t>ssh-add</a:t>
            </a:r>
            <a:endParaRPr sz="2000" dirty="0">
              <a:latin typeface="Segoe UI Symbol"/>
              <a:cs typeface="Segoe UI Symbol"/>
            </a:endParaRPr>
          </a:p>
          <a:p>
            <a:pPr marL="436748" lvl="1" indent="-157715">
              <a:spcBef>
                <a:spcPts val="1098"/>
              </a:spcBef>
              <a:buClr>
                <a:srgbClr val="006599"/>
              </a:buClr>
              <a:buSzPct val="81081"/>
              <a:buFont typeface="Wingdings"/>
              <a:buChar char=""/>
              <a:tabLst>
                <a:tab pos="437254" algn="l"/>
              </a:tabLst>
            </a:pPr>
            <a:r>
              <a:rPr sz="2000" spc="8" dirty="0">
                <a:latin typeface="Segoe UI Symbol"/>
                <a:cs typeface="Segoe UI Symbol"/>
              </a:rPr>
              <a:t>Comprendre </a:t>
            </a:r>
            <a:r>
              <a:rPr sz="2000" spc="4" dirty="0">
                <a:latin typeface="Segoe UI Symbol"/>
                <a:cs typeface="Segoe UI Symbol"/>
              </a:rPr>
              <a:t>le rôle </a:t>
            </a:r>
            <a:r>
              <a:rPr sz="2000" spc="8" dirty="0">
                <a:latin typeface="Segoe UI Symbol"/>
                <a:cs typeface="Segoe UI Symbol"/>
              </a:rPr>
              <a:t>des </a:t>
            </a:r>
            <a:r>
              <a:rPr sz="2000" spc="4" dirty="0">
                <a:latin typeface="Segoe UI Symbol"/>
                <a:cs typeface="Segoe UI Symbol"/>
              </a:rPr>
              <a:t>clés</a:t>
            </a:r>
            <a:r>
              <a:rPr sz="2000" spc="-47" dirty="0">
                <a:latin typeface="Segoe UI Symbol"/>
                <a:cs typeface="Segoe UI Symbol"/>
              </a:rPr>
              <a:t> </a:t>
            </a:r>
            <a:r>
              <a:rPr sz="2000" spc="4" dirty="0">
                <a:latin typeface="Segoe UI Symbol"/>
                <a:cs typeface="Segoe UI Symbol"/>
              </a:rPr>
              <a:t>ssh.</a:t>
            </a:r>
            <a:endParaRPr sz="2000" dirty="0">
              <a:latin typeface="Segoe UI Symbol"/>
              <a:cs typeface="Segoe UI Symbol"/>
            </a:endParaRPr>
          </a:p>
          <a:p>
            <a:pPr marL="805760" lvl="2" indent="-161253">
              <a:spcBef>
                <a:spcPts val="1087"/>
              </a:spcBef>
              <a:buClr>
                <a:srgbClr val="C0C0C0"/>
              </a:buClr>
              <a:buSzPct val="81081"/>
              <a:buChar char="•"/>
              <a:tabLst>
                <a:tab pos="806265" algn="l"/>
              </a:tabLst>
            </a:pPr>
            <a:r>
              <a:rPr sz="2000" spc="4" dirty="0">
                <a:latin typeface="Segoe UI Symbol"/>
                <a:cs typeface="Segoe UI Symbol"/>
              </a:rPr>
              <a:t>/etc/ssh/ssh_host_rsa_key and</a:t>
            </a:r>
            <a:r>
              <a:rPr sz="2000" spc="-44" dirty="0">
                <a:latin typeface="Segoe UI Symbol"/>
                <a:cs typeface="Segoe UI Symbol"/>
              </a:rPr>
              <a:t> </a:t>
            </a:r>
            <a:r>
              <a:rPr sz="2000" spc="4" dirty="0">
                <a:latin typeface="Segoe UI Symbol"/>
                <a:cs typeface="Segoe UI Symbol"/>
              </a:rPr>
              <a:t>ssh_host_rsa_key.pub</a:t>
            </a:r>
            <a:endParaRPr sz="2000" dirty="0">
              <a:latin typeface="Segoe UI Symbol"/>
              <a:cs typeface="Segoe UI Symbol"/>
            </a:endParaRPr>
          </a:p>
          <a:p>
            <a:pPr marL="805760" lvl="2" indent="-161253">
              <a:spcBef>
                <a:spcPts val="1098"/>
              </a:spcBef>
              <a:buClr>
                <a:srgbClr val="C0C0C0"/>
              </a:buClr>
              <a:buSzPct val="81081"/>
              <a:buChar char="•"/>
              <a:tabLst>
                <a:tab pos="806265" algn="l"/>
              </a:tabLst>
            </a:pPr>
            <a:r>
              <a:rPr sz="2000" spc="4" dirty="0">
                <a:latin typeface="Segoe UI Symbol"/>
                <a:cs typeface="Segoe UI Symbol"/>
              </a:rPr>
              <a:t>/etc/ssh/ssh_host_dsa_key and</a:t>
            </a:r>
            <a:r>
              <a:rPr sz="2000" spc="-44" dirty="0">
                <a:latin typeface="Segoe UI Symbol"/>
                <a:cs typeface="Segoe UI Symbol"/>
              </a:rPr>
              <a:t> </a:t>
            </a:r>
            <a:r>
              <a:rPr sz="2000" spc="4" dirty="0">
                <a:latin typeface="Segoe UI Symbol"/>
                <a:cs typeface="Segoe UI Symbol"/>
              </a:rPr>
              <a:t>ssh_host_dsa_key.pub</a:t>
            </a:r>
            <a:endParaRPr sz="2000" dirty="0">
              <a:latin typeface="Segoe UI Symbol"/>
              <a:cs typeface="Segoe UI Symbol"/>
            </a:endParaRPr>
          </a:p>
          <a:p>
            <a:pPr marL="805760" lvl="2" indent="-161253">
              <a:spcBef>
                <a:spcPts val="1098"/>
              </a:spcBef>
              <a:buClr>
                <a:srgbClr val="C0C0C0"/>
              </a:buClr>
              <a:buSzPct val="81081"/>
              <a:buChar char="•"/>
              <a:tabLst>
                <a:tab pos="806265" algn="l"/>
              </a:tabLst>
            </a:pPr>
            <a:r>
              <a:rPr sz="2000" spc="4" dirty="0">
                <a:latin typeface="Segoe UI Symbol"/>
                <a:cs typeface="Segoe UI Symbol"/>
              </a:rPr>
              <a:t>/etc/ssh_known_hosts</a:t>
            </a:r>
            <a:endParaRPr sz="2000" dirty="0">
              <a:latin typeface="Segoe UI Symbol"/>
              <a:cs typeface="Segoe UI Symbol"/>
            </a:endParaRPr>
          </a:p>
          <a:p>
            <a:pPr marL="805760" lvl="2" indent="-161253">
              <a:spcBef>
                <a:spcPts val="1090"/>
              </a:spcBef>
              <a:buClr>
                <a:srgbClr val="C0C0C0"/>
              </a:buClr>
              <a:buSzPct val="81081"/>
              <a:buChar char="•"/>
              <a:tabLst>
                <a:tab pos="806265" algn="l"/>
              </a:tabLst>
            </a:pPr>
            <a:r>
              <a:rPr sz="2000" spc="4" dirty="0">
                <a:latin typeface="Segoe UI Symbol"/>
                <a:cs typeface="Segoe UI Symbol"/>
              </a:rPr>
              <a:t>~/.ssh/id_rsa and id_rsa.pub ~/.ssh/id_dsa and</a:t>
            </a:r>
            <a:r>
              <a:rPr sz="2000" spc="-36" dirty="0">
                <a:latin typeface="Segoe UI Symbol"/>
                <a:cs typeface="Segoe UI Symbol"/>
              </a:rPr>
              <a:t> </a:t>
            </a:r>
            <a:r>
              <a:rPr sz="2000" spc="4" dirty="0">
                <a:latin typeface="Segoe UI Symbol"/>
                <a:cs typeface="Segoe UI Symbol"/>
              </a:rPr>
              <a:t>id_dsa.pub</a:t>
            </a:r>
            <a:endParaRPr sz="2000" dirty="0">
              <a:latin typeface="Segoe UI Symbol"/>
              <a:cs typeface="Segoe UI Symbol"/>
            </a:endParaRPr>
          </a:p>
        </p:txBody>
      </p:sp>
      <p:sp>
        <p:nvSpPr>
          <p:cNvPr id="3" name="Espace réservé du numéro de diapositive 2">
            <a:extLst>
              <a:ext uri="{FF2B5EF4-FFF2-40B4-BE49-F238E27FC236}">
                <a16:creationId xmlns:a16="http://schemas.microsoft.com/office/drawing/2014/main" id="{96058CE9-96B4-4615-8E21-D3B6E95FC49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36</a:t>
            </a:fld>
            <a:endParaRPr lang="fr-FR" spc="-10" dirty="0"/>
          </a:p>
        </p:txBody>
      </p:sp>
      <p:sp>
        <p:nvSpPr>
          <p:cNvPr id="9" name="Espace réservé de la date 3">
            <a:extLst>
              <a:ext uri="{FF2B5EF4-FFF2-40B4-BE49-F238E27FC236}">
                <a16:creationId xmlns:a16="http://schemas.microsoft.com/office/drawing/2014/main" id="{F066C5B1-CA24-44CF-BB40-DD6E2D796569}"/>
              </a:ext>
            </a:extLst>
          </p:cNvPr>
          <p:cNvSpPr>
            <a:spLocks noGrp="1"/>
          </p:cNvSpPr>
          <p:nvPr>
            <p:ph type="dt" sz="half" idx="6"/>
          </p:nvPr>
        </p:nvSpPr>
        <p:spPr>
          <a:xfrm>
            <a:off x="534670" y="7027545"/>
            <a:ext cx="2459482" cy="377825"/>
          </a:xfrm>
        </p:spPr>
        <p:txBody>
          <a:bodyPr/>
          <a:lstStyle/>
          <a:p>
            <a:fld id="{8AA14CFC-966B-4CF7-A57D-E4BD73924072}" type="datetime1">
              <a:rPr lang="en-US" smtClean="0"/>
              <a:t>11/26/2020</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752C86E-0C2E-47F3-8516-B8EE28F75FA5}"/>
              </a:ext>
            </a:extLst>
          </p:cNvPr>
          <p:cNvSpPr>
            <a:spLocks noGrp="1"/>
          </p:cNvSpPr>
          <p:nvPr>
            <p:ph type="ctrTitle"/>
          </p:nvPr>
        </p:nvSpPr>
        <p:spPr/>
        <p:txBody>
          <a:bodyPr/>
          <a:lstStyle/>
          <a:p>
            <a:r>
              <a:rPr lang="fr-FR" dirty="0"/>
              <a:t>Bases d’ansible</a:t>
            </a:r>
          </a:p>
        </p:txBody>
      </p:sp>
      <p:sp>
        <p:nvSpPr>
          <p:cNvPr id="4" name="Sous-titre 3">
            <a:extLst>
              <a:ext uri="{FF2B5EF4-FFF2-40B4-BE49-F238E27FC236}">
                <a16:creationId xmlns:a16="http://schemas.microsoft.com/office/drawing/2014/main" id="{582E73C9-01CB-4F85-8567-ADBFFD52CC9E}"/>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3E001552-6DC8-4231-A7F9-70CE0AE79BC8}"/>
              </a:ext>
            </a:extLst>
          </p:cNvPr>
          <p:cNvSpPr>
            <a:spLocks noGrp="1"/>
          </p:cNvSpPr>
          <p:nvPr>
            <p:ph type="dt" sz="half" idx="10"/>
          </p:nvPr>
        </p:nvSpPr>
        <p:spPr/>
        <p:txBody>
          <a:bodyPr/>
          <a:lstStyle/>
          <a:p>
            <a:fld id="{6F4A021E-2E29-49EB-84AC-69DC97B81602}" type="datetime1">
              <a:rPr lang="en-US" smtClean="0"/>
              <a:t>11/26/2020</a:t>
            </a:fld>
            <a:endParaRPr lang="fr-FR"/>
          </a:p>
        </p:txBody>
      </p:sp>
      <p:sp>
        <p:nvSpPr>
          <p:cNvPr id="5" name="Espace réservé du numéro de diapositive 4">
            <a:extLst>
              <a:ext uri="{FF2B5EF4-FFF2-40B4-BE49-F238E27FC236}">
                <a16:creationId xmlns:a16="http://schemas.microsoft.com/office/drawing/2014/main" id="{E4BF39DC-2D87-4687-9964-D35C8460F849}"/>
              </a:ext>
            </a:extLst>
          </p:cNvPr>
          <p:cNvSpPr>
            <a:spLocks noGrp="1"/>
          </p:cNvSpPr>
          <p:nvPr>
            <p:ph type="sldNum" sz="quarter" idx="12"/>
          </p:nvPr>
        </p:nvSpPr>
        <p:spPr/>
        <p:txBody>
          <a:bodyPr/>
          <a:lstStyle/>
          <a:p>
            <a:fld id="{171CAA0D-87DA-450A-AD72-F44EFE73ACE3}" type="slidenum">
              <a:rPr lang="fr-FR" smtClean="0"/>
              <a:t>37</a:t>
            </a:fld>
            <a:endParaRPr lang="fr-FR"/>
          </a:p>
        </p:txBody>
      </p:sp>
    </p:spTree>
    <p:extLst>
      <p:ext uri="{BB962C8B-B14F-4D97-AF65-F5344CB8AC3E}">
        <p14:creationId xmlns:p14="http://schemas.microsoft.com/office/powerpoint/2010/main" val="1738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D9D513-BE72-4A9E-986E-05DCEAE131B7}"/>
              </a:ext>
            </a:extLst>
          </p:cNvPr>
          <p:cNvSpPr>
            <a:spLocks noGrp="1"/>
          </p:cNvSpPr>
          <p:nvPr>
            <p:ph type="title"/>
          </p:nvPr>
        </p:nvSpPr>
        <p:spPr>
          <a:xfrm>
            <a:off x="1374025" y="1095247"/>
            <a:ext cx="8128634" cy="523220"/>
          </a:xfrm>
        </p:spPr>
        <p:txBody>
          <a:bodyPr/>
          <a:lstStyle/>
          <a:p>
            <a:r>
              <a:rPr lang="fr-FR" u="none" dirty="0"/>
              <a:t>Plan</a:t>
            </a:r>
          </a:p>
        </p:txBody>
      </p:sp>
      <p:sp>
        <p:nvSpPr>
          <p:cNvPr id="3" name="Espace réservé du contenu 2">
            <a:extLst>
              <a:ext uri="{FF2B5EF4-FFF2-40B4-BE49-F238E27FC236}">
                <a16:creationId xmlns:a16="http://schemas.microsoft.com/office/drawing/2014/main" id="{54B87427-89EE-495E-816D-94913DCAFB4E}"/>
              </a:ext>
            </a:extLst>
          </p:cNvPr>
          <p:cNvSpPr>
            <a:spLocks noGrp="1"/>
          </p:cNvSpPr>
          <p:nvPr>
            <p:ph idx="1"/>
          </p:nvPr>
        </p:nvSpPr>
        <p:spPr>
          <a:xfrm>
            <a:off x="512957" y="1844605"/>
            <a:ext cx="8839200" cy="4616648"/>
          </a:xfrm>
        </p:spPr>
        <p:txBody>
          <a:bodyPr/>
          <a:lstStyle/>
          <a:p>
            <a:pPr marL="172374" indent="-162264" algn="l" rtl="0">
              <a:buSzPct val="89189"/>
              <a:buChar char="•"/>
              <a:tabLst>
                <a:tab pos="172879" algn="l"/>
              </a:tabLst>
            </a:pPr>
            <a:r>
              <a:rPr lang="fr-FR" sz="2500" kern="1200" spc="4" dirty="0"/>
              <a:t>Introduction</a:t>
            </a:r>
          </a:p>
          <a:p>
            <a:pPr marL="172374" indent="-162264" algn="l" rtl="0">
              <a:buSzPct val="89189"/>
              <a:buChar char="•"/>
              <a:tabLst>
                <a:tab pos="172879" algn="l"/>
              </a:tabLst>
            </a:pPr>
            <a:r>
              <a:rPr lang="fr-FR" sz="2500" kern="1200" spc="4" dirty="0"/>
              <a:t>Le vocabulaire d'Ansible</a:t>
            </a:r>
          </a:p>
          <a:p>
            <a:pPr marL="172374" indent="-162264" algn="l" rtl="0">
              <a:buSzPct val="89189"/>
              <a:buChar char="•"/>
              <a:tabLst>
                <a:tab pos="172879" algn="l"/>
              </a:tabLst>
            </a:pPr>
            <a:r>
              <a:rPr lang="fr-FR" sz="2500" kern="1200" spc="4" dirty="0"/>
              <a:t>Mécanisme d’automatisation d’Ansible</a:t>
            </a:r>
          </a:p>
          <a:p>
            <a:pPr marL="172374" indent="-162264" algn="l" rtl="0">
              <a:buSzPct val="89189"/>
              <a:buChar char="•"/>
              <a:tabLst>
                <a:tab pos="172879" algn="l"/>
              </a:tabLst>
            </a:pPr>
            <a:r>
              <a:rPr lang="fr-FR" sz="2500" kern="1200" spc="4" dirty="0"/>
              <a:t>Les autres outils d'automatisation</a:t>
            </a:r>
          </a:p>
          <a:p>
            <a:pPr marL="172374" indent="-162264" algn="l" rtl="0">
              <a:buSzPct val="89189"/>
              <a:buChar char="•"/>
              <a:tabLst>
                <a:tab pos="172879" algn="l"/>
              </a:tabLst>
            </a:pPr>
            <a:r>
              <a:rPr lang="fr-FR" sz="2500" kern="1200" spc="4" dirty="0"/>
              <a:t>Installation d’Ansible sur le serveur</a:t>
            </a:r>
          </a:p>
          <a:p>
            <a:pPr marL="172374" indent="-162264" algn="l" rtl="0">
              <a:buSzPct val="89189"/>
              <a:buChar char="•"/>
              <a:tabLst>
                <a:tab pos="172879" algn="l"/>
              </a:tabLst>
            </a:pPr>
            <a:r>
              <a:rPr lang="fr-FR" sz="2500" kern="1200" spc="4" dirty="0"/>
              <a:t>Configuration de Ansible</a:t>
            </a:r>
          </a:p>
          <a:p>
            <a:pPr marL="172374" indent="-162264" algn="l" rtl="0">
              <a:buSzPct val="89189"/>
              <a:buChar char="•"/>
              <a:tabLst>
                <a:tab pos="172879" algn="l"/>
              </a:tabLst>
            </a:pPr>
            <a:r>
              <a:rPr lang="fr-FR" sz="2500" kern="1200" spc="4" dirty="0"/>
              <a:t>Outils d’ansible</a:t>
            </a:r>
          </a:p>
          <a:p>
            <a:pPr marL="172374" indent="-162264" algn="l" rtl="0">
              <a:buSzPct val="89189"/>
              <a:buChar char="•"/>
              <a:tabLst>
                <a:tab pos="172879" algn="l"/>
              </a:tabLst>
            </a:pPr>
            <a:r>
              <a:rPr lang="fr-FR" sz="2500" kern="1200" spc="4" dirty="0"/>
              <a:t>Les différentes offres Ansible</a:t>
            </a:r>
          </a:p>
          <a:p>
            <a:pPr marL="172374" indent="-162264" algn="l" rtl="0">
              <a:buSzPct val="89189"/>
              <a:buChar char="•"/>
              <a:tabLst>
                <a:tab pos="172879" algn="l"/>
              </a:tabLst>
            </a:pPr>
            <a:r>
              <a:rPr lang="fr-FR" sz="2500" kern="1200" spc="4" dirty="0"/>
              <a:t>Les modules</a:t>
            </a:r>
          </a:p>
          <a:p>
            <a:pPr marL="172374" indent="-162264" algn="l" rtl="0">
              <a:buSzPct val="89189"/>
              <a:buChar char="•"/>
              <a:tabLst>
                <a:tab pos="172879" algn="l"/>
              </a:tabLst>
            </a:pPr>
            <a:r>
              <a:rPr lang="fr-FR" sz="2500" kern="1200" spc="4" dirty="0"/>
              <a:t>Les modules fréquents</a:t>
            </a:r>
          </a:p>
          <a:p>
            <a:pPr marL="172374" indent="-162264" algn="l" rtl="0">
              <a:buSzPct val="89189"/>
              <a:buChar char="•"/>
              <a:tabLst>
                <a:tab pos="172879" algn="l"/>
              </a:tabLst>
            </a:pPr>
            <a:r>
              <a:rPr lang="fr-FR" sz="2500" kern="1200" spc="4" dirty="0"/>
              <a:t>Documentation des modules</a:t>
            </a:r>
          </a:p>
          <a:p>
            <a:pPr marL="172374" indent="-162264" algn="l" rtl="0">
              <a:buSzPct val="89189"/>
              <a:buChar char="•"/>
              <a:tabLst>
                <a:tab pos="172879" algn="l"/>
              </a:tabLst>
            </a:pPr>
            <a:r>
              <a:rPr lang="fr-FR" sz="2500" kern="1200" spc="4" dirty="0"/>
              <a:t>Principe de l’idempotence</a:t>
            </a:r>
          </a:p>
        </p:txBody>
      </p:sp>
      <p:sp>
        <p:nvSpPr>
          <p:cNvPr id="4" name="Espace réservé de la date 3">
            <a:extLst>
              <a:ext uri="{FF2B5EF4-FFF2-40B4-BE49-F238E27FC236}">
                <a16:creationId xmlns:a16="http://schemas.microsoft.com/office/drawing/2014/main" id="{47DE1FD3-EDB7-49EF-98AA-491E6CF9A3AF}"/>
              </a:ext>
            </a:extLst>
          </p:cNvPr>
          <p:cNvSpPr>
            <a:spLocks noGrp="1"/>
          </p:cNvSpPr>
          <p:nvPr>
            <p:ph type="dt" sz="half" idx="6"/>
          </p:nvPr>
        </p:nvSpPr>
        <p:spPr/>
        <p:txBody>
          <a:bodyPr/>
          <a:lstStyle/>
          <a:p>
            <a:fld id="{8E82048A-8CF4-48CB-9DC8-FD330E352B4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E237F01D-3A82-449C-93FF-28903BC6506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38</a:t>
            </a:fld>
            <a:endParaRPr lang="fr-FR" spc="-10" dirty="0"/>
          </a:p>
        </p:txBody>
      </p:sp>
    </p:spTree>
    <p:extLst>
      <p:ext uri="{BB962C8B-B14F-4D97-AF65-F5344CB8AC3E}">
        <p14:creationId xmlns:p14="http://schemas.microsoft.com/office/powerpoint/2010/main" val="334253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CE1A9-B318-4AA2-873A-528587968BD3}"/>
              </a:ext>
            </a:extLst>
          </p:cNvPr>
          <p:cNvSpPr>
            <a:spLocks noGrp="1"/>
          </p:cNvSpPr>
          <p:nvPr>
            <p:ph type="title"/>
          </p:nvPr>
        </p:nvSpPr>
        <p:spPr>
          <a:xfrm>
            <a:off x="1374025" y="1095247"/>
            <a:ext cx="8128634" cy="523220"/>
          </a:xfrm>
        </p:spPr>
        <p:txBody>
          <a:bodyPr/>
          <a:lstStyle/>
          <a:p>
            <a:r>
              <a:rPr lang="fr-FR" u="none" dirty="0"/>
              <a:t>Introduction</a:t>
            </a:r>
          </a:p>
        </p:txBody>
      </p:sp>
      <p:sp>
        <p:nvSpPr>
          <p:cNvPr id="3" name="Espace réservé du contenu 2">
            <a:extLst>
              <a:ext uri="{FF2B5EF4-FFF2-40B4-BE49-F238E27FC236}">
                <a16:creationId xmlns:a16="http://schemas.microsoft.com/office/drawing/2014/main" id="{11A13CAA-CB85-44C2-85E9-611B758C1930}"/>
              </a:ext>
            </a:extLst>
          </p:cNvPr>
          <p:cNvSpPr>
            <a:spLocks noGrp="1"/>
          </p:cNvSpPr>
          <p:nvPr>
            <p:ph idx="1"/>
          </p:nvPr>
        </p:nvSpPr>
        <p:spPr>
          <a:xfrm>
            <a:off x="1456806" y="2007653"/>
            <a:ext cx="7779786" cy="1107996"/>
          </a:xfrm>
        </p:spPr>
        <p:txBody>
          <a:bodyPr/>
          <a:lstStyle/>
          <a:p>
            <a:pPr marL="285750" indent="-285750">
              <a:buFont typeface="Arial" panose="020B0604020202020204" pitchFamily="34" charset="0"/>
              <a:buChar char="•"/>
            </a:pPr>
            <a:r>
              <a:rPr lang="fr-FR" dirty="0"/>
              <a:t>Comment Ansible procède à ses automatisations?</a:t>
            </a:r>
          </a:p>
          <a:p>
            <a:pPr marL="285750" indent="-285750">
              <a:buFont typeface="Arial" panose="020B0604020202020204" pitchFamily="34" charset="0"/>
              <a:buChar char="•"/>
            </a:pPr>
            <a:r>
              <a:rPr lang="fr-FR" dirty="0"/>
              <a:t>Quels sont les composants de base de Ansible?</a:t>
            </a:r>
          </a:p>
          <a:p>
            <a:pPr marL="285750" indent="-285750">
              <a:buFont typeface="Arial" panose="020B0604020202020204" pitchFamily="34" charset="0"/>
              <a:buChar char="•"/>
            </a:pPr>
            <a:r>
              <a:rPr lang="fr-FR" dirty="0"/>
              <a:t>Comment procéder à son installation et configuration?</a:t>
            </a:r>
          </a:p>
          <a:p>
            <a:pPr marL="285750" indent="-285750">
              <a:buFont typeface="Arial" panose="020B0604020202020204" pitchFamily="34" charset="0"/>
              <a:buChar char="•"/>
            </a:pPr>
            <a:endParaRPr lang="fr-FR" dirty="0"/>
          </a:p>
        </p:txBody>
      </p:sp>
      <p:sp>
        <p:nvSpPr>
          <p:cNvPr id="4" name="Espace réservé de la date 3">
            <a:extLst>
              <a:ext uri="{FF2B5EF4-FFF2-40B4-BE49-F238E27FC236}">
                <a16:creationId xmlns:a16="http://schemas.microsoft.com/office/drawing/2014/main" id="{18163F1C-B75B-45F2-A435-D03AA53F590F}"/>
              </a:ext>
            </a:extLst>
          </p:cNvPr>
          <p:cNvSpPr>
            <a:spLocks noGrp="1"/>
          </p:cNvSpPr>
          <p:nvPr>
            <p:ph type="dt" sz="half" idx="6"/>
          </p:nvPr>
        </p:nvSpPr>
        <p:spPr/>
        <p:txBody>
          <a:bodyPr/>
          <a:lstStyle/>
          <a:p>
            <a:fld id="{9766DF59-68BA-44C5-81E5-184FBBF26418}"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CADFEB34-2C71-4F7A-84AA-D6A302C4090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39</a:t>
            </a:fld>
            <a:endParaRPr lang="fr-FR" spc="-10" dirty="0"/>
          </a:p>
        </p:txBody>
      </p:sp>
    </p:spTree>
    <p:extLst>
      <p:ext uri="{BB962C8B-B14F-4D97-AF65-F5344CB8AC3E}">
        <p14:creationId xmlns:p14="http://schemas.microsoft.com/office/powerpoint/2010/main" val="20893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A0599-2E67-4FC0-AFBA-E63C6DBA0FDF}"/>
              </a:ext>
            </a:extLst>
          </p:cNvPr>
          <p:cNvSpPr>
            <a:spLocks noGrp="1"/>
          </p:cNvSpPr>
          <p:nvPr>
            <p:ph type="title"/>
          </p:nvPr>
        </p:nvSpPr>
        <p:spPr>
          <a:xfrm>
            <a:off x="1374025" y="1095247"/>
            <a:ext cx="8128634" cy="523220"/>
          </a:xfrm>
        </p:spPr>
        <p:txBody>
          <a:bodyPr/>
          <a:lstStyle/>
          <a:p>
            <a:r>
              <a:rPr lang="fr-FR" dirty="0"/>
              <a:t>Objectifs de la formation </a:t>
            </a:r>
          </a:p>
        </p:txBody>
      </p:sp>
      <p:sp>
        <p:nvSpPr>
          <p:cNvPr id="3" name="Espace réservé du texte 2">
            <a:extLst>
              <a:ext uri="{FF2B5EF4-FFF2-40B4-BE49-F238E27FC236}">
                <a16:creationId xmlns:a16="http://schemas.microsoft.com/office/drawing/2014/main" id="{88CE00C2-31E7-4CA1-9976-6D767646DEBA}"/>
              </a:ext>
            </a:extLst>
          </p:cNvPr>
          <p:cNvSpPr>
            <a:spLocks noGrp="1"/>
          </p:cNvSpPr>
          <p:nvPr>
            <p:ph type="body" idx="1"/>
          </p:nvPr>
        </p:nvSpPr>
        <p:spPr>
          <a:xfrm>
            <a:off x="534670" y="2920419"/>
            <a:ext cx="9917429" cy="1923604"/>
          </a:xfrm>
        </p:spPr>
        <p:txBody>
          <a:bodyPr/>
          <a:lstStyle/>
          <a:p>
            <a:pPr marL="342900" indent="-342900">
              <a:buFont typeface="Arial" panose="020B0604020202020204" pitchFamily="34" charset="0"/>
              <a:buChar char="•"/>
            </a:pPr>
            <a:r>
              <a:rPr lang="fr-FR" sz="2500" dirty="0"/>
              <a:t>Comprendre l'organisation de Ansible (rôles, tâches, </a:t>
            </a:r>
            <a:r>
              <a:rPr lang="fr-FR" sz="2500" dirty="0" err="1"/>
              <a:t>playbooks</a:t>
            </a:r>
            <a:r>
              <a:rPr lang="fr-FR" sz="2500" dirty="0"/>
              <a:t>, modules...)</a:t>
            </a:r>
          </a:p>
          <a:p>
            <a:pPr marL="342900" indent="-342900">
              <a:buFont typeface="Arial" panose="020B0604020202020204" pitchFamily="34" charset="0"/>
              <a:buChar char="•"/>
            </a:pPr>
            <a:r>
              <a:rPr lang="fr-FR" sz="2500" dirty="0"/>
              <a:t>Installer et configurer Ansible</a:t>
            </a:r>
          </a:p>
          <a:p>
            <a:pPr marL="342900" indent="-342900">
              <a:buFont typeface="Arial" panose="020B0604020202020204" pitchFamily="34" charset="0"/>
              <a:buChar char="•"/>
            </a:pPr>
            <a:r>
              <a:rPr lang="fr-FR" sz="2500" dirty="0"/>
              <a:t>Utiliser et créer des </a:t>
            </a:r>
            <a:r>
              <a:rPr lang="fr-FR" sz="2500" dirty="0" err="1"/>
              <a:t>playbooks</a:t>
            </a:r>
            <a:r>
              <a:rPr lang="fr-FR" sz="2500" dirty="0"/>
              <a:t> pour gérer une infrastructure</a:t>
            </a:r>
          </a:p>
        </p:txBody>
      </p:sp>
      <p:sp>
        <p:nvSpPr>
          <p:cNvPr id="4" name="Espace réservé de la date 3">
            <a:extLst>
              <a:ext uri="{FF2B5EF4-FFF2-40B4-BE49-F238E27FC236}">
                <a16:creationId xmlns:a16="http://schemas.microsoft.com/office/drawing/2014/main" id="{7198F993-80A4-4647-B85C-6F6BB25C805F}"/>
              </a:ext>
            </a:extLst>
          </p:cNvPr>
          <p:cNvSpPr>
            <a:spLocks noGrp="1"/>
          </p:cNvSpPr>
          <p:nvPr>
            <p:ph type="dt" sz="half" idx="6"/>
          </p:nvPr>
        </p:nvSpPr>
        <p:spPr/>
        <p:txBody>
          <a:bodyPr/>
          <a:lstStyle/>
          <a:p>
            <a:fld id="{21637983-A86C-4878-B704-ED488124600C}"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7357C248-6224-4AAC-A057-62B8D133622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a:t>
            </a:fld>
            <a:endParaRPr lang="fr-FR" spc="-10" dirty="0"/>
          </a:p>
        </p:txBody>
      </p:sp>
    </p:spTree>
    <p:extLst>
      <p:ext uri="{BB962C8B-B14F-4D97-AF65-F5344CB8AC3E}">
        <p14:creationId xmlns:p14="http://schemas.microsoft.com/office/powerpoint/2010/main" val="2812756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Google Shape;105;p18"/>
          <p:cNvSpPr txBox="1"/>
          <p:nvPr/>
        </p:nvSpPr>
        <p:spPr>
          <a:xfrm>
            <a:off x="0" y="1047537"/>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107" name="Google Shape;107;p18"/>
          <p:cNvSpPr txBox="1"/>
          <p:nvPr/>
        </p:nvSpPr>
        <p:spPr>
          <a:xfrm>
            <a:off x="850859" y="1853432"/>
            <a:ext cx="9139910" cy="3756723"/>
          </a:xfrm>
          <a:prstGeom prst="rect">
            <a:avLst/>
          </a:prstGeom>
          <a:noFill/>
          <a:ln>
            <a:noFill/>
          </a:ln>
        </p:spPr>
        <p:txBody>
          <a:bodyPr spcFirstLastPara="1" wrap="square" lIns="106916" tIns="106916" rIns="106916" bIns="106916" anchor="t" anchorCtr="0">
            <a:noAutofit/>
          </a:bodyPr>
          <a:lstStyle/>
          <a:p>
            <a:pPr marL="534667" indent="-371297">
              <a:buSzPts val="1400"/>
              <a:buFont typeface="Roboto"/>
              <a:buChar char="●"/>
            </a:pPr>
            <a:r>
              <a:rPr lang="fr" sz="2105">
                <a:latin typeface="Roboto"/>
                <a:ea typeface="Roboto"/>
                <a:cs typeface="Roboto"/>
                <a:sym typeface="Roboto"/>
              </a:rPr>
              <a:t>Inventories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Modules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Variables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Facts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Playbooks and plays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Configuration files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Templates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Handlers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Rôles</a:t>
            </a:r>
            <a:endParaRPr sz="2105">
              <a:latin typeface="Roboto"/>
              <a:ea typeface="Roboto"/>
              <a:cs typeface="Roboto"/>
              <a:sym typeface="Roboto"/>
            </a:endParaRPr>
          </a:p>
          <a:p>
            <a:pPr marL="534667" indent="-371297">
              <a:buSzPts val="1400"/>
              <a:buFont typeface="Roboto"/>
              <a:buChar char="●"/>
            </a:pPr>
            <a:r>
              <a:rPr lang="fr" sz="2105">
                <a:latin typeface="Roboto"/>
                <a:ea typeface="Roboto"/>
                <a:cs typeface="Roboto"/>
                <a:sym typeface="Roboto"/>
              </a:rPr>
              <a:t>Ansible Vault</a:t>
            </a:r>
            <a:endParaRPr sz="2105">
              <a:latin typeface="Roboto"/>
              <a:ea typeface="Roboto"/>
              <a:cs typeface="Roboto"/>
              <a:sym typeface="Roboto"/>
            </a:endParaRPr>
          </a:p>
          <a:p>
            <a:endParaRPr sz="2105">
              <a:latin typeface="Roboto"/>
              <a:ea typeface="Roboto"/>
              <a:cs typeface="Roboto"/>
              <a:sym typeface="Roboto"/>
            </a:endParaRPr>
          </a:p>
          <a:p>
            <a:endParaRPr sz="2105">
              <a:latin typeface="Roboto"/>
              <a:ea typeface="Roboto"/>
              <a:cs typeface="Roboto"/>
              <a:sym typeface="Roboto"/>
            </a:endParaRPr>
          </a:p>
        </p:txBody>
      </p:sp>
      <p:sp>
        <p:nvSpPr>
          <p:cNvPr id="2" name="Espace réservé du numéro de diapositive 1">
            <a:extLst>
              <a:ext uri="{FF2B5EF4-FFF2-40B4-BE49-F238E27FC236}">
                <a16:creationId xmlns:a16="http://schemas.microsoft.com/office/drawing/2014/main" id="{9AC172F4-7767-4F08-AB68-F0FC09CEAA85}"/>
              </a:ext>
            </a:extLst>
          </p:cNvPr>
          <p:cNvSpPr>
            <a:spLocks noGrp="1"/>
          </p:cNvSpPr>
          <p:nvPr>
            <p:ph type="sldNum" idx="12"/>
          </p:nvPr>
        </p:nvSpPr>
        <p:spPr/>
        <p:txBody>
          <a:bodyPr/>
          <a:lstStyle/>
          <a:p>
            <a:fld id="{00000000-1234-1234-1234-123412341234}" type="slidenum">
              <a:rPr lang="fr-FR" smtClean="0"/>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69238" y="1869325"/>
            <a:ext cx="1923969" cy="991454"/>
          </a:xfrm>
          <a:prstGeom prst="rect">
            <a:avLst/>
          </a:prstGeom>
          <a:blipFill>
            <a:blip r:embed="rId2" cstate="print"/>
            <a:stretch>
              <a:fillRect/>
            </a:stretch>
          </a:blipFill>
        </p:spPr>
        <p:txBody>
          <a:bodyPr wrap="square" lIns="0" tIns="0" rIns="0" bIns="0" rtlCol="0"/>
          <a:lstStyle/>
          <a:p>
            <a:endParaRPr sz="1579"/>
          </a:p>
        </p:txBody>
      </p:sp>
      <p:sp>
        <p:nvSpPr>
          <p:cNvPr id="4" name="object 4"/>
          <p:cNvSpPr/>
          <p:nvPr/>
        </p:nvSpPr>
        <p:spPr>
          <a:xfrm>
            <a:off x="3878967" y="3133333"/>
            <a:ext cx="2970202" cy="6683"/>
          </a:xfrm>
          <a:custGeom>
            <a:avLst/>
            <a:gdLst/>
            <a:ahLst/>
            <a:cxnLst/>
            <a:rect l="l" t="t" r="r" b="b"/>
            <a:pathLst>
              <a:path w="3386454" h="7619">
                <a:moveTo>
                  <a:pt x="0" y="6997"/>
                </a:moveTo>
                <a:lnTo>
                  <a:pt x="3386099" y="6997"/>
                </a:lnTo>
                <a:lnTo>
                  <a:pt x="3386099" y="0"/>
                </a:lnTo>
                <a:lnTo>
                  <a:pt x="0" y="0"/>
                </a:lnTo>
                <a:lnTo>
                  <a:pt x="0" y="6997"/>
                </a:lnTo>
                <a:close/>
              </a:path>
            </a:pathLst>
          </a:custGeom>
          <a:solidFill>
            <a:srgbClr val="F1F1F1"/>
          </a:solidFill>
        </p:spPr>
        <p:txBody>
          <a:bodyPr wrap="square" lIns="0" tIns="0" rIns="0" bIns="0" rtlCol="0"/>
          <a:lstStyle/>
          <a:p>
            <a:endParaRPr sz="1579"/>
          </a:p>
        </p:txBody>
      </p:sp>
      <p:sp>
        <p:nvSpPr>
          <p:cNvPr id="5" name="object 5"/>
          <p:cNvSpPr/>
          <p:nvPr/>
        </p:nvSpPr>
        <p:spPr>
          <a:xfrm>
            <a:off x="3878967" y="3511266"/>
            <a:ext cx="2970202" cy="2070732"/>
          </a:xfrm>
          <a:custGeom>
            <a:avLst/>
            <a:gdLst/>
            <a:ahLst/>
            <a:cxnLst/>
            <a:rect l="l" t="t" r="r" b="b"/>
            <a:pathLst>
              <a:path w="3386454" h="2360929">
                <a:moveTo>
                  <a:pt x="0" y="2360602"/>
                </a:moveTo>
                <a:lnTo>
                  <a:pt x="3386099" y="2360602"/>
                </a:lnTo>
                <a:lnTo>
                  <a:pt x="3386099" y="0"/>
                </a:lnTo>
                <a:lnTo>
                  <a:pt x="0" y="0"/>
                </a:lnTo>
                <a:lnTo>
                  <a:pt x="0" y="2360602"/>
                </a:lnTo>
                <a:close/>
              </a:path>
            </a:pathLst>
          </a:custGeom>
          <a:solidFill>
            <a:srgbClr val="F1F1F1"/>
          </a:solidFill>
        </p:spPr>
        <p:txBody>
          <a:bodyPr wrap="square" lIns="0" tIns="0" rIns="0" bIns="0" rtlCol="0"/>
          <a:lstStyle/>
          <a:p>
            <a:endParaRPr sz="1579"/>
          </a:p>
        </p:txBody>
      </p:sp>
      <p:sp>
        <p:nvSpPr>
          <p:cNvPr id="6" name="object 6"/>
          <p:cNvSpPr/>
          <p:nvPr/>
        </p:nvSpPr>
        <p:spPr>
          <a:xfrm>
            <a:off x="3878967" y="3133335"/>
            <a:ext cx="2970202" cy="2448900"/>
          </a:xfrm>
          <a:custGeom>
            <a:avLst/>
            <a:gdLst/>
            <a:ahLst/>
            <a:cxnLst/>
            <a:rect l="l" t="t" r="r" b="b"/>
            <a:pathLst>
              <a:path w="3386454" h="2792095">
                <a:moveTo>
                  <a:pt x="0" y="0"/>
                </a:moveTo>
                <a:lnTo>
                  <a:pt x="3386099" y="0"/>
                </a:lnTo>
                <a:lnTo>
                  <a:pt x="3386099" y="2791500"/>
                </a:lnTo>
                <a:lnTo>
                  <a:pt x="0" y="2791500"/>
                </a:lnTo>
                <a:lnTo>
                  <a:pt x="0" y="0"/>
                </a:lnTo>
                <a:close/>
              </a:path>
            </a:pathLst>
          </a:custGeom>
          <a:ln w="28574">
            <a:solidFill>
              <a:srgbClr val="CC0000"/>
            </a:solidFill>
          </a:ln>
        </p:spPr>
        <p:txBody>
          <a:bodyPr wrap="square" lIns="0" tIns="0" rIns="0" bIns="0" rtlCol="0"/>
          <a:lstStyle/>
          <a:p>
            <a:endParaRPr sz="1579"/>
          </a:p>
        </p:txBody>
      </p:sp>
      <p:sp>
        <p:nvSpPr>
          <p:cNvPr id="7" name="object 7"/>
          <p:cNvSpPr/>
          <p:nvPr/>
        </p:nvSpPr>
        <p:spPr>
          <a:xfrm>
            <a:off x="3891962" y="3139470"/>
            <a:ext cx="2978557" cy="372041"/>
          </a:xfrm>
          <a:custGeom>
            <a:avLst/>
            <a:gdLst/>
            <a:ahLst/>
            <a:cxnLst/>
            <a:rect l="l" t="t" r="r" b="b"/>
            <a:pathLst>
              <a:path w="3395979" h="424180">
                <a:moveTo>
                  <a:pt x="0" y="0"/>
                </a:moveTo>
                <a:lnTo>
                  <a:pt x="3395699" y="0"/>
                </a:lnTo>
                <a:lnTo>
                  <a:pt x="3395699" y="423899"/>
                </a:lnTo>
                <a:lnTo>
                  <a:pt x="0" y="423899"/>
                </a:lnTo>
                <a:lnTo>
                  <a:pt x="0" y="0"/>
                </a:lnTo>
                <a:close/>
              </a:path>
            </a:pathLst>
          </a:custGeom>
          <a:solidFill>
            <a:srgbClr val="CC0000"/>
          </a:solidFill>
        </p:spPr>
        <p:txBody>
          <a:bodyPr wrap="square" lIns="0" tIns="0" rIns="0" bIns="0" rtlCol="0"/>
          <a:lstStyle/>
          <a:p>
            <a:endParaRPr sz="1579"/>
          </a:p>
        </p:txBody>
      </p:sp>
      <p:sp>
        <p:nvSpPr>
          <p:cNvPr id="8" name="object 8"/>
          <p:cNvSpPr/>
          <p:nvPr/>
        </p:nvSpPr>
        <p:spPr>
          <a:xfrm>
            <a:off x="7132440" y="3033617"/>
            <a:ext cx="0" cy="2717349"/>
          </a:xfrm>
          <a:custGeom>
            <a:avLst/>
            <a:gdLst/>
            <a:ahLst/>
            <a:cxnLst/>
            <a:rect l="l" t="t" r="r" b="b"/>
            <a:pathLst>
              <a:path h="3098165">
                <a:moveTo>
                  <a:pt x="0" y="0"/>
                </a:moveTo>
                <a:lnTo>
                  <a:pt x="0" y="3098100"/>
                </a:lnTo>
              </a:path>
            </a:pathLst>
          </a:custGeom>
          <a:ln w="19049">
            <a:solidFill>
              <a:srgbClr val="D9D9D9"/>
            </a:solidFill>
          </a:ln>
        </p:spPr>
        <p:txBody>
          <a:bodyPr wrap="square" lIns="0" tIns="0" rIns="0" bIns="0" rtlCol="0"/>
          <a:lstStyle/>
          <a:p>
            <a:endParaRPr sz="1579"/>
          </a:p>
        </p:txBody>
      </p:sp>
      <p:sp>
        <p:nvSpPr>
          <p:cNvPr id="9" name="object 9"/>
          <p:cNvSpPr txBox="1"/>
          <p:nvPr/>
        </p:nvSpPr>
        <p:spPr>
          <a:xfrm>
            <a:off x="3878967" y="3139471"/>
            <a:ext cx="2970202" cy="292409"/>
          </a:xfrm>
          <a:prstGeom prst="rect">
            <a:avLst/>
          </a:prstGeom>
          <a:solidFill>
            <a:srgbClr val="CC0000"/>
          </a:solidFill>
        </p:spPr>
        <p:txBody>
          <a:bodyPr vert="horz" wrap="square" lIns="0" tIns="115845" rIns="0" bIns="0" rtlCol="0">
            <a:spAutoFit/>
          </a:bodyPr>
          <a:lstStyle/>
          <a:p>
            <a:pPr marL="330833">
              <a:spcBef>
                <a:spcPts val="912"/>
              </a:spcBef>
            </a:pPr>
            <a:r>
              <a:rPr sz="1140" b="1" spc="-9" dirty="0">
                <a:solidFill>
                  <a:srgbClr val="FFFFFF"/>
                </a:solidFill>
                <a:latin typeface="Arial"/>
                <a:cs typeface="Arial"/>
              </a:rPr>
              <a:t>ANSIBLE </a:t>
            </a:r>
            <a:r>
              <a:rPr sz="1140" b="1" dirty="0">
                <a:solidFill>
                  <a:srgbClr val="FFFFFF"/>
                </a:solidFill>
                <a:latin typeface="Arial"/>
                <a:cs typeface="Arial"/>
              </a:rPr>
              <a:t>AUTOMATION</a:t>
            </a:r>
            <a:r>
              <a:rPr sz="1140" b="1" spc="-171" dirty="0">
                <a:solidFill>
                  <a:srgbClr val="FFFFFF"/>
                </a:solidFill>
                <a:latin typeface="Arial"/>
                <a:cs typeface="Arial"/>
              </a:rPr>
              <a:t> </a:t>
            </a:r>
            <a:r>
              <a:rPr sz="1140" b="1" dirty="0">
                <a:solidFill>
                  <a:srgbClr val="FFFFFF"/>
                </a:solidFill>
                <a:latin typeface="Arial"/>
                <a:cs typeface="Arial"/>
              </a:rPr>
              <a:t>ENGINE</a:t>
            </a:r>
            <a:endParaRPr sz="1140">
              <a:latin typeface="Arial"/>
              <a:cs typeface="Arial"/>
            </a:endParaRPr>
          </a:p>
        </p:txBody>
      </p:sp>
      <p:sp>
        <p:nvSpPr>
          <p:cNvPr id="10" name="object 10"/>
          <p:cNvSpPr/>
          <p:nvPr/>
        </p:nvSpPr>
        <p:spPr>
          <a:xfrm>
            <a:off x="4676858" y="1882017"/>
            <a:ext cx="854629" cy="732802"/>
          </a:xfrm>
          <a:prstGeom prst="rect">
            <a:avLst/>
          </a:prstGeom>
          <a:blipFill>
            <a:blip r:embed="rId3" cstate="print"/>
            <a:stretch>
              <a:fillRect/>
            </a:stretch>
          </a:blipFill>
        </p:spPr>
        <p:txBody>
          <a:bodyPr wrap="square" lIns="0" tIns="0" rIns="0" bIns="0" rtlCol="0"/>
          <a:lstStyle/>
          <a:p>
            <a:endParaRPr sz="1579"/>
          </a:p>
        </p:txBody>
      </p:sp>
      <p:sp>
        <p:nvSpPr>
          <p:cNvPr id="11" name="object 11"/>
          <p:cNvSpPr txBox="1"/>
          <p:nvPr/>
        </p:nvSpPr>
        <p:spPr>
          <a:xfrm>
            <a:off x="4907575" y="2442089"/>
            <a:ext cx="393762" cy="159750"/>
          </a:xfrm>
          <a:prstGeom prst="rect">
            <a:avLst/>
          </a:prstGeom>
        </p:spPr>
        <p:txBody>
          <a:bodyPr vert="horz" wrap="square" lIns="0" tIns="11139" rIns="0" bIns="0" rtlCol="0">
            <a:spAutoFit/>
          </a:bodyPr>
          <a:lstStyle/>
          <a:p>
            <a:pPr marL="11139">
              <a:spcBef>
                <a:spcPts val="88"/>
              </a:spcBef>
            </a:pPr>
            <a:r>
              <a:rPr sz="965" b="1" spc="4" dirty="0">
                <a:solidFill>
                  <a:srgbClr val="FFFFFF"/>
                </a:solidFill>
                <a:latin typeface="Arial"/>
                <a:cs typeface="Arial"/>
              </a:rPr>
              <a:t>CMDB</a:t>
            </a:r>
            <a:endParaRPr sz="965">
              <a:latin typeface="Arial"/>
              <a:cs typeface="Arial"/>
            </a:endParaRPr>
          </a:p>
        </p:txBody>
      </p:sp>
      <p:sp>
        <p:nvSpPr>
          <p:cNvPr id="12" name="object 12"/>
          <p:cNvSpPr/>
          <p:nvPr/>
        </p:nvSpPr>
        <p:spPr>
          <a:xfrm>
            <a:off x="2946572" y="5025405"/>
            <a:ext cx="791979" cy="7240"/>
          </a:xfrm>
          <a:custGeom>
            <a:avLst/>
            <a:gdLst/>
            <a:ahLst/>
            <a:cxnLst/>
            <a:rect l="l" t="t" r="r" b="b"/>
            <a:pathLst>
              <a:path w="902970" h="8254">
                <a:moveTo>
                  <a:pt x="0" y="8061"/>
                </a:moveTo>
                <a:lnTo>
                  <a:pt x="902965" y="0"/>
                </a:lnTo>
              </a:path>
            </a:pathLst>
          </a:custGeom>
          <a:ln w="9524">
            <a:solidFill>
              <a:srgbClr val="CC0000"/>
            </a:solidFill>
          </a:ln>
        </p:spPr>
        <p:txBody>
          <a:bodyPr wrap="square" lIns="0" tIns="0" rIns="0" bIns="0" rtlCol="0"/>
          <a:lstStyle/>
          <a:p>
            <a:endParaRPr sz="1579"/>
          </a:p>
        </p:txBody>
      </p:sp>
      <p:sp>
        <p:nvSpPr>
          <p:cNvPr id="13" name="object 13"/>
          <p:cNvSpPr/>
          <p:nvPr/>
        </p:nvSpPr>
        <p:spPr>
          <a:xfrm>
            <a:off x="3738384" y="5007044"/>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CC0000"/>
          </a:solidFill>
        </p:spPr>
        <p:txBody>
          <a:bodyPr wrap="square" lIns="0" tIns="0" rIns="0" bIns="0" rtlCol="0"/>
          <a:lstStyle/>
          <a:p>
            <a:endParaRPr sz="1579"/>
          </a:p>
        </p:txBody>
      </p:sp>
      <p:sp>
        <p:nvSpPr>
          <p:cNvPr id="14" name="object 14"/>
          <p:cNvSpPr/>
          <p:nvPr/>
        </p:nvSpPr>
        <p:spPr>
          <a:xfrm>
            <a:off x="3738384" y="5007044"/>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CC0000"/>
            </a:solidFill>
          </a:ln>
        </p:spPr>
        <p:txBody>
          <a:bodyPr wrap="square" lIns="0" tIns="0" rIns="0" bIns="0" rtlCol="0"/>
          <a:lstStyle/>
          <a:p>
            <a:endParaRPr sz="1579"/>
          </a:p>
        </p:txBody>
      </p:sp>
      <p:sp>
        <p:nvSpPr>
          <p:cNvPr id="15" name="object 15"/>
          <p:cNvSpPr/>
          <p:nvPr/>
        </p:nvSpPr>
        <p:spPr>
          <a:xfrm>
            <a:off x="6899473" y="3956249"/>
            <a:ext cx="483431" cy="0"/>
          </a:xfrm>
          <a:custGeom>
            <a:avLst/>
            <a:gdLst/>
            <a:ahLst/>
            <a:cxnLst/>
            <a:rect l="l" t="t" r="r" b="b"/>
            <a:pathLst>
              <a:path w="551179">
                <a:moveTo>
                  <a:pt x="0" y="0"/>
                </a:moveTo>
                <a:lnTo>
                  <a:pt x="550762" y="0"/>
                </a:lnTo>
              </a:path>
            </a:pathLst>
          </a:custGeom>
          <a:ln w="9524">
            <a:solidFill>
              <a:srgbClr val="CC0000"/>
            </a:solidFill>
          </a:ln>
        </p:spPr>
        <p:txBody>
          <a:bodyPr wrap="square" lIns="0" tIns="0" rIns="0" bIns="0" rtlCol="0"/>
          <a:lstStyle/>
          <a:p>
            <a:endParaRPr sz="1579"/>
          </a:p>
        </p:txBody>
      </p:sp>
      <p:sp>
        <p:nvSpPr>
          <p:cNvPr id="16" name="object 16"/>
          <p:cNvSpPr/>
          <p:nvPr/>
        </p:nvSpPr>
        <p:spPr>
          <a:xfrm>
            <a:off x="7382539" y="3937889"/>
            <a:ext cx="50682" cy="36759"/>
          </a:xfrm>
          <a:custGeom>
            <a:avLst/>
            <a:gdLst/>
            <a:ahLst/>
            <a:cxnLst/>
            <a:rect l="l" t="t" r="r" b="b"/>
            <a:pathLst>
              <a:path w="57784" h="41910">
                <a:moveTo>
                  <a:pt x="0" y="41865"/>
                </a:moveTo>
                <a:lnTo>
                  <a:pt x="0" y="0"/>
                </a:lnTo>
                <a:lnTo>
                  <a:pt x="57512" y="20932"/>
                </a:lnTo>
                <a:lnTo>
                  <a:pt x="0" y="41865"/>
                </a:lnTo>
                <a:close/>
              </a:path>
            </a:pathLst>
          </a:custGeom>
          <a:solidFill>
            <a:srgbClr val="CC0000"/>
          </a:solidFill>
        </p:spPr>
        <p:txBody>
          <a:bodyPr wrap="square" lIns="0" tIns="0" rIns="0" bIns="0" rtlCol="0"/>
          <a:lstStyle/>
          <a:p>
            <a:endParaRPr sz="1579"/>
          </a:p>
        </p:txBody>
      </p:sp>
      <p:sp>
        <p:nvSpPr>
          <p:cNvPr id="17" name="object 17"/>
          <p:cNvSpPr/>
          <p:nvPr/>
        </p:nvSpPr>
        <p:spPr>
          <a:xfrm>
            <a:off x="7382539" y="3937889"/>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CC0000"/>
            </a:solidFill>
          </a:ln>
        </p:spPr>
        <p:txBody>
          <a:bodyPr wrap="square" lIns="0" tIns="0" rIns="0" bIns="0" rtlCol="0"/>
          <a:lstStyle/>
          <a:p>
            <a:endParaRPr sz="1579"/>
          </a:p>
        </p:txBody>
      </p:sp>
      <p:sp>
        <p:nvSpPr>
          <p:cNvPr id="18" name="object 18"/>
          <p:cNvSpPr/>
          <p:nvPr/>
        </p:nvSpPr>
        <p:spPr>
          <a:xfrm>
            <a:off x="6899473" y="4966347"/>
            <a:ext cx="483431" cy="0"/>
          </a:xfrm>
          <a:custGeom>
            <a:avLst/>
            <a:gdLst/>
            <a:ahLst/>
            <a:cxnLst/>
            <a:rect l="l" t="t" r="r" b="b"/>
            <a:pathLst>
              <a:path w="551179">
                <a:moveTo>
                  <a:pt x="0" y="0"/>
                </a:moveTo>
                <a:lnTo>
                  <a:pt x="550762" y="0"/>
                </a:lnTo>
              </a:path>
            </a:pathLst>
          </a:custGeom>
          <a:ln w="9524">
            <a:solidFill>
              <a:srgbClr val="CC0000"/>
            </a:solidFill>
          </a:ln>
        </p:spPr>
        <p:txBody>
          <a:bodyPr wrap="square" lIns="0" tIns="0" rIns="0" bIns="0" rtlCol="0"/>
          <a:lstStyle/>
          <a:p>
            <a:endParaRPr sz="1579"/>
          </a:p>
        </p:txBody>
      </p:sp>
      <p:sp>
        <p:nvSpPr>
          <p:cNvPr id="19" name="object 19"/>
          <p:cNvSpPr/>
          <p:nvPr/>
        </p:nvSpPr>
        <p:spPr>
          <a:xfrm>
            <a:off x="7382539" y="4947987"/>
            <a:ext cx="50682" cy="36759"/>
          </a:xfrm>
          <a:custGeom>
            <a:avLst/>
            <a:gdLst/>
            <a:ahLst/>
            <a:cxnLst/>
            <a:rect l="l" t="t" r="r" b="b"/>
            <a:pathLst>
              <a:path w="57784" h="41910">
                <a:moveTo>
                  <a:pt x="0" y="41865"/>
                </a:moveTo>
                <a:lnTo>
                  <a:pt x="0" y="0"/>
                </a:lnTo>
                <a:lnTo>
                  <a:pt x="57512" y="20932"/>
                </a:lnTo>
                <a:lnTo>
                  <a:pt x="0" y="41865"/>
                </a:lnTo>
                <a:close/>
              </a:path>
            </a:pathLst>
          </a:custGeom>
          <a:solidFill>
            <a:srgbClr val="CC0000"/>
          </a:solidFill>
        </p:spPr>
        <p:txBody>
          <a:bodyPr wrap="square" lIns="0" tIns="0" rIns="0" bIns="0" rtlCol="0"/>
          <a:lstStyle/>
          <a:p>
            <a:endParaRPr sz="1579"/>
          </a:p>
        </p:txBody>
      </p:sp>
      <p:sp>
        <p:nvSpPr>
          <p:cNvPr id="20" name="object 20"/>
          <p:cNvSpPr/>
          <p:nvPr/>
        </p:nvSpPr>
        <p:spPr>
          <a:xfrm>
            <a:off x="7382539" y="4947987"/>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CC0000"/>
            </a:solidFill>
          </a:ln>
        </p:spPr>
        <p:txBody>
          <a:bodyPr wrap="square" lIns="0" tIns="0" rIns="0" bIns="0" rtlCol="0"/>
          <a:lstStyle/>
          <a:p>
            <a:endParaRPr sz="1579"/>
          </a:p>
        </p:txBody>
      </p:sp>
      <p:sp>
        <p:nvSpPr>
          <p:cNvPr id="21" name="object 21"/>
          <p:cNvSpPr/>
          <p:nvPr/>
        </p:nvSpPr>
        <p:spPr>
          <a:xfrm>
            <a:off x="2670381" y="4446389"/>
            <a:ext cx="1068226" cy="0"/>
          </a:xfrm>
          <a:custGeom>
            <a:avLst/>
            <a:gdLst/>
            <a:ahLst/>
            <a:cxnLst/>
            <a:rect l="l" t="t" r="r" b="b"/>
            <a:pathLst>
              <a:path w="1217929">
                <a:moveTo>
                  <a:pt x="0" y="0"/>
                </a:moveTo>
                <a:lnTo>
                  <a:pt x="1217662" y="0"/>
                </a:lnTo>
              </a:path>
            </a:pathLst>
          </a:custGeom>
          <a:ln w="9524">
            <a:solidFill>
              <a:srgbClr val="CC0000"/>
            </a:solidFill>
          </a:ln>
        </p:spPr>
        <p:txBody>
          <a:bodyPr wrap="square" lIns="0" tIns="0" rIns="0" bIns="0" rtlCol="0"/>
          <a:lstStyle/>
          <a:p>
            <a:endParaRPr sz="1579"/>
          </a:p>
        </p:txBody>
      </p:sp>
      <p:sp>
        <p:nvSpPr>
          <p:cNvPr id="22" name="object 22"/>
          <p:cNvSpPr/>
          <p:nvPr/>
        </p:nvSpPr>
        <p:spPr>
          <a:xfrm>
            <a:off x="3738374" y="4428029"/>
            <a:ext cx="50682" cy="36759"/>
          </a:xfrm>
          <a:custGeom>
            <a:avLst/>
            <a:gdLst/>
            <a:ahLst/>
            <a:cxnLst/>
            <a:rect l="l" t="t" r="r" b="b"/>
            <a:pathLst>
              <a:path w="57785" h="41910">
                <a:moveTo>
                  <a:pt x="0" y="41865"/>
                </a:moveTo>
                <a:lnTo>
                  <a:pt x="0" y="0"/>
                </a:lnTo>
                <a:lnTo>
                  <a:pt x="57512" y="20932"/>
                </a:lnTo>
                <a:lnTo>
                  <a:pt x="0" y="41865"/>
                </a:lnTo>
                <a:close/>
              </a:path>
            </a:pathLst>
          </a:custGeom>
          <a:solidFill>
            <a:srgbClr val="CC0000"/>
          </a:solidFill>
        </p:spPr>
        <p:txBody>
          <a:bodyPr wrap="square" lIns="0" tIns="0" rIns="0" bIns="0" rtlCol="0"/>
          <a:lstStyle/>
          <a:p>
            <a:endParaRPr sz="1579"/>
          </a:p>
        </p:txBody>
      </p:sp>
      <p:sp>
        <p:nvSpPr>
          <p:cNvPr id="23" name="object 23"/>
          <p:cNvSpPr/>
          <p:nvPr/>
        </p:nvSpPr>
        <p:spPr>
          <a:xfrm>
            <a:off x="3738374" y="4428029"/>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CC0000"/>
            </a:solidFill>
          </a:ln>
        </p:spPr>
        <p:txBody>
          <a:bodyPr wrap="square" lIns="0" tIns="0" rIns="0" bIns="0" rtlCol="0"/>
          <a:lstStyle/>
          <a:p>
            <a:endParaRPr sz="1579"/>
          </a:p>
        </p:txBody>
      </p:sp>
      <p:sp>
        <p:nvSpPr>
          <p:cNvPr id="24" name="object 24"/>
          <p:cNvSpPr/>
          <p:nvPr/>
        </p:nvSpPr>
        <p:spPr>
          <a:xfrm>
            <a:off x="2567285" y="4230172"/>
            <a:ext cx="0" cy="326928"/>
          </a:xfrm>
          <a:custGeom>
            <a:avLst/>
            <a:gdLst/>
            <a:ahLst/>
            <a:cxnLst/>
            <a:rect l="l" t="t" r="r" b="b"/>
            <a:pathLst>
              <a:path h="372745">
                <a:moveTo>
                  <a:pt x="0" y="0"/>
                </a:moveTo>
                <a:lnTo>
                  <a:pt x="0" y="372262"/>
                </a:lnTo>
              </a:path>
            </a:pathLst>
          </a:custGeom>
          <a:ln w="9524">
            <a:solidFill>
              <a:srgbClr val="CC0000"/>
            </a:solidFill>
          </a:ln>
        </p:spPr>
        <p:txBody>
          <a:bodyPr wrap="square" lIns="0" tIns="0" rIns="0" bIns="0" rtlCol="0"/>
          <a:lstStyle/>
          <a:p>
            <a:endParaRPr sz="1579"/>
          </a:p>
        </p:txBody>
      </p:sp>
      <p:sp>
        <p:nvSpPr>
          <p:cNvPr id="25" name="object 25"/>
          <p:cNvSpPr/>
          <p:nvPr/>
        </p:nvSpPr>
        <p:spPr>
          <a:xfrm>
            <a:off x="2548925" y="4556677"/>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CC0000"/>
          </a:solidFill>
        </p:spPr>
        <p:txBody>
          <a:bodyPr wrap="square" lIns="0" tIns="0" rIns="0" bIns="0" rtlCol="0"/>
          <a:lstStyle/>
          <a:p>
            <a:endParaRPr sz="1579"/>
          </a:p>
        </p:txBody>
      </p:sp>
      <p:sp>
        <p:nvSpPr>
          <p:cNvPr id="26" name="object 26"/>
          <p:cNvSpPr/>
          <p:nvPr/>
        </p:nvSpPr>
        <p:spPr>
          <a:xfrm>
            <a:off x="2548925" y="4556677"/>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CC0000"/>
            </a:solidFill>
          </a:ln>
        </p:spPr>
        <p:txBody>
          <a:bodyPr wrap="square" lIns="0" tIns="0" rIns="0" bIns="0" rtlCol="0"/>
          <a:lstStyle/>
          <a:p>
            <a:endParaRPr sz="1579"/>
          </a:p>
        </p:txBody>
      </p:sp>
      <p:sp>
        <p:nvSpPr>
          <p:cNvPr id="27" name="object 27"/>
          <p:cNvSpPr/>
          <p:nvPr/>
        </p:nvSpPr>
        <p:spPr>
          <a:xfrm>
            <a:off x="2674213" y="4227500"/>
            <a:ext cx="0" cy="225564"/>
          </a:xfrm>
          <a:custGeom>
            <a:avLst/>
            <a:gdLst/>
            <a:ahLst/>
            <a:cxnLst/>
            <a:rect l="l" t="t" r="r" b="b"/>
            <a:pathLst>
              <a:path h="257175">
                <a:moveTo>
                  <a:pt x="0" y="0"/>
                </a:moveTo>
                <a:lnTo>
                  <a:pt x="0" y="256799"/>
                </a:lnTo>
              </a:path>
            </a:pathLst>
          </a:custGeom>
          <a:ln w="9524">
            <a:solidFill>
              <a:srgbClr val="CC0000"/>
            </a:solidFill>
          </a:ln>
        </p:spPr>
        <p:txBody>
          <a:bodyPr wrap="square" lIns="0" tIns="0" rIns="0" bIns="0" rtlCol="0"/>
          <a:lstStyle/>
          <a:p>
            <a:endParaRPr sz="1579"/>
          </a:p>
        </p:txBody>
      </p:sp>
      <p:sp>
        <p:nvSpPr>
          <p:cNvPr id="28" name="object 28"/>
          <p:cNvSpPr/>
          <p:nvPr/>
        </p:nvSpPr>
        <p:spPr>
          <a:xfrm>
            <a:off x="3339023" y="4039089"/>
            <a:ext cx="401559" cy="6126"/>
          </a:xfrm>
          <a:custGeom>
            <a:avLst/>
            <a:gdLst/>
            <a:ahLst/>
            <a:cxnLst/>
            <a:rect l="l" t="t" r="r" b="b"/>
            <a:pathLst>
              <a:path w="457835" h="6985">
                <a:moveTo>
                  <a:pt x="0" y="6487"/>
                </a:moveTo>
                <a:lnTo>
                  <a:pt x="457769" y="0"/>
                </a:lnTo>
              </a:path>
            </a:pathLst>
          </a:custGeom>
          <a:ln w="9524">
            <a:solidFill>
              <a:srgbClr val="4CB1B2"/>
            </a:solidFill>
          </a:ln>
        </p:spPr>
        <p:txBody>
          <a:bodyPr wrap="square" lIns="0" tIns="0" rIns="0" bIns="0" rtlCol="0"/>
          <a:lstStyle/>
          <a:p>
            <a:endParaRPr sz="1579"/>
          </a:p>
        </p:txBody>
      </p:sp>
      <p:sp>
        <p:nvSpPr>
          <p:cNvPr id="29" name="object 29"/>
          <p:cNvSpPr/>
          <p:nvPr/>
        </p:nvSpPr>
        <p:spPr>
          <a:xfrm>
            <a:off x="3740266" y="4020729"/>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4CB1B2"/>
          </a:solidFill>
        </p:spPr>
        <p:txBody>
          <a:bodyPr wrap="square" lIns="0" tIns="0" rIns="0" bIns="0" rtlCol="0"/>
          <a:lstStyle/>
          <a:p>
            <a:endParaRPr sz="1579"/>
          </a:p>
        </p:txBody>
      </p:sp>
      <p:sp>
        <p:nvSpPr>
          <p:cNvPr id="30" name="object 30"/>
          <p:cNvSpPr/>
          <p:nvPr/>
        </p:nvSpPr>
        <p:spPr>
          <a:xfrm>
            <a:off x="3740266" y="4020729"/>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4CB1B2"/>
            </a:solidFill>
          </a:ln>
        </p:spPr>
        <p:txBody>
          <a:bodyPr wrap="square" lIns="0" tIns="0" rIns="0" bIns="0" rtlCol="0"/>
          <a:lstStyle/>
          <a:p>
            <a:endParaRPr sz="1579"/>
          </a:p>
        </p:txBody>
      </p:sp>
      <p:sp>
        <p:nvSpPr>
          <p:cNvPr id="31" name="object 31"/>
          <p:cNvSpPr/>
          <p:nvPr/>
        </p:nvSpPr>
        <p:spPr>
          <a:xfrm>
            <a:off x="3583379" y="3713258"/>
            <a:ext cx="155945" cy="0"/>
          </a:xfrm>
          <a:custGeom>
            <a:avLst/>
            <a:gdLst/>
            <a:ahLst/>
            <a:cxnLst/>
            <a:rect l="l" t="t" r="r" b="b"/>
            <a:pathLst>
              <a:path w="177800">
                <a:moveTo>
                  <a:pt x="0" y="0"/>
                </a:moveTo>
                <a:lnTo>
                  <a:pt x="177562" y="0"/>
                </a:lnTo>
              </a:path>
            </a:pathLst>
          </a:custGeom>
          <a:ln w="9524">
            <a:solidFill>
              <a:srgbClr val="CC0000"/>
            </a:solidFill>
          </a:ln>
        </p:spPr>
        <p:txBody>
          <a:bodyPr wrap="square" lIns="0" tIns="0" rIns="0" bIns="0" rtlCol="0"/>
          <a:lstStyle/>
          <a:p>
            <a:endParaRPr sz="1579"/>
          </a:p>
        </p:txBody>
      </p:sp>
      <p:sp>
        <p:nvSpPr>
          <p:cNvPr id="32" name="object 32"/>
          <p:cNvSpPr/>
          <p:nvPr/>
        </p:nvSpPr>
        <p:spPr>
          <a:xfrm>
            <a:off x="3739118" y="3694898"/>
            <a:ext cx="50682" cy="36759"/>
          </a:xfrm>
          <a:custGeom>
            <a:avLst/>
            <a:gdLst/>
            <a:ahLst/>
            <a:cxnLst/>
            <a:rect l="l" t="t" r="r" b="b"/>
            <a:pathLst>
              <a:path w="57785" h="41910">
                <a:moveTo>
                  <a:pt x="0" y="41865"/>
                </a:moveTo>
                <a:lnTo>
                  <a:pt x="0" y="0"/>
                </a:lnTo>
                <a:lnTo>
                  <a:pt x="57512" y="20932"/>
                </a:lnTo>
                <a:lnTo>
                  <a:pt x="0" y="41865"/>
                </a:lnTo>
                <a:close/>
              </a:path>
            </a:pathLst>
          </a:custGeom>
          <a:solidFill>
            <a:srgbClr val="CC0000"/>
          </a:solidFill>
        </p:spPr>
        <p:txBody>
          <a:bodyPr wrap="square" lIns="0" tIns="0" rIns="0" bIns="0" rtlCol="0"/>
          <a:lstStyle/>
          <a:p>
            <a:endParaRPr sz="1579"/>
          </a:p>
        </p:txBody>
      </p:sp>
      <p:sp>
        <p:nvSpPr>
          <p:cNvPr id="33" name="object 33"/>
          <p:cNvSpPr/>
          <p:nvPr/>
        </p:nvSpPr>
        <p:spPr>
          <a:xfrm>
            <a:off x="3739118" y="3694898"/>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CC0000"/>
            </a:solidFill>
          </a:ln>
        </p:spPr>
        <p:txBody>
          <a:bodyPr wrap="square" lIns="0" tIns="0" rIns="0" bIns="0" rtlCol="0"/>
          <a:lstStyle/>
          <a:p>
            <a:endParaRPr sz="1579"/>
          </a:p>
        </p:txBody>
      </p:sp>
      <p:sp>
        <p:nvSpPr>
          <p:cNvPr id="34" name="object 34"/>
          <p:cNvSpPr/>
          <p:nvPr/>
        </p:nvSpPr>
        <p:spPr>
          <a:xfrm>
            <a:off x="3595264" y="2909172"/>
            <a:ext cx="0" cy="804233"/>
          </a:xfrm>
          <a:custGeom>
            <a:avLst/>
            <a:gdLst/>
            <a:ahLst/>
            <a:cxnLst/>
            <a:rect l="l" t="t" r="r" b="b"/>
            <a:pathLst>
              <a:path h="916939">
                <a:moveTo>
                  <a:pt x="0" y="0"/>
                </a:moveTo>
                <a:lnTo>
                  <a:pt x="0" y="916800"/>
                </a:lnTo>
              </a:path>
            </a:pathLst>
          </a:custGeom>
          <a:ln w="9524">
            <a:solidFill>
              <a:srgbClr val="CC0000"/>
            </a:solidFill>
          </a:ln>
        </p:spPr>
        <p:txBody>
          <a:bodyPr wrap="square" lIns="0" tIns="0" rIns="0" bIns="0" rtlCol="0"/>
          <a:lstStyle/>
          <a:p>
            <a:endParaRPr sz="1579"/>
          </a:p>
        </p:txBody>
      </p:sp>
      <p:sp>
        <p:nvSpPr>
          <p:cNvPr id="35" name="object 35"/>
          <p:cNvSpPr/>
          <p:nvPr/>
        </p:nvSpPr>
        <p:spPr>
          <a:xfrm>
            <a:off x="3583408" y="2909177"/>
            <a:ext cx="1524366" cy="0"/>
          </a:xfrm>
          <a:custGeom>
            <a:avLst/>
            <a:gdLst/>
            <a:ahLst/>
            <a:cxnLst/>
            <a:rect l="l" t="t" r="r" b="b"/>
            <a:pathLst>
              <a:path w="1737995">
                <a:moveTo>
                  <a:pt x="1737599" y="0"/>
                </a:moveTo>
                <a:lnTo>
                  <a:pt x="0" y="0"/>
                </a:lnTo>
              </a:path>
            </a:pathLst>
          </a:custGeom>
          <a:ln w="9524">
            <a:solidFill>
              <a:srgbClr val="CC0000"/>
            </a:solidFill>
          </a:ln>
        </p:spPr>
        <p:txBody>
          <a:bodyPr wrap="square" lIns="0" tIns="0" rIns="0" bIns="0" rtlCol="0"/>
          <a:lstStyle/>
          <a:p>
            <a:endParaRPr sz="1579"/>
          </a:p>
        </p:txBody>
      </p:sp>
      <p:sp>
        <p:nvSpPr>
          <p:cNvPr id="36" name="object 36"/>
          <p:cNvSpPr/>
          <p:nvPr/>
        </p:nvSpPr>
        <p:spPr>
          <a:xfrm>
            <a:off x="5107425" y="2693390"/>
            <a:ext cx="0" cy="225564"/>
          </a:xfrm>
          <a:custGeom>
            <a:avLst/>
            <a:gdLst/>
            <a:ahLst/>
            <a:cxnLst/>
            <a:rect l="l" t="t" r="r" b="b"/>
            <a:pathLst>
              <a:path h="257175">
                <a:moveTo>
                  <a:pt x="0" y="0"/>
                </a:moveTo>
                <a:lnTo>
                  <a:pt x="0" y="256799"/>
                </a:lnTo>
              </a:path>
            </a:pathLst>
          </a:custGeom>
          <a:ln w="9524">
            <a:solidFill>
              <a:srgbClr val="CC0000"/>
            </a:solidFill>
          </a:ln>
        </p:spPr>
        <p:txBody>
          <a:bodyPr wrap="square" lIns="0" tIns="0" rIns="0" bIns="0" rtlCol="0"/>
          <a:lstStyle/>
          <a:p>
            <a:endParaRPr sz="1579"/>
          </a:p>
        </p:txBody>
      </p:sp>
      <p:sp>
        <p:nvSpPr>
          <p:cNvPr id="37" name="object 37"/>
          <p:cNvSpPr/>
          <p:nvPr/>
        </p:nvSpPr>
        <p:spPr>
          <a:xfrm>
            <a:off x="2056250" y="3218414"/>
            <a:ext cx="1059867" cy="722014"/>
          </a:xfrm>
          <a:prstGeom prst="rect">
            <a:avLst/>
          </a:prstGeom>
          <a:blipFill>
            <a:blip r:embed="rId4" cstate="print"/>
            <a:stretch>
              <a:fillRect/>
            </a:stretch>
          </a:blipFill>
        </p:spPr>
        <p:txBody>
          <a:bodyPr wrap="square" lIns="0" tIns="0" rIns="0" bIns="0" rtlCol="0"/>
          <a:lstStyle/>
          <a:p>
            <a:endParaRPr sz="1579"/>
          </a:p>
        </p:txBody>
      </p:sp>
      <p:sp>
        <p:nvSpPr>
          <p:cNvPr id="38" name="object 38"/>
          <p:cNvSpPr txBox="1"/>
          <p:nvPr/>
        </p:nvSpPr>
        <p:spPr>
          <a:xfrm>
            <a:off x="2374491" y="3974419"/>
            <a:ext cx="429406" cy="159750"/>
          </a:xfrm>
          <a:prstGeom prst="rect">
            <a:avLst/>
          </a:prstGeom>
        </p:spPr>
        <p:txBody>
          <a:bodyPr vert="horz" wrap="square" lIns="0" tIns="11139" rIns="0" bIns="0" rtlCol="0">
            <a:spAutoFit/>
          </a:bodyPr>
          <a:lstStyle/>
          <a:p>
            <a:pPr marL="11139">
              <a:spcBef>
                <a:spcPts val="88"/>
              </a:spcBef>
            </a:pPr>
            <a:r>
              <a:rPr sz="965" b="1" spc="-26" dirty="0">
                <a:solidFill>
                  <a:srgbClr val="414E55"/>
                </a:solidFill>
                <a:latin typeface="Arial"/>
                <a:cs typeface="Arial"/>
              </a:rPr>
              <a:t>USE</a:t>
            </a:r>
            <a:r>
              <a:rPr sz="965" b="1" spc="-22" dirty="0">
                <a:solidFill>
                  <a:srgbClr val="414E55"/>
                </a:solidFill>
                <a:latin typeface="Arial"/>
                <a:cs typeface="Arial"/>
              </a:rPr>
              <a:t>R</a:t>
            </a:r>
            <a:r>
              <a:rPr sz="965" b="1" spc="-35" dirty="0">
                <a:solidFill>
                  <a:srgbClr val="414E55"/>
                </a:solidFill>
                <a:latin typeface="Arial"/>
                <a:cs typeface="Arial"/>
              </a:rPr>
              <a:t>S</a:t>
            </a:r>
            <a:endParaRPr sz="965">
              <a:latin typeface="Arial"/>
              <a:cs typeface="Arial"/>
            </a:endParaRPr>
          </a:p>
        </p:txBody>
      </p:sp>
      <p:sp>
        <p:nvSpPr>
          <p:cNvPr id="39" name="object 39"/>
          <p:cNvSpPr txBox="1"/>
          <p:nvPr/>
        </p:nvSpPr>
        <p:spPr>
          <a:xfrm>
            <a:off x="4361932" y="4325519"/>
            <a:ext cx="736284" cy="159750"/>
          </a:xfrm>
          <a:prstGeom prst="rect">
            <a:avLst/>
          </a:prstGeom>
        </p:spPr>
        <p:txBody>
          <a:bodyPr vert="horz" wrap="square" lIns="0" tIns="11139" rIns="0" bIns="0" rtlCol="0">
            <a:spAutoFit/>
          </a:bodyPr>
          <a:lstStyle/>
          <a:p>
            <a:pPr>
              <a:spcBef>
                <a:spcPts val="88"/>
              </a:spcBef>
            </a:pPr>
            <a:r>
              <a:rPr sz="965" b="1" spc="4" dirty="0">
                <a:solidFill>
                  <a:srgbClr val="414E55"/>
                </a:solidFill>
                <a:latin typeface="Arial"/>
                <a:cs typeface="Arial"/>
              </a:rPr>
              <a:t>INVENTORY</a:t>
            </a:r>
            <a:endParaRPr sz="965">
              <a:latin typeface="Arial"/>
              <a:cs typeface="Arial"/>
            </a:endParaRPr>
          </a:p>
        </p:txBody>
      </p:sp>
      <p:sp>
        <p:nvSpPr>
          <p:cNvPr id="40" name="object 40"/>
          <p:cNvSpPr/>
          <p:nvPr/>
        </p:nvSpPr>
        <p:spPr>
          <a:xfrm>
            <a:off x="7537706" y="3706569"/>
            <a:ext cx="534932" cy="453890"/>
          </a:xfrm>
          <a:prstGeom prst="rect">
            <a:avLst/>
          </a:prstGeom>
          <a:blipFill>
            <a:blip r:embed="rId5" cstate="print"/>
            <a:stretch>
              <a:fillRect/>
            </a:stretch>
          </a:blipFill>
        </p:spPr>
        <p:txBody>
          <a:bodyPr wrap="square" lIns="0" tIns="0" rIns="0" bIns="0" rtlCol="0"/>
          <a:lstStyle/>
          <a:p>
            <a:endParaRPr sz="1579"/>
          </a:p>
        </p:txBody>
      </p:sp>
      <p:sp>
        <p:nvSpPr>
          <p:cNvPr id="41" name="object 41"/>
          <p:cNvSpPr txBox="1"/>
          <p:nvPr/>
        </p:nvSpPr>
        <p:spPr>
          <a:xfrm>
            <a:off x="7567130" y="4235097"/>
            <a:ext cx="446114" cy="159750"/>
          </a:xfrm>
          <a:prstGeom prst="rect">
            <a:avLst/>
          </a:prstGeom>
        </p:spPr>
        <p:txBody>
          <a:bodyPr vert="horz" wrap="square" lIns="0" tIns="11139" rIns="0" bIns="0" rtlCol="0">
            <a:spAutoFit/>
          </a:bodyPr>
          <a:lstStyle/>
          <a:p>
            <a:pPr marL="11139">
              <a:spcBef>
                <a:spcPts val="88"/>
              </a:spcBef>
            </a:pPr>
            <a:r>
              <a:rPr sz="965" b="1" spc="4" dirty="0">
                <a:solidFill>
                  <a:srgbClr val="414E55"/>
                </a:solidFill>
                <a:latin typeface="Arial"/>
                <a:cs typeface="Arial"/>
              </a:rPr>
              <a:t>HO</a:t>
            </a:r>
            <a:r>
              <a:rPr sz="965" b="1" spc="-18" dirty="0">
                <a:solidFill>
                  <a:srgbClr val="414E55"/>
                </a:solidFill>
                <a:latin typeface="Arial"/>
                <a:cs typeface="Arial"/>
              </a:rPr>
              <a:t>S</a:t>
            </a:r>
            <a:r>
              <a:rPr sz="965" b="1" spc="48" dirty="0">
                <a:solidFill>
                  <a:srgbClr val="414E55"/>
                </a:solidFill>
                <a:latin typeface="Arial"/>
                <a:cs typeface="Arial"/>
              </a:rPr>
              <a:t>T</a:t>
            </a:r>
            <a:r>
              <a:rPr sz="965" b="1" spc="-35" dirty="0">
                <a:solidFill>
                  <a:srgbClr val="414E55"/>
                </a:solidFill>
                <a:latin typeface="Arial"/>
                <a:cs typeface="Arial"/>
              </a:rPr>
              <a:t>S</a:t>
            </a:r>
            <a:endParaRPr sz="965">
              <a:latin typeface="Arial"/>
              <a:cs typeface="Arial"/>
            </a:endParaRPr>
          </a:p>
        </p:txBody>
      </p:sp>
      <p:sp>
        <p:nvSpPr>
          <p:cNvPr id="42" name="object 42"/>
          <p:cNvSpPr txBox="1"/>
          <p:nvPr/>
        </p:nvSpPr>
        <p:spPr>
          <a:xfrm>
            <a:off x="7461679" y="5306608"/>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414E55"/>
                </a:solidFill>
                <a:latin typeface="Arial"/>
                <a:cs typeface="Arial"/>
              </a:rPr>
              <a:t>NET</a:t>
            </a:r>
            <a:r>
              <a:rPr sz="965" b="1" spc="-9" dirty="0">
                <a:solidFill>
                  <a:srgbClr val="414E55"/>
                </a:solidFill>
                <a:latin typeface="Arial"/>
                <a:cs typeface="Arial"/>
              </a:rPr>
              <a:t>WORK  </a:t>
            </a:r>
            <a:r>
              <a:rPr sz="965" b="1" spc="-4" dirty="0">
                <a:solidFill>
                  <a:srgbClr val="414E55"/>
                </a:solidFill>
                <a:latin typeface="Arial"/>
                <a:cs typeface="Arial"/>
              </a:rPr>
              <a:t>DEVICES</a:t>
            </a:r>
            <a:endParaRPr sz="965">
              <a:latin typeface="Arial"/>
              <a:cs typeface="Arial"/>
            </a:endParaRPr>
          </a:p>
        </p:txBody>
      </p:sp>
      <p:sp>
        <p:nvSpPr>
          <p:cNvPr id="43" name="object 43"/>
          <p:cNvSpPr/>
          <p:nvPr/>
        </p:nvSpPr>
        <p:spPr>
          <a:xfrm>
            <a:off x="7544311" y="4729825"/>
            <a:ext cx="513882" cy="513882"/>
          </a:xfrm>
          <a:prstGeom prst="rect">
            <a:avLst/>
          </a:prstGeom>
          <a:blipFill>
            <a:blip r:embed="rId6" cstate="print"/>
            <a:stretch>
              <a:fillRect/>
            </a:stretch>
          </a:blipFill>
        </p:spPr>
        <p:txBody>
          <a:bodyPr wrap="square" lIns="0" tIns="0" rIns="0" bIns="0" rtlCol="0"/>
          <a:lstStyle/>
          <a:p>
            <a:endParaRPr sz="1579"/>
          </a:p>
        </p:txBody>
      </p:sp>
      <p:sp>
        <p:nvSpPr>
          <p:cNvPr id="44" name="object 44"/>
          <p:cNvSpPr txBox="1"/>
          <p:nvPr/>
        </p:nvSpPr>
        <p:spPr>
          <a:xfrm>
            <a:off x="5740654" y="5212666"/>
            <a:ext cx="555834" cy="159750"/>
          </a:xfrm>
          <a:prstGeom prst="rect">
            <a:avLst/>
          </a:prstGeom>
        </p:spPr>
        <p:txBody>
          <a:bodyPr vert="horz" wrap="square" lIns="0" tIns="11139" rIns="0" bIns="0" rtlCol="0">
            <a:spAutoFit/>
          </a:bodyPr>
          <a:lstStyle/>
          <a:p>
            <a:pPr>
              <a:spcBef>
                <a:spcPts val="88"/>
              </a:spcBef>
            </a:pPr>
            <a:r>
              <a:rPr sz="965" b="1" spc="-4" dirty="0">
                <a:solidFill>
                  <a:srgbClr val="424C55"/>
                </a:solidFill>
                <a:latin typeface="Arial"/>
                <a:cs typeface="Arial"/>
              </a:rPr>
              <a:t>PLUGINS</a:t>
            </a:r>
            <a:endParaRPr sz="965">
              <a:latin typeface="Arial"/>
              <a:cs typeface="Arial"/>
            </a:endParaRPr>
          </a:p>
        </p:txBody>
      </p:sp>
      <p:sp>
        <p:nvSpPr>
          <p:cNvPr id="45" name="object 45"/>
          <p:cNvSpPr/>
          <p:nvPr/>
        </p:nvSpPr>
        <p:spPr>
          <a:xfrm>
            <a:off x="4472655" y="3741634"/>
            <a:ext cx="483097" cy="515987"/>
          </a:xfrm>
          <a:prstGeom prst="rect">
            <a:avLst/>
          </a:prstGeom>
          <a:blipFill>
            <a:blip r:embed="rId7" cstate="print"/>
            <a:stretch>
              <a:fillRect/>
            </a:stretch>
          </a:blipFill>
        </p:spPr>
        <p:txBody>
          <a:bodyPr wrap="square" lIns="0" tIns="0" rIns="0" bIns="0" rtlCol="0"/>
          <a:lstStyle/>
          <a:p>
            <a:endParaRPr sz="1579"/>
          </a:p>
        </p:txBody>
      </p:sp>
      <p:sp>
        <p:nvSpPr>
          <p:cNvPr id="46" name="object 46"/>
          <p:cNvSpPr/>
          <p:nvPr/>
        </p:nvSpPr>
        <p:spPr>
          <a:xfrm>
            <a:off x="5710908" y="3759250"/>
            <a:ext cx="543615" cy="506252"/>
          </a:xfrm>
          <a:prstGeom prst="rect">
            <a:avLst/>
          </a:prstGeom>
          <a:blipFill>
            <a:blip r:embed="rId8" cstate="print"/>
            <a:stretch>
              <a:fillRect/>
            </a:stretch>
          </a:blipFill>
        </p:spPr>
        <p:txBody>
          <a:bodyPr wrap="square" lIns="0" tIns="0" rIns="0" bIns="0" rtlCol="0"/>
          <a:lstStyle/>
          <a:p>
            <a:endParaRPr sz="1579"/>
          </a:p>
        </p:txBody>
      </p:sp>
      <p:sp>
        <p:nvSpPr>
          <p:cNvPr id="47" name="object 47"/>
          <p:cNvSpPr txBox="1"/>
          <p:nvPr/>
        </p:nvSpPr>
        <p:spPr>
          <a:xfrm>
            <a:off x="5920028" y="4329855"/>
            <a:ext cx="209412" cy="159750"/>
          </a:xfrm>
          <a:prstGeom prst="rect">
            <a:avLst/>
          </a:prstGeom>
        </p:spPr>
        <p:txBody>
          <a:bodyPr vert="horz" wrap="square" lIns="0" tIns="11139" rIns="0" bIns="0" rtlCol="0">
            <a:spAutoFit/>
          </a:bodyPr>
          <a:lstStyle/>
          <a:p>
            <a:pPr>
              <a:spcBef>
                <a:spcPts val="88"/>
              </a:spcBef>
            </a:pPr>
            <a:r>
              <a:rPr sz="965" b="1" dirty="0">
                <a:solidFill>
                  <a:srgbClr val="424C55"/>
                </a:solidFill>
                <a:latin typeface="Arial"/>
                <a:cs typeface="Arial"/>
              </a:rPr>
              <a:t>CLI</a:t>
            </a:r>
            <a:endParaRPr sz="965">
              <a:latin typeface="Arial"/>
              <a:cs typeface="Arial"/>
            </a:endParaRPr>
          </a:p>
        </p:txBody>
      </p:sp>
      <p:sp>
        <p:nvSpPr>
          <p:cNvPr id="48" name="object 48"/>
          <p:cNvSpPr/>
          <p:nvPr/>
        </p:nvSpPr>
        <p:spPr>
          <a:xfrm>
            <a:off x="5674710" y="4707407"/>
            <a:ext cx="645182" cy="433629"/>
          </a:xfrm>
          <a:prstGeom prst="rect">
            <a:avLst/>
          </a:prstGeom>
          <a:blipFill>
            <a:blip r:embed="rId9" cstate="print"/>
            <a:stretch>
              <a:fillRect/>
            </a:stretch>
          </a:blipFill>
        </p:spPr>
        <p:txBody>
          <a:bodyPr wrap="square" lIns="0" tIns="0" rIns="0" bIns="0" rtlCol="0"/>
          <a:lstStyle/>
          <a:p>
            <a:endParaRPr sz="1579"/>
          </a:p>
        </p:txBody>
      </p:sp>
      <p:sp>
        <p:nvSpPr>
          <p:cNvPr id="49" name="object 49"/>
          <p:cNvSpPr txBox="1"/>
          <p:nvPr/>
        </p:nvSpPr>
        <p:spPr>
          <a:xfrm>
            <a:off x="4398378" y="5212203"/>
            <a:ext cx="631579" cy="159750"/>
          </a:xfrm>
          <a:prstGeom prst="rect">
            <a:avLst/>
          </a:prstGeom>
        </p:spPr>
        <p:txBody>
          <a:bodyPr vert="horz" wrap="square" lIns="0" tIns="11139" rIns="0" bIns="0" rtlCol="0">
            <a:spAutoFit/>
          </a:bodyPr>
          <a:lstStyle/>
          <a:p>
            <a:pPr>
              <a:spcBef>
                <a:spcPts val="88"/>
              </a:spcBef>
            </a:pPr>
            <a:r>
              <a:rPr sz="965" b="1" spc="4" dirty="0">
                <a:solidFill>
                  <a:srgbClr val="424C55"/>
                </a:solidFill>
                <a:latin typeface="Arial"/>
                <a:cs typeface="Arial"/>
              </a:rPr>
              <a:t>MODULES</a:t>
            </a:r>
            <a:endParaRPr sz="965">
              <a:latin typeface="Arial"/>
              <a:cs typeface="Arial"/>
            </a:endParaRPr>
          </a:p>
        </p:txBody>
      </p:sp>
      <p:sp>
        <p:nvSpPr>
          <p:cNvPr id="50" name="object 50"/>
          <p:cNvSpPr/>
          <p:nvPr/>
        </p:nvSpPr>
        <p:spPr>
          <a:xfrm>
            <a:off x="4510617" y="4726439"/>
            <a:ext cx="420999" cy="419947"/>
          </a:xfrm>
          <a:prstGeom prst="rect">
            <a:avLst/>
          </a:prstGeom>
          <a:blipFill>
            <a:blip r:embed="rId10" cstate="print"/>
            <a:stretch>
              <a:fillRect/>
            </a:stretch>
          </a:blipFill>
        </p:spPr>
        <p:txBody>
          <a:bodyPr wrap="square" lIns="0" tIns="0" rIns="0" bIns="0" rtlCol="0"/>
          <a:lstStyle/>
          <a:p>
            <a:endParaRPr sz="1579"/>
          </a:p>
        </p:txBody>
      </p:sp>
      <p:sp>
        <p:nvSpPr>
          <p:cNvPr id="51" name="object 51"/>
          <p:cNvSpPr/>
          <p:nvPr/>
        </p:nvSpPr>
        <p:spPr>
          <a:xfrm>
            <a:off x="7847224" y="2999262"/>
            <a:ext cx="0" cy="286271"/>
          </a:xfrm>
          <a:custGeom>
            <a:avLst/>
            <a:gdLst/>
            <a:ahLst/>
            <a:cxnLst/>
            <a:rect l="l" t="t" r="r" b="b"/>
            <a:pathLst>
              <a:path h="326389">
                <a:moveTo>
                  <a:pt x="0" y="325762"/>
                </a:moveTo>
                <a:lnTo>
                  <a:pt x="0" y="0"/>
                </a:lnTo>
              </a:path>
            </a:pathLst>
          </a:custGeom>
          <a:ln w="9524">
            <a:solidFill>
              <a:srgbClr val="CC0000"/>
            </a:solidFill>
          </a:ln>
        </p:spPr>
        <p:txBody>
          <a:bodyPr wrap="square" lIns="0" tIns="0" rIns="0" bIns="0" rtlCol="0"/>
          <a:lstStyle/>
          <a:p>
            <a:endParaRPr sz="1579"/>
          </a:p>
        </p:txBody>
      </p:sp>
      <p:sp>
        <p:nvSpPr>
          <p:cNvPr id="52" name="object 52"/>
          <p:cNvSpPr/>
          <p:nvPr/>
        </p:nvSpPr>
        <p:spPr>
          <a:xfrm>
            <a:off x="7828864" y="2948819"/>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CC0000"/>
          </a:solidFill>
        </p:spPr>
        <p:txBody>
          <a:bodyPr wrap="square" lIns="0" tIns="0" rIns="0" bIns="0" rtlCol="0"/>
          <a:lstStyle/>
          <a:p>
            <a:endParaRPr sz="1579"/>
          </a:p>
        </p:txBody>
      </p:sp>
      <p:sp>
        <p:nvSpPr>
          <p:cNvPr id="53" name="object 53"/>
          <p:cNvSpPr/>
          <p:nvPr/>
        </p:nvSpPr>
        <p:spPr>
          <a:xfrm>
            <a:off x="7828864" y="2948819"/>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CC0000"/>
            </a:solidFill>
          </a:ln>
        </p:spPr>
        <p:txBody>
          <a:bodyPr wrap="square" lIns="0" tIns="0" rIns="0" bIns="0" rtlCol="0"/>
          <a:lstStyle/>
          <a:p>
            <a:endParaRPr sz="1579"/>
          </a:p>
        </p:txBody>
      </p:sp>
      <p:sp>
        <p:nvSpPr>
          <p:cNvPr id="54" name="object 54"/>
          <p:cNvSpPr/>
          <p:nvPr/>
        </p:nvSpPr>
        <p:spPr>
          <a:xfrm>
            <a:off x="2383745" y="1740875"/>
            <a:ext cx="1923969" cy="991454"/>
          </a:xfrm>
          <a:prstGeom prst="rect">
            <a:avLst/>
          </a:prstGeom>
          <a:blipFill>
            <a:blip r:embed="rId2" cstate="print"/>
            <a:stretch>
              <a:fillRect/>
            </a:stretch>
          </a:blipFill>
        </p:spPr>
        <p:txBody>
          <a:bodyPr wrap="square" lIns="0" tIns="0" rIns="0" bIns="0" rtlCol="0"/>
          <a:lstStyle/>
          <a:p>
            <a:endParaRPr sz="1579"/>
          </a:p>
        </p:txBody>
      </p:sp>
      <p:sp>
        <p:nvSpPr>
          <p:cNvPr id="55" name="object 55"/>
          <p:cNvSpPr txBox="1"/>
          <p:nvPr/>
        </p:nvSpPr>
        <p:spPr>
          <a:xfrm>
            <a:off x="2234025" y="5501342"/>
            <a:ext cx="710666" cy="301095"/>
          </a:xfrm>
          <a:prstGeom prst="rect">
            <a:avLst/>
          </a:prstGeom>
        </p:spPr>
        <p:txBody>
          <a:bodyPr vert="horz" wrap="square" lIns="0" tIns="7797" rIns="0" bIns="0" rtlCol="0">
            <a:spAutoFit/>
          </a:bodyPr>
          <a:lstStyle/>
          <a:p>
            <a:pPr marL="11139" marR="4456" indent="77417">
              <a:lnSpc>
                <a:spcPct val="102299"/>
              </a:lnSpc>
              <a:spcBef>
                <a:spcPts val="61"/>
              </a:spcBef>
            </a:pPr>
            <a:r>
              <a:rPr sz="965" b="1" spc="-9" dirty="0">
                <a:solidFill>
                  <a:srgbClr val="414E55"/>
                </a:solidFill>
                <a:latin typeface="Arial"/>
                <a:cs typeface="Arial"/>
              </a:rPr>
              <a:t>ANSIBLE  </a:t>
            </a:r>
            <a:r>
              <a:rPr sz="965" b="1" spc="13" dirty="0">
                <a:solidFill>
                  <a:srgbClr val="414E55"/>
                </a:solidFill>
                <a:latin typeface="Arial"/>
                <a:cs typeface="Arial"/>
              </a:rPr>
              <a:t>P</a:t>
            </a:r>
            <a:r>
              <a:rPr sz="965" b="1" spc="26" dirty="0">
                <a:solidFill>
                  <a:srgbClr val="414E55"/>
                </a:solidFill>
                <a:latin typeface="Arial"/>
                <a:cs typeface="Arial"/>
              </a:rPr>
              <a:t>L</a:t>
            </a:r>
            <a:r>
              <a:rPr sz="965" b="1" spc="-140" dirty="0">
                <a:solidFill>
                  <a:srgbClr val="414E55"/>
                </a:solidFill>
                <a:latin typeface="Arial"/>
                <a:cs typeface="Arial"/>
              </a:rPr>
              <a:t>A</a:t>
            </a:r>
            <a:r>
              <a:rPr sz="965" b="1" dirty="0">
                <a:solidFill>
                  <a:srgbClr val="414E55"/>
                </a:solidFill>
                <a:latin typeface="Arial"/>
                <a:cs typeface="Arial"/>
              </a:rPr>
              <a:t>Y</a:t>
            </a:r>
            <a:r>
              <a:rPr sz="965" b="1" spc="-13" dirty="0">
                <a:solidFill>
                  <a:srgbClr val="414E55"/>
                </a:solidFill>
                <a:latin typeface="Arial"/>
                <a:cs typeface="Arial"/>
              </a:rPr>
              <a:t>B</a:t>
            </a:r>
            <a:r>
              <a:rPr sz="965" b="1" spc="13" dirty="0">
                <a:solidFill>
                  <a:srgbClr val="414E55"/>
                </a:solidFill>
                <a:latin typeface="Arial"/>
                <a:cs typeface="Arial"/>
              </a:rPr>
              <a:t>OOK</a:t>
            </a:r>
            <a:endParaRPr sz="965">
              <a:latin typeface="Arial"/>
              <a:cs typeface="Arial"/>
            </a:endParaRPr>
          </a:p>
        </p:txBody>
      </p:sp>
      <p:sp>
        <p:nvSpPr>
          <p:cNvPr id="56" name="object 56"/>
          <p:cNvSpPr/>
          <p:nvPr/>
        </p:nvSpPr>
        <p:spPr>
          <a:xfrm>
            <a:off x="2135750" y="4560761"/>
            <a:ext cx="906250" cy="906250"/>
          </a:xfrm>
          <a:prstGeom prst="rect">
            <a:avLst/>
          </a:prstGeom>
          <a:blipFill>
            <a:blip r:embed="rId11" cstate="print"/>
            <a:stretch>
              <a:fillRect/>
            </a:stretch>
          </a:blipFill>
        </p:spPr>
        <p:txBody>
          <a:bodyPr wrap="square" lIns="0" tIns="0" rIns="0" bIns="0" rtlCol="0"/>
          <a:lstStyle/>
          <a:p>
            <a:endParaRPr sz="1579"/>
          </a:p>
        </p:txBody>
      </p:sp>
      <p:sp>
        <p:nvSpPr>
          <p:cNvPr id="57" name="object 57"/>
          <p:cNvSpPr/>
          <p:nvPr/>
        </p:nvSpPr>
        <p:spPr>
          <a:xfrm>
            <a:off x="3339023" y="4037131"/>
            <a:ext cx="401559" cy="6126"/>
          </a:xfrm>
          <a:custGeom>
            <a:avLst/>
            <a:gdLst/>
            <a:ahLst/>
            <a:cxnLst/>
            <a:rect l="l" t="t" r="r" b="b"/>
            <a:pathLst>
              <a:path w="457835" h="6985">
                <a:moveTo>
                  <a:pt x="0" y="6487"/>
                </a:moveTo>
                <a:lnTo>
                  <a:pt x="457769" y="0"/>
                </a:lnTo>
              </a:path>
            </a:pathLst>
          </a:custGeom>
          <a:ln w="9524">
            <a:solidFill>
              <a:srgbClr val="CC0000"/>
            </a:solidFill>
          </a:ln>
        </p:spPr>
        <p:txBody>
          <a:bodyPr wrap="square" lIns="0" tIns="0" rIns="0" bIns="0" rtlCol="0"/>
          <a:lstStyle/>
          <a:p>
            <a:endParaRPr sz="1579"/>
          </a:p>
        </p:txBody>
      </p:sp>
      <p:sp>
        <p:nvSpPr>
          <p:cNvPr id="58" name="object 58"/>
          <p:cNvSpPr/>
          <p:nvPr/>
        </p:nvSpPr>
        <p:spPr>
          <a:xfrm>
            <a:off x="3740266" y="4018770"/>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CC0000"/>
          </a:solidFill>
        </p:spPr>
        <p:txBody>
          <a:bodyPr wrap="square" lIns="0" tIns="0" rIns="0" bIns="0" rtlCol="0"/>
          <a:lstStyle/>
          <a:p>
            <a:endParaRPr sz="1579"/>
          </a:p>
        </p:txBody>
      </p:sp>
      <p:sp>
        <p:nvSpPr>
          <p:cNvPr id="59" name="object 59"/>
          <p:cNvSpPr/>
          <p:nvPr/>
        </p:nvSpPr>
        <p:spPr>
          <a:xfrm>
            <a:off x="3740266" y="4018770"/>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CC0000"/>
            </a:solidFill>
          </a:ln>
        </p:spPr>
        <p:txBody>
          <a:bodyPr wrap="square" lIns="0" tIns="0" rIns="0" bIns="0" rtlCol="0"/>
          <a:lstStyle/>
          <a:p>
            <a:endParaRPr sz="1579"/>
          </a:p>
        </p:txBody>
      </p:sp>
      <p:sp>
        <p:nvSpPr>
          <p:cNvPr id="60" name="object 60"/>
          <p:cNvSpPr/>
          <p:nvPr/>
        </p:nvSpPr>
        <p:spPr>
          <a:xfrm>
            <a:off x="3345627" y="2802863"/>
            <a:ext cx="0" cy="1246449"/>
          </a:xfrm>
          <a:custGeom>
            <a:avLst/>
            <a:gdLst/>
            <a:ahLst/>
            <a:cxnLst/>
            <a:rect l="l" t="t" r="r" b="b"/>
            <a:pathLst>
              <a:path h="1421129">
                <a:moveTo>
                  <a:pt x="0" y="0"/>
                </a:moveTo>
                <a:lnTo>
                  <a:pt x="0" y="1421100"/>
                </a:lnTo>
              </a:path>
            </a:pathLst>
          </a:custGeom>
          <a:ln w="9524">
            <a:solidFill>
              <a:srgbClr val="CC0000"/>
            </a:solidFill>
          </a:ln>
        </p:spPr>
        <p:txBody>
          <a:bodyPr wrap="square" lIns="0" tIns="0" rIns="0" bIns="0" rtlCol="0"/>
          <a:lstStyle/>
          <a:p>
            <a:endParaRPr sz="1579"/>
          </a:p>
        </p:txBody>
      </p:sp>
      <p:sp>
        <p:nvSpPr>
          <p:cNvPr id="61" name="object 61"/>
          <p:cNvSpPr txBox="1"/>
          <p:nvPr/>
        </p:nvSpPr>
        <p:spPr>
          <a:xfrm>
            <a:off x="7258395" y="2255988"/>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414E55"/>
                </a:solidFill>
                <a:latin typeface="Arial"/>
                <a:cs typeface="Arial"/>
              </a:rPr>
              <a:t>PUBLIC </a:t>
            </a:r>
            <a:r>
              <a:rPr sz="965" b="1" spc="223" dirty="0">
                <a:solidFill>
                  <a:srgbClr val="414E55"/>
                </a:solidFill>
                <a:latin typeface="Arial"/>
                <a:cs typeface="Arial"/>
              </a:rPr>
              <a:t>/</a:t>
            </a:r>
            <a:r>
              <a:rPr sz="965" b="1" spc="-206" dirty="0">
                <a:solidFill>
                  <a:srgbClr val="414E55"/>
                </a:solidFill>
                <a:latin typeface="Arial"/>
                <a:cs typeface="Arial"/>
              </a:rPr>
              <a:t> </a:t>
            </a:r>
            <a:r>
              <a:rPr sz="965" b="1" spc="-31" dirty="0">
                <a:solidFill>
                  <a:srgbClr val="414E55"/>
                </a:solidFill>
                <a:latin typeface="Arial"/>
                <a:cs typeface="Arial"/>
              </a:rPr>
              <a:t>PRIVATE  </a:t>
            </a:r>
            <a:r>
              <a:rPr sz="965" b="1" dirty="0">
                <a:solidFill>
                  <a:srgbClr val="414E55"/>
                </a:solidFill>
                <a:latin typeface="Arial"/>
                <a:cs typeface="Arial"/>
              </a:rPr>
              <a:t>CLOUD</a:t>
            </a:r>
            <a:endParaRPr sz="965">
              <a:latin typeface="Arial"/>
              <a:cs typeface="Arial"/>
            </a:endParaRPr>
          </a:p>
        </p:txBody>
      </p:sp>
      <p:sp>
        <p:nvSpPr>
          <p:cNvPr id="62" name="object 62"/>
          <p:cNvSpPr txBox="1"/>
          <p:nvPr/>
        </p:nvSpPr>
        <p:spPr>
          <a:xfrm>
            <a:off x="2760944" y="2127031"/>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414E55"/>
                </a:solidFill>
                <a:latin typeface="Arial"/>
                <a:cs typeface="Arial"/>
              </a:rPr>
              <a:t>PUBLIC </a:t>
            </a:r>
            <a:r>
              <a:rPr sz="965" b="1" spc="223" dirty="0">
                <a:solidFill>
                  <a:srgbClr val="414E55"/>
                </a:solidFill>
                <a:latin typeface="Arial"/>
                <a:cs typeface="Arial"/>
              </a:rPr>
              <a:t>/</a:t>
            </a:r>
            <a:r>
              <a:rPr sz="965" b="1" spc="-206" dirty="0">
                <a:solidFill>
                  <a:srgbClr val="414E55"/>
                </a:solidFill>
                <a:latin typeface="Arial"/>
                <a:cs typeface="Arial"/>
              </a:rPr>
              <a:t> </a:t>
            </a:r>
            <a:r>
              <a:rPr sz="965" b="1" spc="-31" dirty="0">
                <a:solidFill>
                  <a:srgbClr val="414E55"/>
                </a:solidFill>
                <a:latin typeface="Arial"/>
                <a:cs typeface="Arial"/>
              </a:rPr>
              <a:t>PRIVATE  </a:t>
            </a:r>
            <a:r>
              <a:rPr sz="965" b="1" dirty="0">
                <a:solidFill>
                  <a:srgbClr val="414E55"/>
                </a:solidFill>
                <a:latin typeface="Arial"/>
                <a:cs typeface="Arial"/>
              </a:rPr>
              <a:t>CLOUD</a:t>
            </a:r>
            <a:endParaRPr sz="965">
              <a:latin typeface="Arial"/>
              <a:cs typeface="Arial"/>
            </a:endParaRPr>
          </a:p>
        </p:txBody>
      </p:sp>
      <p:sp>
        <p:nvSpPr>
          <p:cNvPr id="63" name="Google Shape;105;p18">
            <a:extLst>
              <a:ext uri="{FF2B5EF4-FFF2-40B4-BE49-F238E27FC236}">
                <a16:creationId xmlns:a16="http://schemas.microsoft.com/office/drawing/2014/main" id="{6F50919A-7BEB-4599-9031-05FD3A6C2D6F}"/>
              </a:ext>
            </a:extLst>
          </p:cNvPr>
          <p:cNvSpPr txBox="1"/>
          <p:nvPr/>
        </p:nvSpPr>
        <p:spPr>
          <a:xfrm>
            <a:off x="0" y="1047537"/>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2" name="Espace réservé de la date 1">
            <a:extLst>
              <a:ext uri="{FF2B5EF4-FFF2-40B4-BE49-F238E27FC236}">
                <a16:creationId xmlns:a16="http://schemas.microsoft.com/office/drawing/2014/main" id="{0D013224-A183-4F52-A64F-F74E080BD5FA}"/>
              </a:ext>
            </a:extLst>
          </p:cNvPr>
          <p:cNvSpPr>
            <a:spLocks noGrp="1"/>
          </p:cNvSpPr>
          <p:nvPr>
            <p:ph type="dt" sz="half" idx="6"/>
          </p:nvPr>
        </p:nvSpPr>
        <p:spPr/>
        <p:txBody>
          <a:bodyPr/>
          <a:lstStyle/>
          <a:p>
            <a:fld id="{DF7CDB91-A6A4-4BA6-88F1-D737E8542097}" type="datetime1">
              <a:rPr lang="en-US" smtClean="0"/>
              <a:t>11/26/2020</a:t>
            </a:fld>
            <a:endParaRPr lang="en-US"/>
          </a:p>
        </p:txBody>
      </p:sp>
      <p:sp>
        <p:nvSpPr>
          <p:cNvPr id="64" name="Espace réservé du numéro de diapositive 63">
            <a:extLst>
              <a:ext uri="{FF2B5EF4-FFF2-40B4-BE49-F238E27FC236}">
                <a16:creationId xmlns:a16="http://schemas.microsoft.com/office/drawing/2014/main" id="{D4FD30D9-3950-4C25-B35D-2D749BBC76C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41</a:t>
            </a:fld>
            <a:endParaRPr lang="fr-FR" spc="-1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69238" y="1869325"/>
            <a:ext cx="1923969" cy="991454"/>
          </a:xfrm>
          <a:prstGeom prst="rect">
            <a:avLst/>
          </a:prstGeom>
          <a:blipFill>
            <a:blip r:embed="rId2" cstate="print"/>
            <a:stretch>
              <a:fillRect/>
            </a:stretch>
          </a:blipFill>
        </p:spPr>
        <p:txBody>
          <a:bodyPr wrap="square" lIns="0" tIns="0" rIns="0" bIns="0" rtlCol="0"/>
          <a:lstStyle/>
          <a:p>
            <a:endParaRPr sz="1579"/>
          </a:p>
        </p:txBody>
      </p:sp>
      <p:sp>
        <p:nvSpPr>
          <p:cNvPr id="4" name="object 4"/>
          <p:cNvSpPr/>
          <p:nvPr/>
        </p:nvSpPr>
        <p:spPr>
          <a:xfrm>
            <a:off x="3878967" y="3133335"/>
            <a:ext cx="2970202" cy="2448900"/>
          </a:xfrm>
          <a:custGeom>
            <a:avLst/>
            <a:gdLst/>
            <a:ahLst/>
            <a:cxnLst/>
            <a:rect l="l" t="t" r="r" b="b"/>
            <a:pathLst>
              <a:path w="3386454" h="2792095">
                <a:moveTo>
                  <a:pt x="0" y="0"/>
                </a:moveTo>
                <a:lnTo>
                  <a:pt x="3386099" y="0"/>
                </a:lnTo>
                <a:lnTo>
                  <a:pt x="3386099" y="2791500"/>
                </a:lnTo>
                <a:lnTo>
                  <a:pt x="0" y="2791500"/>
                </a:lnTo>
                <a:lnTo>
                  <a:pt x="0" y="0"/>
                </a:lnTo>
                <a:close/>
              </a:path>
            </a:pathLst>
          </a:custGeom>
          <a:ln w="28574">
            <a:solidFill>
              <a:srgbClr val="F4CCCC"/>
            </a:solidFill>
          </a:ln>
        </p:spPr>
        <p:txBody>
          <a:bodyPr wrap="square" lIns="0" tIns="0" rIns="0" bIns="0" rtlCol="0"/>
          <a:lstStyle/>
          <a:p>
            <a:endParaRPr sz="1579"/>
          </a:p>
        </p:txBody>
      </p:sp>
      <p:sp>
        <p:nvSpPr>
          <p:cNvPr id="5" name="object 5"/>
          <p:cNvSpPr/>
          <p:nvPr/>
        </p:nvSpPr>
        <p:spPr>
          <a:xfrm>
            <a:off x="3892108" y="3148577"/>
            <a:ext cx="2978557" cy="362572"/>
          </a:xfrm>
          <a:custGeom>
            <a:avLst/>
            <a:gdLst/>
            <a:ahLst/>
            <a:cxnLst/>
            <a:rect l="l" t="t" r="r" b="b"/>
            <a:pathLst>
              <a:path w="3395979" h="413385">
                <a:moveTo>
                  <a:pt x="0" y="0"/>
                </a:moveTo>
                <a:lnTo>
                  <a:pt x="3395699" y="0"/>
                </a:lnTo>
                <a:lnTo>
                  <a:pt x="3395699" y="413099"/>
                </a:lnTo>
                <a:lnTo>
                  <a:pt x="0" y="413099"/>
                </a:lnTo>
                <a:lnTo>
                  <a:pt x="0" y="0"/>
                </a:lnTo>
                <a:close/>
              </a:path>
            </a:pathLst>
          </a:custGeom>
          <a:solidFill>
            <a:srgbClr val="F4CCCC"/>
          </a:solidFill>
        </p:spPr>
        <p:txBody>
          <a:bodyPr wrap="square" lIns="0" tIns="0" rIns="0" bIns="0" rtlCol="0"/>
          <a:lstStyle/>
          <a:p>
            <a:endParaRPr sz="1579"/>
          </a:p>
        </p:txBody>
      </p:sp>
      <p:sp>
        <p:nvSpPr>
          <p:cNvPr id="6" name="object 6"/>
          <p:cNvSpPr/>
          <p:nvPr/>
        </p:nvSpPr>
        <p:spPr>
          <a:xfrm>
            <a:off x="7132440" y="3033617"/>
            <a:ext cx="0" cy="2717349"/>
          </a:xfrm>
          <a:custGeom>
            <a:avLst/>
            <a:gdLst/>
            <a:ahLst/>
            <a:cxnLst/>
            <a:rect l="l" t="t" r="r" b="b"/>
            <a:pathLst>
              <a:path h="3098165">
                <a:moveTo>
                  <a:pt x="0" y="0"/>
                </a:moveTo>
                <a:lnTo>
                  <a:pt x="0" y="3098100"/>
                </a:lnTo>
              </a:path>
            </a:pathLst>
          </a:custGeom>
          <a:ln w="19049">
            <a:solidFill>
              <a:srgbClr val="D9D9D9"/>
            </a:solidFill>
          </a:ln>
        </p:spPr>
        <p:txBody>
          <a:bodyPr wrap="square" lIns="0" tIns="0" rIns="0" bIns="0" rtlCol="0"/>
          <a:lstStyle/>
          <a:p>
            <a:endParaRPr sz="1579"/>
          </a:p>
        </p:txBody>
      </p:sp>
      <p:sp>
        <p:nvSpPr>
          <p:cNvPr id="7" name="object 7"/>
          <p:cNvSpPr txBox="1"/>
          <p:nvPr/>
        </p:nvSpPr>
        <p:spPr>
          <a:xfrm>
            <a:off x="3891499" y="3244605"/>
            <a:ext cx="2945140" cy="186680"/>
          </a:xfrm>
          <a:prstGeom prst="rect">
            <a:avLst/>
          </a:prstGeom>
        </p:spPr>
        <p:txBody>
          <a:bodyPr vert="horz" wrap="square" lIns="0" tIns="11139" rIns="0" bIns="0" rtlCol="0">
            <a:spAutoFit/>
          </a:bodyPr>
          <a:lstStyle/>
          <a:p>
            <a:pPr marL="369263">
              <a:spcBef>
                <a:spcPts val="88"/>
              </a:spcBef>
            </a:pPr>
            <a:r>
              <a:rPr sz="1140" b="1" spc="-35" dirty="0">
                <a:solidFill>
                  <a:srgbClr val="FFFFFF"/>
                </a:solidFill>
                <a:latin typeface="Arial"/>
                <a:cs typeface="Arial"/>
              </a:rPr>
              <a:t>ANSIBLE </a:t>
            </a:r>
            <a:r>
              <a:rPr sz="1140" b="1" spc="-39" dirty="0">
                <a:solidFill>
                  <a:srgbClr val="FFFFFF"/>
                </a:solidFill>
                <a:latin typeface="Arial"/>
                <a:cs typeface="Arial"/>
              </a:rPr>
              <a:t>AUTOMATION</a:t>
            </a:r>
            <a:r>
              <a:rPr sz="1140" b="1" spc="-96" dirty="0">
                <a:solidFill>
                  <a:srgbClr val="FFFFFF"/>
                </a:solidFill>
                <a:latin typeface="Arial"/>
                <a:cs typeface="Arial"/>
              </a:rPr>
              <a:t> </a:t>
            </a:r>
            <a:r>
              <a:rPr sz="1140" b="1" spc="-39" dirty="0">
                <a:solidFill>
                  <a:srgbClr val="FFFFFF"/>
                </a:solidFill>
                <a:latin typeface="Arial"/>
                <a:cs typeface="Arial"/>
              </a:rPr>
              <a:t>ENGINE</a:t>
            </a:r>
            <a:endParaRPr sz="1140">
              <a:latin typeface="Arial"/>
              <a:cs typeface="Arial"/>
            </a:endParaRPr>
          </a:p>
        </p:txBody>
      </p:sp>
      <p:sp>
        <p:nvSpPr>
          <p:cNvPr id="8" name="object 8"/>
          <p:cNvSpPr/>
          <p:nvPr/>
        </p:nvSpPr>
        <p:spPr>
          <a:xfrm>
            <a:off x="4676858" y="1882017"/>
            <a:ext cx="854629" cy="732802"/>
          </a:xfrm>
          <a:prstGeom prst="rect">
            <a:avLst/>
          </a:prstGeom>
          <a:blipFill>
            <a:blip r:embed="rId3" cstate="print"/>
            <a:stretch>
              <a:fillRect/>
            </a:stretch>
          </a:blipFill>
        </p:spPr>
        <p:txBody>
          <a:bodyPr wrap="square" lIns="0" tIns="0" rIns="0" bIns="0" rtlCol="0"/>
          <a:lstStyle/>
          <a:p>
            <a:endParaRPr sz="1579"/>
          </a:p>
        </p:txBody>
      </p:sp>
      <p:sp>
        <p:nvSpPr>
          <p:cNvPr id="9" name="object 9"/>
          <p:cNvSpPr txBox="1"/>
          <p:nvPr/>
        </p:nvSpPr>
        <p:spPr>
          <a:xfrm>
            <a:off x="4909769" y="2475009"/>
            <a:ext cx="388750" cy="159750"/>
          </a:xfrm>
          <a:prstGeom prst="rect">
            <a:avLst/>
          </a:prstGeom>
        </p:spPr>
        <p:txBody>
          <a:bodyPr vert="horz" wrap="square" lIns="0" tIns="11139" rIns="0" bIns="0" rtlCol="0">
            <a:spAutoFit/>
          </a:bodyPr>
          <a:lstStyle/>
          <a:p>
            <a:pPr marL="11139">
              <a:spcBef>
                <a:spcPts val="88"/>
              </a:spcBef>
            </a:pPr>
            <a:r>
              <a:rPr sz="965" b="1" spc="-18" dirty="0">
                <a:solidFill>
                  <a:srgbClr val="FFFFFF"/>
                </a:solidFill>
                <a:latin typeface="Lucida Sans"/>
                <a:cs typeface="Lucida Sans"/>
              </a:rPr>
              <a:t>CMDB</a:t>
            </a:r>
            <a:endParaRPr sz="965">
              <a:latin typeface="Lucida Sans"/>
              <a:cs typeface="Lucida Sans"/>
            </a:endParaRPr>
          </a:p>
        </p:txBody>
      </p:sp>
      <p:sp>
        <p:nvSpPr>
          <p:cNvPr id="10" name="object 10"/>
          <p:cNvSpPr/>
          <p:nvPr/>
        </p:nvSpPr>
        <p:spPr>
          <a:xfrm>
            <a:off x="2946572" y="5025405"/>
            <a:ext cx="791979" cy="7240"/>
          </a:xfrm>
          <a:custGeom>
            <a:avLst/>
            <a:gdLst/>
            <a:ahLst/>
            <a:cxnLst/>
            <a:rect l="l" t="t" r="r" b="b"/>
            <a:pathLst>
              <a:path w="902970" h="8254">
                <a:moveTo>
                  <a:pt x="0" y="8061"/>
                </a:moveTo>
                <a:lnTo>
                  <a:pt x="902965" y="0"/>
                </a:lnTo>
              </a:path>
            </a:pathLst>
          </a:custGeom>
          <a:ln w="9524">
            <a:solidFill>
              <a:srgbClr val="E6B8AE"/>
            </a:solidFill>
          </a:ln>
        </p:spPr>
        <p:txBody>
          <a:bodyPr wrap="square" lIns="0" tIns="0" rIns="0" bIns="0" rtlCol="0"/>
          <a:lstStyle/>
          <a:p>
            <a:endParaRPr sz="1579"/>
          </a:p>
        </p:txBody>
      </p:sp>
      <p:sp>
        <p:nvSpPr>
          <p:cNvPr id="11" name="object 11"/>
          <p:cNvSpPr/>
          <p:nvPr/>
        </p:nvSpPr>
        <p:spPr>
          <a:xfrm>
            <a:off x="3738384" y="5007044"/>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12" name="object 12"/>
          <p:cNvSpPr/>
          <p:nvPr/>
        </p:nvSpPr>
        <p:spPr>
          <a:xfrm>
            <a:off x="3738384" y="5007044"/>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13" name="object 13"/>
          <p:cNvSpPr/>
          <p:nvPr/>
        </p:nvSpPr>
        <p:spPr>
          <a:xfrm>
            <a:off x="6899473" y="3956249"/>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4" name="object 14"/>
          <p:cNvSpPr/>
          <p:nvPr/>
        </p:nvSpPr>
        <p:spPr>
          <a:xfrm>
            <a:off x="7382539" y="3937889"/>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5" name="object 15"/>
          <p:cNvSpPr/>
          <p:nvPr/>
        </p:nvSpPr>
        <p:spPr>
          <a:xfrm>
            <a:off x="7382539" y="3937889"/>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6" name="object 16"/>
          <p:cNvSpPr/>
          <p:nvPr/>
        </p:nvSpPr>
        <p:spPr>
          <a:xfrm>
            <a:off x="6899473" y="4966347"/>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7" name="object 17"/>
          <p:cNvSpPr/>
          <p:nvPr/>
        </p:nvSpPr>
        <p:spPr>
          <a:xfrm>
            <a:off x="7382539" y="4947987"/>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8" name="object 18"/>
          <p:cNvSpPr/>
          <p:nvPr/>
        </p:nvSpPr>
        <p:spPr>
          <a:xfrm>
            <a:off x="7382539" y="4947987"/>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9" name="object 19"/>
          <p:cNvSpPr/>
          <p:nvPr/>
        </p:nvSpPr>
        <p:spPr>
          <a:xfrm>
            <a:off x="2670381" y="4446389"/>
            <a:ext cx="1068226" cy="0"/>
          </a:xfrm>
          <a:custGeom>
            <a:avLst/>
            <a:gdLst/>
            <a:ahLst/>
            <a:cxnLst/>
            <a:rect l="l" t="t" r="r" b="b"/>
            <a:pathLst>
              <a:path w="1217929">
                <a:moveTo>
                  <a:pt x="0" y="0"/>
                </a:moveTo>
                <a:lnTo>
                  <a:pt x="1217662" y="0"/>
                </a:lnTo>
              </a:path>
            </a:pathLst>
          </a:custGeom>
          <a:ln w="9524">
            <a:solidFill>
              <a:srgbClr val="E6B8AE"/>
            </a:solidFill>
          </a:ln>
        </p:spPr>
        <p:txBody>
          <a:bodyPr wrap="square" lIns="0" tIns="0" rIns="0" bIns="0" rtlCol="0"/>
          <a:lstStyle/>
          <a:p>
            <a:endParaRPr sz="1579"/>
          </a:p>
        </p:txBody>
      </p:sp>
      <p:sp>
        <p:nvSpPr>
          <p:cNvPr id="20" name="object 20"/>
          <p:cNvSpPr/>
          <p:nvPr/>
        </p:nvSpPr>
        <p:spPr>
          <a:xfrm>
            <a:off x="3738374" y="4428029"/>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1" name="object 21"/>
          <p:cNvSpPr/>
          <p:nvPr/>
        </p:nvSpPr>
        <p:spPr>
          <a:xfrm>
            <a:off x="3738374" y="4428029"/>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2" name="object 22"/>
          <p:cNvSpPr/>
          <p:nvPr/>
        </p:nvSpPr>
        <p:spPr>
          <a:xfrm>
            <a:off x="2567285" y="4230172"/>
            <a:ext cx="0" cy="326928"/>
          </a:xfrm>
          <a:custGeom>
            <a:avLst/>
            <a:gdLst/>
            <a:ahLst/>
            <a:cxnLst/>
            <a:rect l="l" t="t" r="r" b="b"/>
            <a:pathLst>
              <a:path h="372745">
                <a:moveTo>
                  <a:pt x="0" y="0"/>
                </a:moveTo>
                <a:lnTo>
                  <a:pt x="0" y="372262"/>
                </a:lnTo>
              </a:path>
            </a:pathLst>
          </a:custGeom>
          <a:ln w="9524">
            <a:solidFill>
              <a:srgbClr val="E6B8AE"/>
            </a:solidFill>
          </a:ln>
        </p:spPr>
        <p:txBody>
          <a:bodyPr wrap="square" lIns="0" tIns="0" rIns="0" bIns="0" rtlCol="0"/>
          <a:lstStyle/>
          <a:p>
            <a:endParaRPr sz="1579"/>
          </a:p>
        </p:txBody>
      </p:sp>
      <p:sp>
        <p:nvSpPr>
          <p:cNvPr id="23" name="object 23"/>
          <p:cNvSpPr/>
          <p:nvPr/>
        </p:nvSpPr>
        <p:spPr>
          <a:xfrm>
            <a:off x="2548925" y="4556677"/>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E6B8AE"/>
          </a:solidFill>
        </p:spPr>
        <p:txBody>
          <a:bodyPr wrap="square" lIns="0" tIns="0" rIns="0" bIns="0" rtlCol="0"/>
          <a:lstStyle/>
          <a:p>
            <a:endParaRPr sz="1579"/>
          </a:p>
        </p:txBody>
      </p:sp>
      <p:sp>
        <p:nvSpPr>
          <p:cNvPr id="24" name="object 24"/>
          <p:cNvSpPr/>
          <p:nvPr/>
        </p:nvSpPr>
        <p:spPr>
          <a:xfrm>
            <a:off x="2548925" y="4556677"/>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E6B8AE"/>
            </a:solidFill>
          </a:ln>
        </p:spPr>
        <p:txBody>
          <a:bodyPr wrap="square" lIns="0" tIns="0" rIns="0" bIns="0" rtlCol="0"/>
          <a:lstStyle/>
          <a:p>
            <a:endParaRPr sz="1579"/>
          </a:p>
        </p:txBody>
      </p:sp>
      <p:sp>
        <p:nvSpPr>
          <p:cNvPr id="25" name="object 25"/>
          <p:cNvSpPr/>
          <p:nvPr/>
        </p:nvSpPr>
        <p:spPr>
          <a:xfrm>
            <a:off x="2674213" y="4227500"/>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26" name="object 26"/>
          <p:cNvSpPr/>
          <p:nvPr/>
        </p:nvSpPr>
        <p:spPr>
          <a:xfrm>
            <a:off x="3339023" y="4039089"/>
            <a:ext cx="401559" cy="6126"/>
          </a:xfrm>
          <a:custGeom>
            <a:avLst/>
            <a:gdLst/>
            <a:ahLst/>
            <a:cxnLst/>
            <a:rect l="l" t="t" r="r" b="b"/>
            <a:pathLst>
              <a:path w="457835" h="6985">
                <a:moveTo>
                  <a:pt x="0" y="6487"/>
                </a:moveTo>
                <a:lnTo>
                  <a:pt x="457769" y="0"/>
                </a:lnTo>
              </a:path>
            </a:pathLst>
          </a:custGeom>
          <a:ln w="9524">
            <a:solidFill>
              <a:srgbClr val="4CB1B2"/>
            </a:solidFill>
          </a:ln>
        </p:spPr>
        <p:txBody>
          <a:bodyPr wrap="square" lIns="0" tIns="0" rIns="0" bIns="0" rtlCol="0"/>
          <a:lstStyle/>
          <a:p>
            <a:endParaRPr sz="1579"/>
          </a:p>
        </p:txBody>
      </p:sp>
      <p:sp>
        <p:nvSpPr>
          <p:cNvPr id="27" name="object 27"/>
          <p:cNvSpPr/>
          <p:nvPr/>
        </p:nvSpPr>
        <p:spPr>
          <a:xfrm>
            <a:off x="3740266" y="4020729"/>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4CB1B2"/>
          </a:solidFill>
        </p:spPr>
        <p:txBody>
          <a:bodyPr wrap="square" lIns="0" tIns="0" rIns="0" bIns="0" rtlCol="0"/>
          <a:lstStyle/>
          <a:p>
            <a:endParaRPr sz="1579"/>
          </a:p>
        </p:txBody>
      </p:sp>
      <p:sp>
        <p:nvSpPr>
          <p:cNvPr id="28" name="object 28"/>
          <p:cNvSpPr/>
          <p:nvPr/>
        </p:nvSpPr>
        <p:spPr>
          <a:xfrm>
            <a:off x="3740266" y="4020729"/>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4CB1B2"/>
            </a:solidFill>
          </a:ln>
        </p:spPr>
        <p:txBody>
          <a:bodyPr wrap="square" lIns="0" tIns="0" rIns="0" bIns="0" rtlCol="0"/>
          <a:lstStyle/>
          <a:p>
            <a:endParaRPr sz="1579"/>
          </a:p>
        </p:txBody>
      </p:sp>
      <p:sp>
        <p:nvSpPr>
          <p:cNvPr id="29" name="object 29"/>
          <p:cNvSpPr/>
          <p:nvPr/>
        </p:nvSpPr>
        <p:spPr>
          <a:xfrm>
            <a:off x="3583379" y="3713258"/>
            <a:ext cx="155945" cy="0"/>
          </a:xfrm>
          <a:custGeom>
            <a:avLst/>
            <a:gdLst/>
            <a:ahLst/>
            <a:cxnLst/>
            <a:rect l="l" t="t" r="r" b="b"/>
            <a:pathLst>
              <a:path w="177800">
                <a:moveTo>
                  <a:pt x="0" y="0"/>
                </a:moveTo>
                <a:lnTo>
                  <a:pt x="177562" y="0"/>
                </a:lnTo>
              </a:path>
            </a:pathLst>
          </a:custGeom>
          <a:ln w="9524">
            <a:solidFill>
              <a:srgbClr val="4CB1B2"/>
            </a:solidFill>
          </a:ln>
        </p:spPr>
        <p:txBody>
          <a:bodyPr wrap="square" lIns="0" tIns="0" rIns="0" bIns="0" rtlCol="0"/>
          <a:lstStyle/>
          <a:p>
            <a:endParaRPr sz="1579"/>
          </a:p>
        </p:txBody>
      </p:sp>
      <p:sp>
        <p:nvSpPr>
          <p:cNvPr id="30" name="object 30"/>
          <p:cNvSpPr/>
          <p:nvPr/>
        </p:nvSpPr>
        <p:spPr>
          <a:xfrm>
            <a:off x="3739118" y="3694898"/>
            <a:ext cx="50682" cy="36759"/>
          </a:xfrm>
          <a:custGeom>
            <a:avLst/>
            <a:gdLst/>
            <a:ahLst/>
            <a:cxnLst/>
            <a:rect l="l" t="t" r="r" b="b"/>
            <a:pathLst>
              <a:path w="57785" h="41910">
                <a:moveTo>
                  <a:pt x="0" y="41865"/>
                </a:moveTo>
                <a:lnTo>
                  <a:pt x="0" y="0"/>
                </a:lnTo>
                <a:lnTo>
                  <a:pt x="57512" y="20932"/>
                </a:lnTo>
                <a:lnTo>
                  <a:pt x="0" y="41865"/>
                </a:lnTo>
                <a:close/>
              </a:path>
            </a:pathLst>
          </a:custGeom>
          <a:solidFill>
            <a:srgbClr val="4CB1B2"/>
          </a:solidFill>
        </p:spPr>
        <p:txBody>
          <a:bodyPr wrap="square" lIns="0" tIns="0" rIns="0" bIns="0" rtlCol="0"/>
          <a:lstStyle/>
          <a:p>
            <a:endParaRPr sz="1579"/>
          </a:p>
        </p:txBody>
      </p:sp>
      <p:sp>
        <p:nvSpPr>
          <p:cNvPr id="31" name="object 31"/>
          <p:cNvSpPr/>
          <p:nvPr/>
        </p:nvSpPr>
        <p:spPr>
          <a:xfrm>
            <a:off x="3739118" y="3694898"/>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4CB1B2"/>
            </a:solidFill>
          </a:ln>
        </p:spPr>
        <p:txBody>
          <a:bodyPr wrap="square" lIns="0" tIns="0" rIns="0" bIns="0" rtlCol="0"/>
          <a:lstStyle/>
          <a:p>
            <a:endParaRPr sz="1579"/>
          </a:p>
        </p:txBody>
      </p:sp>
      <p:sp>
        <p:nvSpPr>
          <p:cNvPr id="32" name="object 32"/>
          <p:cNvSpPr/>
          <p:nvPr/>
        </p:nvSpPr>
        <p:spPr>
          <a:xfrm>
            <a:off x="3595264" y="2909172"/>
            <a:ext cx="0" cy="804233"/>
          </a:xfrm>
          <a:custGeom>
            <a:avLst/>
            <a:gdLst/>
            <a:ahLst/>
            <a:cxnLst/>
            <a:rect l="l" t="t" r="r" b="b"/>
            <a:pathLst>
              <a:path h="916939">
                <a:moveTo>
                  <a:pt x="0" y="0"/>
                </a:moveTo>
                <a:lnTo>
                  <a:pt x="0" y="916800"/>
                </a:lnTo>
              </a:path>
            </a:pathLst>
          </a:custGeom>
          <a:ln w="9524">
            <a:solidFill>
              <a:srgbClr val="E6B8AE"/>
            </a:solidFill>
          </a:ln>
        </p:spPr>
        <p:txBody>
          <a:bodyPr wrap="square" lIns="0" tIns="0" rIns="0" bIns="0" rtlCol="0"/>
          <a:lstStyle/>
          <a:p>
            <a:endParaRPr sz="1579"/>
          </a:p>
        </p:txBody>
      </p:sp>
      <p:sp>
        <p:nvSpPr>
          <p:cNvPr id="33" name="object 33"/>
          <p:cNvSpPr/>
          <p:nvPr/>
        </p:nvSpPr>
        <p:spPr>
          <a:xfrm>
            <a:off x="3583408" y="2909177"/>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34" name="object 34"/>
          <p:cNvSpPr/>
          <p:nvPr/>
        </p:nvSpPr>
        <p:spPr>
          <a:xfrm>
            <a:off x="5107425" y="2693390"/>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35" name="object 35"/>
          <p:cNvSpPr/>
          <p:nvPr/>
        </p:nvSpPr>
        <p:spPr>
          <a:xfrm>
            <a:off x="2056250" y="3218414"/>
            <a:ext cx="1059867" cy="722014"/>
          </a:xfrm>
          <a:prstGeom prst="rect">
            <a:avLst/>
          </a:prstGeom>
          <a:blipFill>
            <a:blip r:embed="rId4" cstate="print"/>
            <a:stretch>
              <a:fillRect/>
            </a:stretch>
          </a:blipFill>
        </p:spPr>
        <p:txBody>
          <a:bodyPr wrap="square" lIns="0" tIns="0" rIns="0" bIns="0" rtlCol="0"/>
          <a:lstStyle/>
          <a:p>
            <a:endParaRPr sz="1579"/>
          </a:p>
        </p:txBody>
      </p:sp>
      <p:sp>
        <p:nvSpPr>
          <p:cNvPr id="36" name="object 36"/>
          <p:cNvSpPr txBox="1"/>
          <p:nvPr/>
        </p:nvSpPr>
        <p:spPr>
          <a:xfrm>
            <a:off x="2380737" y="3974419"/>
            <a:ext cx="417154" cy="159750"/>
          </a:xfrm>
          <a:prstGeom prst="rect">
            <a:avLst/>
          </a:prstGeom>
        </p:spPr>
        <p:txBody>
          <a:bodyPr vert="horz" wrap="square" lIns="0" tIns="11139" rIns="0" bIns="0" rtlCol="0">
            <a:spAutoFit/>
          </a:bodyPr>
          <a:lstStyle/>
          <a:p>
            <a:pPr marL="11139">
              <a:spcBef>
                <a:spcPts val="88"/>
              </a:spcBef>
            </a:pPr>
            <a:r>
              <a:rPr sz="965" b="1" spc="-39" dirty="0">
                <a:solidFill>
                  <a:srgbClr val="D9D9D9"/>
                </a:solidFill>
                <a:latin typeface="Arial"/>
                <a:cs typeface="Arial"/>
              </a:rPr>
              <a:t>USE</a:t>
            </a:r>
            <a:r>
              <a:rPr sz="965" b="1" spc="-53" dirty="0">
                <a:solidFill>
                  <a:srgbClr val="D9D9D9"/>
                </a:solidFill>
                <a:latin typeface="Arial"/>
                <a:cs typeface="Arial"/>
              </a:rPr>
              <a:t>R</a:t>
            </a:r>
            <a:r>
              <a:rPr sz="965" b="1" spc="-57" dirty="0">
                <a:solidFill>
                  <a:srgbClr val="D9D9D9"/>
                </a:solidFill>
                <a:latin typeface="Arial"/>
                <a:cs typeface="Arial"/>
              </a:rPr>
              <a:t>S</a:t>
            </a:r>
            <a:endParaRPr sz="965">
              <a:latin typeface="Arial"/>
              <a:cs typeface="Arial"/>
            </a:endParaRPr>
          </a:p>
        </p:txBody>
      </p:sp>
      <p:sp>
        <p:nvSpPr>
          <p:cNvPr id="37" name="object 37"/>
          <p:cNvSpPr txBox="1"/>
          <p:nvPr/>
        </p:nvSpPr>
        <p:spPr>
          <a:xfrm>
            <a:off x="4368915" y="4325519"/>
            <a:ext cx="711222" cy="159750"/>
          </a:xfrm>
          <a:prstGeom prst="rect">
            <a:avLst/>
          </a:prstGeom>
        </p:spPr>
        <p:txBody>
          <a:bodyPr vert="horz" wrap="square" lIns="0" tIns="11139" rIns="0" bIns="0" rtlCol="0">
            <a:spAutoFit/>
          </a:bodyPr>
          <a:lstStyle/>
          <a:p>
            <a:pPr marL="11139">
              <a:spcBef>
                <a:spcPts val="88"/>
              </a:spcBef>
            </a:pPr>
            <a:r>
              <a:rPr sz="965" b="1" spc="-26" dirty="0">
                <a:solidFill>
                  <a:srgbClr val="414E55"/>
                </a:solidFill>
                <a:latin typeface="Arial"/>
                <a:cs typeface="Arial"/>
              </a:rPr>
              <a:t>INVENTORY</a:t>
            </a:r>
            <a:endParaRPr sz="965">
              <a:latin typeface="Arial"/>
              <a:cs typeface="Arial"/>
            </a:endParaRPr>
          </a:p>
        </p:txBody>
      </p:sp>
      <p:sp>
        <p:nvSpPr>
          <p:cNvPr id="38" name="object 38"/>
          <p:cNvSpPr/>
          <p:nvPr/>
        </p:nvSpPr>
        <p:spPr>
          <a:xfrm>
            <a:off x="7537706" y="3706569"/>
            <a:ext cx="534932" cy="453890"/>
          </a:xfrm>
          <a:prstGeom prst="rect">
            <a:avLst/>
          </a:prstGeom>
          <a:blipFill>
            <a:blip r:embed="rId5" cstate="print"/>
            <a:stretch>
              <a:fillRect/>
            </a:stretch>
          </a:blipFill>
        </p:spPr>
        <p:txBody>
          <a:bodyPr wrap="square" lIns="0" tIns="0" rIns="0" bIns="0" rtlCol="0"/>
          <a:lstStyle/>
          <a:p>
            <a:endParaRPr sz="1579"/>
          </a:p>
        </p:txBody>
      </p:sp>
      <p:sp>
        <p:nvSpPr>
          <p:cNvPr id="39" name="object 39"/>
          <p:cNvSpPr txBox="1"/>
          <p:nvPr/>
        </p:nvSpPr>
        <p:spPr>
          <a:xfrm>
            <a:off x="7578823" y="4235097"/>
            <a:ext cx="422723" cy="159750"/>
          </a:xfrm>
          <a:prstGeom prst="rect">
            <a:avLst/>
          </a:prstGeom>
        </p:spPr>
        <p:txBody>
          <a:bodyPr vert="horz" wrap="square" lIns="0" tIns="11139" rIns="0" bIns="0" rtlCol="0">
            <a:spAutoFit/>
          </a:bodyPr>
          <a:lstStyle/>
          <a:p>
            <a:pPr marL="11139">
              <a:spcBef>
                <a:spcPts val="88"/>
              </a:spcBef>
            </a:pPr>
            <a:r>
              <a:rPr sz="965" b="1" spc="-35" dirty="0">
                <a:solidFill>
                  <a:srgbClr val="D9D9D9"/>
                </a:solidFill>
                <a:latin typeface="Arial"/>
                <a:cs typeface="Arial"/>
              </a:rPr>
              <a:t>HOSTS</a:t>
            </a:r>
            <a:endParaRPr sz="965">
              <a:latin typeface="Arial"/>
              <a:cs typeface="Arial"/>
            </a:endParaRPr>
          </a:p>
        </p:txBody>
      </p:sp>
      <p:sp>
        <p:nvSpPr>
          <p:cNvPr id="40" name="object 40"/>
          <p:cNvSpPr txBox="1"/>
          <p:nvPr/>
        </p:nvSpPr>
        <p:spPr>
          <a:xfrm>
            <a:off x="7479616" y="5306608"/>
            <a:ext cx="618769" cy="301095"/>
          </a:xfrm>
          <a:prstGeom prst="rect">
            <a:avLst/>
          </a:prstGeom>
        </p:spPr>
        <p:txBody>
          <a:bodyPr vert="horz" wrap="square" lIns="0" tIns="7797" rIns="0" bIns="0" rtlCol="0">
            <a:spAutoFit/>
          </a:bodyPr>
          <a:lstStyle/>
          <a:p>
            <a:pPr marL="55696" marR="4456" indent="-45114">
              <a:lnSpc>
                <a:spcPct val="102299"/>
              </a:lnSpc>
              <a:spcBef>
                <a:spcPts val="61"/>
              </a:spcBef>
            </a:pPr>
            <a:r>
              <a:rPr sz="965" b="1" spc="-39" dirty="0">
                <a:solidFill>
                  <a:srgbClr val="D9D9D9"/>
                </a:solidFill>
                <a:latin typeface="Arial"/>
                <a:cs typeface="Arial"/>
              </a:rPr>
              <a:t>NET</a:t>
            </a:r>
            <a:r>
              <a:rPr sz="965" b="1" spc="-79" dirty="0">
                <a:solidFill>
                  <a:srgbClr val="D9D9D9"/>
                </a:solidFill>
                <a:latin typeface="Arial"/>
                <a:cs typeface="Arial"/>
              </a:rPr>
              <a:t>W</a:t>
            </a:r>
            <a:r>
              <a:rPr sz="965" b="1" spc="-26" dirty="0">
                <a:solidFill>
                  <a:srgbClr val="D9D9D9"/>
                </a:solidFill>
                <a:latin typeface="Arial"/>
                <a:cs typeface="Arial"/>
              </a:rPr>
              <a:t>ORK  </a:t>
            </a:r>
            <a:r>
              <a:rPr sz="965" b="1" spc="-39" dirty="0">
                <a:solidFill>
                  <a:srgbClr val="D9D9D9"/>
                </a:solidFill>
                <a:latin typeface="Arial"/>
                <a:cs typeface="Arial"/>
              </a:rPr>
              <a:t>DEVICES</a:t>
            </a:r>
            <a:endParaRPr sz="965">
              <a:latin typeface="Arial"/>
              <a:cs typeface="Arial"/>
            </a:endParaRPr>
          </a:p>
        </p:txBody>
      </p:sp>
      <p:sp>
        <p:nvSpPr>
          <p:cNvPr id="41" name="object 41"/>
          <p:cNvSpPr/>
          <p:nvPr/>
        </p:nvSpPr>
        <p:spPr>
          <a:xfrm>
            <a:off x="7544311" y="4729825"/>
            <a:ext cx="513882" cy="513882"/>
          </a:xfrm>
          <a:prstGeom prst="rect">
            <a:avLst/>
          </a:prstGeom>
          <a:blipFill>
            <a:blip r:embed="rId6" cstate="print"/>
            <a:stretch>
              <a:fillRect/>
            </a:stretch>
          </a:blipFill>
        </p:spPr>
        <p:txBody>
          <a:bodyPr wrap="square" lIns="0" tIns="0" rIns="0" bIns="0" rtlCol="0"/>
          <a:lstStyle/>
          <a:p>
            <a:endParaRPr sz="1579"/>
          </a:p>
        </p:txBody>
      </p:sp>
      <p:sp>
        <p:nvSpPr>
          <p:cNvPr id="42" name="object 42"/>
          <p:cNvSpPr txBox="1"/>
          <p:nvPr/>
        </p:nvSpPr>
        <p:spPr>
          <a:xfrm>
            <a:off x="5754673" y="5228705"/>
            <a:ext cx="527430" cy="141064"/>
          </a:xfrm>
          <a:prstGeom prst="rect">
            <a:avLst/>
          </a:prstGeom>
          <a:solidFill>
            <a:srgbClr val="EEEEEE"/>
          </a:solidFill>
        </p:spPr>
        <p:txBody>
          <a:bodyPr vert="horz" wrap="square" lIns="0" tIns="0" rIns="0" bIns="0" rtlCol="0">
            <a:spAutoFit/>
          </a:bodyPr>
          <a:lstStyle/>
          <a:p>
            <a:pPr>
              <a:lnSpc>
                <a:spcPts val="1118"/>
              </a:lnSpc>
            </a:pPr>
            <a:r>
              <a:rPr sz="965" b="1" spc="-35" dirty="0">
                <a:solidFill>
                  <a:srgbClr val="D9D9D9"/>
                </a:solidFill>
                <a:latin typeface="Arial"/>
                <a:cs typeface="Arial"/>
              </a:rPr>
              <a:t>PLUGINS</a:t>
            </a:r>
            <a:endParaRPr sz="965">
              <a:latin typeface="Arial"/>
              <a:cs typeface="Arial"/>
            </a:endParaRPr>
          </a:p>
        </p:txBody>
      </p:sp>
      <p:sp>
        <p:nvSpPr>
          <p:cNvPr id="43" name="object 43"/>
          <p:cNvSpPr/>
          <p:nvPr/>
        </p:nvSpPr>
        <p:spPr>
          <a:xfrm>
            <a:off x="4472655" y="3741634"/>
            <a:ext cx="483097" cy="515987"/>
          </a:xfrm>
          <a:prstGeom prst="rect">
            <a:avLst/>
          </a:prstGeom>
          <a:blipFill>
            <a:blip r:embed="rId7" cstate="print"/>
            <a:stretch>
              <a:fillRect/>
            </a:stretch>
          </a:blipFill>
        </p:spPr>
        <p:txBody>
          <a:bodyPr wrap="square" lIns="0" tIns="0" rIns="0" bIns="0" rtlCol="0"/>
          <a:lstStyle/>
          <a:p>
            <a:endParaRPr sz="1579"/>
          </a:p>
        </p:txBody>
      </p:sp>
      <p:sp>
        <p:nvSpPr>
          <p:cNvPr id="44" name="object 44"/>
          <p:cNvSpPr/>
          <p:nvPr/>
        </p:nvSpPr>
        <p:spPr>
          <a:xfrm>
            <a:off x="5710908" y="3759250"/>
            <a:ext cx="543615" cy="506252"/>
          </a:xfrm>
          <a:prstGeom prst="rect">
            <a:avLst/>
          </a:prstGeom>
          <a:blipFill>
            <a:blip r:embed="rId8" cstate="print"/>
            <a:stretch>
              <a:fillRect/>
            </a:stretch>
          </a:blipFill>
        </p:spPr>
        <p:txBody>
          <a:bodyPr wrap="square" lIns="0" tIns="0" rIns="0" bIns="0" rtlCol="0"/>
          <a:lstStyle/>
          <a:p>
            <a:endParaRPr sz="1579"/>
          </a:p>
        </p:txBody>
      </p:sp>
      <p:sp>
        <p:nvSpPr>
          <p:cNvPr id="45" name="object 45"/>
          <p:cNvSpPr txBox="1"/>
          <p:nvPr/>
        </p:nvSpPr>
        <p:spPr>
          <a:xfrm>
            <a:off x="5915500" y="4329855"/>
            <a:ext cx="207741" cy="159750"/>
          </a:xfrm>
          <a:prstGeom prst="rect">
            <a:avLst/>
          </a:prstGeom>
        </p:spPr>
        <p:txBody>
          <a:bodyPr vert="horz" wrap="square" lIns="0" tIns="11139" rIns="0" bIns="0" rtlCol="0">
            <a:spAutoFit/>
          </a:bodyPr>
          <a:lstStyle/>
          <a:p>
            <a:pPr marL="11139">
              <a:spcBef>
                <a:spcPts val="88"/>
              </a:spcBef>
            </a:pPr>
            <a:r>
              <a:rPr sz="965" b="1" spc="-35" dirty="0">
                <a:solidFill>
                  <a:srgbClr val="424C55"/>
                </a:solidFill>
                <a:latin typeface="Arial"/>
                <a:cs typeface="Arial"/>
              </a:rPr>
              <a:t>CLI</a:t>
            </a:r>
            <a:endParaRPr sz="965">
              <a:latin typeface="Arial"/>
              <a:cs typeface="Arial"/>
            </a:endParaRPr>
          </a:p>
        </p:txBody>
      </p:sp>
      <p:sp>
        <p:nvSpPr>
          <p:cNvPr id="46" name="object 46"/>
          <p:cNvSpPr/>
          <p:nvPr/>
        </p:nvSpPr>
        <p:spPr>
          <a:xfrm>
            <a:off x="5674710" y="4707407"/>
            <a:ext cx="645182" cy="433629"/>
          </a:xfrm>
          <a:prstGeom prst="rect">
            <a:avLst/>
          </a:prstGeom>
          <a:blipFill>
            <a:blip r:embed="rId9" cstate="print"/>
            <a:stretch>
              <a:fillRect/>
            </a:stretch>
          </a:blipFill>
        </p:spPr>
        <p:txBody>
          <a:bodyPr wrap="square" lIns="0" tIns="0" rIns="0" bIns="0" rtlCol="0"/>
          <a:lstStyle/>
          <a:p>
            <a:endParaRPr sz="1579"/>
          </a:p>
        </p:txBody>
      </p:sp>
      <p:sp>
        <p:nvSpPr>
          <p:cNvPr id="47" name="object 47"/>
          <p:cNvSpPr txBox="1"/>
          <p:nvPr/>
        </p:nvSpPr>
        <p:spPr>
          <a:xfrm>
            <a:off x="4418583" y="5228242"/>
            <a:ext cx="590922" cy="141064"/>
          </a:xfrm>
          <a:prstGeom prst="rect">
            <a:avLst/>
          </a:prstGeom>
          <a:solidFill>
            <a:srgbClr val="EEEEEE"/>
          </a:solidFill>
        </p:spPr>
        <p:txBody>
          <a:bodyPr vert="horz" wrap="square" lIns="0" tIns="0" rIns="0" bIns="0" rtlCol="0">
            <a:spAutoFit/>
          </a:bodyPr>
          <a:lstStyle/>
          <a:p>
            <a:pPr>
              <a:lnSpc>
                <a:spcPts val="1118"/>
              </a:lnSpc>
            </a:pPr>
            <a:r>
              <a:rPr sz="965" b="1" spc="-39" dirty="0">
                <a:solidFill>
                  <a:srgbClr val="D9D9D9"/>
                </a:solidFill>
                <a:latin typeface="Arial"/>
                <a:cs typeface="Arial"/>
              </a:rPr>
              <a:t>MODULES</a:t>
            </a:r>
            <a:endParaRPr sz="965">
              <a:latin typeface="Arial"/>
              <a:cs typeface="Arial"/>
            </a:endParaRPr>
          </a:p>
        </p:txBody>
      </p:sp>
      <p:sp>
        <p:nvSpPr>
          <p:cNvPr id="48" name="object 48"/>
          <p:cNvSpPr/>
          <p:nvPr/>
        </p:nvSpPr>
        <p:spPr>
          <a:xfrm>
            <a:off x="4510617" y="4726439"/>
            <a:ext cx="420999" cy="419947"/>
          </a:xfrm>
          <a:prstGeom prst="rect">
            <a:avLst/>
          </a:prstGeom>
          <a:blipFill>
            <a:blip r:embed="rId10" cstate="print"/>
            <a:stretch>
              <a:fillRect/>
            </a:stretch>
          </a:blipFill>
        </p:spPr>
        <p:txBody>
          <a:bodyPr wrap="square" lIns="0" tIns="0" rIns="0" bIns="0" rtlCol="0"/>
          <a:lstStyle/>
          <a:p>
            <a:endParaRPr sz="1579"/>
          </a:p>
        </p:txBody>
      </p:sp>
      <p:sp>
        <p:nvSpPr>
          <p:cNvPr id="49" name="object 49"/>
          <p:cNvSpPr/>
          <p:nvPr/>
        </p:nvSpPr>
        <p:spPr>
          <a:xfrm>
            <a:off x="7847224" y="2999262"/>
            <a:ext cx="0" cy="286271"/>
          </a:xfrm>
          <a:custGeom>
            <a:avLst/>
            <a:gdLst/>
            <a:ahLst/>
            <a:cxnLst/>
            <a:rect l="l" t="t" r="r" b="b"/>
            <a:pathLst>
              <a:path h="326389">
                <a:moveTo>
                  <a:pt x="0" y="325762"/>
                </a:moveTo>
                <a:lnTo>
                  <a:pt x="0" y="0"/>
                </a:lnTo>
              </a:path>
            </a:pathLst>
          </a:custGeom>
          <a:ln w="9524">
            <a:solidFill>
              <a:srgbClr val="E6B8AE"/>
            </a:solidFill>
          </a:ln>
        </p:spPr>
        <p:txBody>
          <a:bodyPr wrap="square" lIns="0" tIns="0" rIns="0" bIns="0" rtlCol="0"/>
          <a:lstStyle/>
          <a:p>
            <a:endParaRPr sz="1579"/>
          </a:p>
        </p:txBody>
      </p:sp>
      <p:sp>
        <p:nvSpPr>
          <p:cNvPr id="50" name="object 50"/>
          <p:cNvSpPr/>
          <p:nvPr/>
        </p:nvSpPr>
        <p:spPr>
          <a:xfrm>
            <a:off x="7828864" y="2948819"/>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E6B8AE"/>
          </a:solidFill>
        </p:spPr>
        <p:txBody>
          <a:bodyPr wrap="square" lIns="0" tIns="0" rIns="0" bIns="0" rtlCol="0"/>
          <a:lstStyle/>
          <a:p>
            <a:endParaRPr sz="1579"/>
          </a:p>
        </p:txBody>
      </p:sp>
      <p:sp>
        <p:nvSpPr>
          <p:cNvPr id="51" name="object 51"/>
          <p:cNvSpPr/>
          <p:nvPr/>
        </p:nvSpPr>
        <p:spPr>
          <a:xfrm>
            <a:off x="7828864" y="2948819"/>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E6B8AE"/>
            </a:solidFill>
          </a:ln>
        </p:spPr>
        <p:txBody>
          <a:bodyPr wrap="square" lIns="0" tIns="0" rIns="0" bIns="0" rtlCol="0"/>
          <a:lstStyle/>
          <a:p>
            <a:endParaRPr sz="1579"/>
          </a:p>
        </p:txBody>
      </p:sp>
      <p:sp>
        <p:nvSpPr>
          <p:cNvPr id="52" name="object 52"/>
          <p:cNvSpPr/>
          <p:nvPr/>
        </p:nvSpPr>
        <p:spPr>
          <a:xfrm>
            <a:off x="2383745" y="1740875"/>
            <a:ext cx="1923969" cy="991454"/>
          </a:xfrm>
          <a:prstGeom prst="rect">
            <a:avLst/>
          </a:prstGeom>
          <a:blipFill>
            <a:blip r:embed="rId11" cstate="print"/>
            <a:stretch>
              <a:fillRect/>
            </a:stretch>
          </a:blipFill>
        </p:spPr>
        <p:txBody>
          <a:bodyPr wrap="square" lIns="0" tIns="0" rIns="0" bIns="0" rtlCol="0"/>
          <a:lstStyle/>
          <a:p>
            <a:endParaRPr sz="1579"/>
          </a:p>
        </p:txBody>
      </p:sp>
      <p:sp>
        <p:nvSpPr>
          <p:cNvPr id="53" name="object 53"/>
          <p:cNvSpPr txBox="1"/>
          <p:nvPr/>
        </p:nvSpPr>
        <p:spPr>
          <a:xfrm>
            <a:off x="2252636" y="5501342"/>
            <a:ext cx="673350" cy="301095"/>
          </a:xfrm>
          <a:prstGeom prst="rect">
            <a:avLst/>
          </a:prstGeom>
        </p:spPr>
        <p:txBody>
          <a:bodyPr vert="horz" wrap="square" lIns="0" tIns="7797" rIns="0" bIns="0" rtlCol="0">
            <a:spAutoFit/>
          </a:bodyPr>
          <a:lstStyle/>
          <a:p>
            <a:pPr marL="11139" marR="4456" indent="69063">
              <a:lnSpc>
                <a:spcPct val="102299"/>
              </a:lnSpc>
              <a:spcBef>
                <a:spcPts val="61"/>
              </a:spcBef>
            </a:pPr>
            <a:r>
              <a:rPr sz="965" b="1" spc="-31" dirty="0">
                <a:solidFill>
                  <a:srgbClr val="414E55"/>
                </a:solidFill>
                <a:latin typeface="Arial"/>
                <a:cs typeface="Arial"/>
              </a:rPr>
              <a:t>ANSIBLE  </a:t>
            </a:r>
            <a:r>
              <a:rPr sz="965" b="1" spc="-39" dirty="0">
                <a:solidFill>
                  <a:srgbClr val="414E55"/>
                </a:solidFill>
                <a:latin typeface="Arial"/>
                <a:cs typeface="Arial"/>
              </a:rPr>
              <a:t>P</a:t>
            </a:r>
            <a:r>
              <a:rPr sz="965" b="1" spc="-35" dirty="0">
                <a:solidFill>
                  <a:srgbClr val="414E55"/>
                </a:solidFill>
                <a:latin typeface="Arial"/>
                <a:cs typeface="Arial"/>
              </a:rPr>
              <a:t>L</a:t>
            </a:r>
            <a:r>
              <a:rPr sz="965" b="1" spc="-105" dirty="0">
                <a:solidFill>
                  <a:srgbClr val="414E55"/>
                </a:solidFill>
                <a:latin typeface="Arial"/>
                <a:cs typeface="Arial"/>
              </a:rPr>
              <a:t>A</a:t>
            </a:r>
            <a:r>
              <a:rPr sz="965" b="1" spc="-13" dirty="0">
                <a:solidFill>
                  <a:srgbClr val="414E55"/>
                </a:solidFill>
                <a:latin typeface="Arial"/>
                <a:cs typeface="Arial"/>
              </a:rPr>
              <a:t>Y</a:t>
            </a:r>
            <a:r>
              <a:rPr sz="965" b="1" spc="-57" dirty="0">
                <a:solidFill>
                  <a:srgbClr val="414E55"/>
                </a:solidFill>
                <a:latin typeface="Arial"/>
                <a:cs typeface="Arial"/>
              </a:rPr>
              <a:t>B</a:t>
            </a:r>
            <a:r>
              <a:rPr sz="965" b="1" spc="-39" dirty="0">
                <a:solidFill>
                  <a:srgbClr val="414E55"/>
                </a:solidFill>
                <a:latin typeface="Arial"/>
                <a:cs typeface="Arial"/>
              </a:rPr>
              <a:t>OOK</a:t>
            </a:r>
            <a:endParaRPr sz="965">
              <a:latin typeface="Arial"/>
              <a:cs typeface="Arial"/>
            </a:endParaRPr>
          </a:p>
        </p:txBody>
      </p:sp>
      <p:sp>
        <p:nvSpPr>
          <p:cNvPr id="54" name="object 54"/>
          <p:cNvSpPr/>
          <p:nvPr/>
        </p:nvSpPr>
        <p:spPr>
          <a:xfrm>
            <a:off x="2135750" y="4560761"/>
            <a:ext cx="906250" cy="906250"/>
          </a:xfrm>
          <a:prstGeom prst="rect">
            <a:avLst/>
          </a:prstGeom>
          <a:blipFill>
            <a:blip r:embed="rId12" cstate="print"/>
            <a:stretch>
              <a:fillRect/>
            </a:stretch>
          </a:blipFill>
        </p:spPr>
        <p:txBody>
          <a:bodyPr wrap="square" lIns="0" tIns="0" rIns="0" bIns="0" rtlCol="0"/>
          <a:lstStyle/>
          <a:p>
            <a:endParaRPr sz="1579"/>
          </a:p>
        </p:txBody>
      </p:sp>
      <p:sp>
        <p:nvSpPr>
          <p:cNvPr id="55" name="object 55"/>
          <p:cNvSpPr/>
          <p:nvPr/>
        </p:nvSpPr>
        <p:spPr>
          <a:xfrm>
            <a:off x="3339023" y="4037131"/>
            <a:ext cx="401559" cy="6126"/>
          </a:xfrm>
          <a:custGeom>
            <a:avLst/>
            <a:gdLst/>
            <a:ahLst/>
            <a:cxnLst/>
            <a:rect l="l" t="t" r="r" b="b"/>
            <a:pathLst>
              <a:path w="457835" h="6985">
                <a:moveTo>
                  <a:pt x="0" y="6487"/>
                </a:moveTo>
                <a:lnTo>
                  <a:pt x="457769" y="0"/>
                </a:lnTo>
              </a:path>
            </a:pathLst>
          </a:custGeom>
          <a:ln w="9524">
            <a:solidFill>
              <a:srgbClr val="4CB1B2"/>
            </a:solidFill>
          </a:ln>
        </p:spPr>
        <p:txBody>
          <a:bodyPr wrap="square" lIns="0" tIns="0" rIns="0" bIns="0" rtlCol="0"/>
          <a:lstStyle/>
          <a:p>
            <a:endParaRPr sz="1579"/>
          </a:p>
        </p:txBody>
      </p:sp>
      <p:sp>
        <p:nvSpPr>
          <p:cNvPr id="56" name="object 56"/>
          <p:cNvSpPr/>
          <p:nvPr/>
        </p:nvSpPr>
        <p:spPr>
          <a:xfrm>
            <a:off x="3740266" y="4018770"/>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4CB1B2"/>
          </a:solidFill>
        </p:spPr>
        <p:txBody>
          <a:bodyPr wrap="square" lIns="0" tIns="0" rIns="0" bIns="0" rtlCol="0"/>
          <a:lstStyle/>
          <a:p>
            <a:endParaRPr sz="1579"/>
          </a:p>
        </p:txBody>
      </p:sp>
      <p:sp>
        <p:nvSpPr>
          <p:cNvPr id="57" name="object 57"/>
          <p:cNvSpPr/>
          <p:nvPr/>
        </p:nvSpPr>
        <p:spPr>
          <a:xfrm>
            <a:off x="3740266" y="4018770"/>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4CB1B2"/>
            </a:solidFill>
          </a:ln>
        </p:spPr>
        <p:txBody>
          <a:bodyPr wrap="square" lIns="0" tIns="0" rIns="0" bIns="0" rtlCol="0"/>
          <a:lstStyle/>
          <a:p>
            <a:endParaRPr sz="1579"/>
          </a:p>
        </p:txBody>
      </p:sp>
      <p:sp>
        <p:nvSpPr>
          <p:cNvPr id="58" name="object 58"/>
          <p:cNvSpPr/>
          <p:nvPr/>
        </p:nvSpPr>
        <p:spPr>
          <a:xfrm>
            <a:off x="3345627" y="2802863"/>
            <a:ext cx="0" cy="1246449"/>
          </a:xfrm>
          <a:custGeom>
            <a:avLst/>
            <a:gdLst/>
            <a:ahLst/>
            <a:cxnLst/>
            <a:rect l="l" t="t" r="r" b="b"/>
            <a:pathLst>
              <a:path h="1421129">
                <a:moveTo>
                  <a:pt x="0" y="0"/>
                </a:moveTo>
                <a:lnTo>
                  <a:pt x="0" y="1421100"/>
                </a:lnTo>
              </a:path>
            </a:pathLst>
          </a:custGeom>
          <a:ln w="9524">
            <a:solidFill>
              <a:srgbClr val="E6B8AE"/>
            </a:solidFill>
          </a:ln>
        </p:spPr>
        <p:txBody>
          <a:bodyPr wrap="square" lIns="0" tIns="0" rIns="0" bIns="0" rtlCol="0"/>
          <a:lstStyle/>
          <a:p>
            <a:endParaRPr sz="1579"/>
          </a:p>
        </p:txBody>
      </p:sp>
      <p:sp>
        <p:nvSpPr>
          <p:cNvPr id="59" name="object 59"/>
          <p:cNvSpPr txBox="1"/>
          <p:nvPr/>
        </p:nvSpPr>
        <p:spPr>
          <a:xfrm>
            <a:off x="7271859" y="2255988"/>
            <a:ext cx="1068226" cy="301095"/>
          </a:xfrm>
          <a:prstGeom prst="rect">
            <a:avLst/>
          </a:prstGeom>
        </p:spPr>
        <p:txBody>
          <a:bodyPr vert="horz" wrap="square" lIns="0" tIns="7797" rIns="0" bIns="0" rtlCol="0">
            <a:spAutoFit/>
          </a:bodyPr>
          <a:lstStyle/>
          <a:p>
            <a:pPr marL="329162" marR="4456" indent="-318580">
              <a:lnSpc>
                <a:spcPct val="102299"/>
              </a:lnSpc>
              <a:spcBef>
                <a:spcPts val="61"/>
              </a:spcBef>
            </a:pPr>
            <a:r>
              <a:rPr sz="965" b="1" spc="-35" dirty="0">
                <a:solidFill>
                  <a:srgbClr val="D9D9D9"/>
                </a:solidFill>
                <a:latin typeface="Arial"/>
                <a:cs typeface="Arial"/>
              </a:rPr>
              <a:t>PUBLIC </a:t>
            </a:r>
            <a:r>
              <a:rPr sz="965" b="1" spc="219" dirty="0">
                <a:solidFill>
                  <a:srgbClr val="D9D9D9"/>
                </a:solidFill>
                <a:latin typeface="Arial"/>
                <a:cs typeface="Arial"/>
              </a:rPr>
              <a:t>/</a:t>
            </a:r>
            <a:r>
              <a:rPr sz="965" b="1" spc="-83" dirty="0">
                <a:solidFill>
                  <a:srgbClr val="D9D9D9"/>
                </a:solidFill>
                <a:latin typeface="Arial"/>
                <a:cs typeface="Arial"/>
              </a:rPr>
              <a:t> </a:t>
            </a:r>
            <a:r>
              <a:rPr sz="965" b="1" spc="-48" dirty="0">
                <a:solidFill>
                  <a:srgbClr val="D9D9D9"/>
                </a:solidFill>
                <a:latin typeface="Arial"/>
                <a:cs typeface="Arial"/>
              </a:rPr>
              <a:t>PRIVATE  </a:t>
            </a:r>
            <a:r>
              <a:rPr sz="965" b="1" spc="-44" dirty="0">
                <a:solidFill>
                  <a:srgbClr val="D9D9D9"/>
                </a:solidFill>
                <a:latin typeface="Arial"/>
                <a:cs typeface="Arial"/>
              </a:rPr>
              <a:t>CLOUD</a:t>
            </a:r>
            <a:endParaRPr sz="965">
              <a:latin typeface="Arial"/>
              <a:cs typeface="Arial"/>
            </a:endParaRPr>
          </a:p>
        </p:txBody>
      </p:sp>
      <p:sp>
        <p:nvSpPr>
          <p:cNvPr id="60" name="object 60"/>
          <p:cNvSpPr txBox="1"/>
          <p:nvPr/>
        </p:nvSpPr>
        <p:spPr>
          <a:xfrm>
            <a:off x="2774409" y="2127031"/>
            <a:ext cx="1068226" cy="301095"/>
          </a:xfrm>
          <a:prstGeom prst="rect">
            <a:avLst/>
          </a:prstGeom>
        </p:spPr>
        <p:txBody>
          <a:bodyPr vert="horz" wrap="square" lIns="0" tIns="7797" rIns="0" bIns="0" rtlCol="0">
            <a:spAutoFit/>
          </a:bodyPr>
          <a:lstStyle/>
          <a:p>
            <a:pPr marL="329162" marR="4456" indent="-318580">
              <a:lnSpc>
                <a:spcPct val="102299"/>
              </a:lnSpc>
              <a:spcBef>
                <a:spcPts val="61"/>
              </a:spcBef>
            </a:pPr>
            <a:r>
              <a:rPr sz="965" b="1" spc="-35" dirty="0">
                <a:solidFill>
                  <a:srgbClr val="D9D9D9"/>
                </a:solidFill>
                <a:latin typeface="Arial"/>
                <a:cs typeface="Arial"/>
              </a:rPr>
              <a:t>PUBLIC </a:t>
            </a:r>
            <a:r>
              <a:rPr sz="965" b="1" spc="219" dirty="0">
                <a:solidFill>
                  <a:srgbClr val="D9D9D9"/>
                </a:solidFill>
                <a:latin typeface="Arial"/>
                <a:cs typeface="Arial"/>
              </a:rPr>
              <a:t>/</a:t>
            </a:r>
            <a:r>
              <a:rPr sz="965" b="1" spc="-83" dirty="0">
                <a:solidFill>
                  <a:srgbClr val="D9D9D9"/>
                </a:solidFill>
                <a:latin typeface="Arial"/>
                <a:cs typeface="Arial"/>
              </a:rPr>
              <a:t> </a:t>
            </a:r>
            <a:r>
              <a:rPr sz="965" b="1" spc="-48" dirty="0">
                <a:solidFill>
                  <a:srgbClr val="D9D9D9"/>
                </a:solidFill>
                <a:latin typeface="Arial"/>
                <a:cs typeface="Arial"/>
              </a:rPr>
              <a:t>PRIVATE  </a:t>
            </a:r>
            <a:r>
              <a:rPr sz="965" b="1" spc="-44" dirty="0">
                <a:solidFill>
                  <a:srgbClr val="D9D9D9"/>
                </a:solidFill>
                <a:latin typeface="Arial"/>
                <a:cs typeface="Arial"/>
              </a:rPr>
              <a:t>CLOUD</a:t>
            </a:r>
            <a:endParaRPr sz="965">
              <a:latin typeface="Arial"/>
              <a:cs typeface="Arial"/>
            </a:endParaRPr>
          </a:p>
        </p:txBody>
      </p:sp>
      <p:sp>
        <p:nvSpPr>
          <p:cNvPr id="61" name="object 61"/>
          <p:cNvSpPr/>
          <p:nvPr/>
        </p:nvSpPr>
        <p:spPr>
          <a:xfrm>
            <a:off x="2781156" y="3452437"/>
            <a:ext cx="3600668" cy="1539961"/>
          </a:xfrm>
          <a:custGeom>
            <a:avLst/>
            <a:gdLst/>
            <a:ahLst/>
            <a:cxnLst/>
            <a:rect l="l" t="t" r="r" b="b"/>
            <a:pathLst>
              <a:path w="4105275" h="1755775">
                <a:moveTo>
                  <a:pt x="4105200" y="1291499"/>
                </a:moveTo>
                <a:lnTo>
                  <a:pt x="0" y="1291499"/>
                </a:lnTo>
                <a:lnTo>
                  <a:pt x="0" y="0"/>
                </a:lnTo>
                <a:lnTo>
                  <a:pt x="4105200" y="0"/>
                </a:lnTo>
                <a:lnTo>
                  <a:pt x="4105200" y="1291499"/>
                </a:lnTo>
                <a:close/>
              </a:path>
              <a:path w="4105275" h="1755775">
                <a:moveTo>
                  <a:pt x="38219" y="1755781"/>
                </a:moveTo>
                <a:lnTo>
                  <a:pt x="684199" y="1291499"/>
                </a:lnTo>
                <a:lnTo>
                  <a:pt x="1710499" y="1291499"/>
                </a:lnTo>
                <a:lnTo>
                  <a:pt x="38219" y="1755781"/>
                </a:lnTo>
                <a:close/>
              </a:path>
            </a:pathLst>
          </a:custGeom>
          <a:solidFill>
            <a:srgbClr val="CCCCCC"/>
          </a:solidFill>
        </p:spPr>
        <p:txBody>
          <a:bodyPr wrap="square" lIns="0" tIns="0" rIns="0" bIns="0" rtlCol="0"/>
          <a:lstStyle/>
          <a:p>
            <a:endParaRPr sz="1579"/>
          </a:p>
        </p:txBody>
      </p:sp>
      <p:sp>
        <p:nvSpPr>
          <p:cNvPr id="62" name="object 62"/>
          <p:cNvSpPr txBox="1"/>
          <p:nvPr/>
        </p:nvSpPr>
        <p:spPr>
          <a:xfrm>
            <a:off x="2946903" y="3637136"/>
            <a:ext cx="3271512" cy="227141"/>
          </a:xfrm>
          <a:prstGeom prst="rect">
            <a:avLst/>
          </a:prstGeom>
        </p:spPr>
        <p:txBody>
          <a:bodyPr vert="horz" wrap="square" lIns="0" tIns="11139" rIns="0" bIns="0" rtlCol="0">
            <a:spAutoFit/>
          </a:bodyPr>
          <a:lstStyle/>
          <a:p>
            <a:pPr marL="11139">
              <a:spcBef>
                <a:spcPts val="88"/>
              </a:spcBef>
            </a:pPr>
            <a:r>
              <a:rPr sz="1403" b="1" spc="18" dirty="0">
                <a:latin typeface="Arial"/>
                <a:cs typeface="Arial"/>
              </a:rPr>
              <a:t>PLAYBOOKS</a:t>
            </a:r>
            <a:r>
              <a:rPr sz="1403" b="1" spc="-105" dirty="0">
                <a:latin typeface="Arial"/>
                <a:cs typeface="Arial"/>
              </a:rPr>
              <a:t> </a:t>
            </a:r>
            <a:r>
              <a:rPr lang="fr-FR" sz="1403" b="1" spc="-105" dirty="0">
                <a:latin typeface="Arial"/>
                <a:cs typeface="Arial"/>
              </a:rPr>
              <a:t>écrits en</a:t>
            </a:r>
            <a:r>
              <a:rPr sz="1403" b="1" spc="26" dirty="0">
                <a:latin typeface="Arial"/>
                <a:cs typeface="Arial"/>
              </a:rPr>
              <a:t>YAML</a:t>
            </a:r>
            <a:endParaRPr sz="1403" dirty="0">
              <a:latin typeface="Arial"/>
              <a:cs typeface="Arial"/>
            </a:endParaRPr>
          </a:p>
        </p:txBody>
      </p:sp>
      <p:sp>
        <p:nvSpPr>
          <p:cNvPr id="63" name="object 63"/>
          <p:cNvSpPr txBox="1"/>
          <p:nvPr/>
        </p:nvSpPr>
        <p:spPr>
          <a:xfrm>
            <a:off x="2953318" y="3879408"/>
            <a:ext cx="3169922" cy="227141"/>
          </a:xfrm>
          <a:prstGeom prst="rect">
            <a:avLst/>
          </a:prstGeom>
        </p:spPr>
        <p:txBody>
          <a:bodyPr vert="horz" wrap="square" lIns="0" tIns="11139" rIns="0" bIns="0" rtlCol="0">
            <a:spAutoFit/>
          </a:bodyPr>
          <a:lstStyle/>
          <a:p>
            <a:pPr marL="11139">
              <a:spcBef>
                <a:spcPts val="88"/>
              </a:spcBef>
            </a:pPr>
            <a:r>
              <a:rPr lang="fr-FR" sz="1403" spc="-53" dirty="0">
                <a:latin typeface="Arial Unicode MS"/>
                <a:cs typeface="Arial Unicode MS"/>
              </a:rPr>
              <a:t>Les </a:t>
            </a:r>
            <a:r>
              <a:rPr lang="fr-FR" sz="1403" spc="-53" dirty="0" err="1">
                <a:latin typeface="Arial Unicode MS"/>
                <a:cs typeface="Arial Unicode MS"/>
              </a:rPr>
              <a:t>tasks</a:t>
            </a:r>
            <a:r>
              <a:rPr lang="fr-FR" sz="1403" spc="-53" dirty="0">
                <a:latin typeface="Arial Unicode MS"/>
                <a:cs typeface="Arial Unicode MS"/>
              </a:rPr>
              <a:t> exécutés séquentiellement</a:t>
            </a:r>
            <a:endParaRPr sz="1403" dirty="0">
              <a:latin typeface="Arial Unicode MS"/>
              <a:cs typeface="Arial Unicode MS"/>
            </a:endParaRPr>
          </a:p>
        </p:txBody>
      </p:sp>
      <p:sp>
        <p:nvSpPr>
          <p:cNvPr id="64" name="object 64"/>
          <p:cNvSpPr txBox="1"/>
          <p:nvPr/>
        </p:nvSpPr>
        <p:spPr>
          <a:xfrm>
            <a:off x="2953318" y="4121680"/>
            <a:ext cx="2703598" cy="227141"/>
          </a:xfrm>
          <a:prstGeom prst="rect">
            <a:avLst/>
          </a:prstGeom>
        </p:spPr>
        <p:txBody>
          <a:bodyPr vert="horz" wrap="square" lIns="0" tIns="11139" rIns="0" bIns="0" rtlCol="0">
            <a:spAutoFit/>
          </a:bodyPr>
          <a:lstStyle/>
          <a:p>
            <a:pPr marL="11139">
              <a:spcBef>
                <a:spcPts val="88"/>
              </a:spcBef>
            </a:pPr>
            <a:r>
              <a:rPr lang="fr-FR" sz="1403" spc="-22" dirty="0">
                <a:latin typeface="Arial Unicode MS"/>
                <a:cs typeface="Arial Unicode MS"/>
              </a:rPr>
              <a:t>Invoque des modules d’ansible</a:t>
            </a:r>
            <a:endParaRPr sz="1403" dirty="0">
              <a:latin typeface="Arial Unicode MS"/>
              <a:cs typeface="Arial Unicode MS"/>
            </a:endParaRPr>
          </a:p>
        </p:txBody>
      </p:sp>
      <p:sp>
        <p:nvSpPr>
          <p:cNvPr id="65" name="Google Shape;105;p18">
            <a:extLst>
              <a:ext uri="{FF2B5EF4-FFF2-40B4-BE49-F238E27FC236}">
                <a16:creationId xmlns:a16="http://schemas.microsoft.com/office/drawing/2014/main" id="{56873E48-20FB-4EC5-9AE0-09B1C33CCA4E}"/>
              </a:ext>
            </a:extLst>
          </p:cNvPr>
          <p:cNvSpPr txBox="1"/>
          <p:nvPr/>
        </p:nvSpPr>
        <p:spPr>
          <a:xfrm>
            <a:off x="0" y="1047537"/>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2" name="Espace réservé de la date 1">
            <a:extLst>
              <a:ext uri="{FF2B5EF4-FFF2-40B4-BE49-F238E27FC236}">
                <a16:creationId xmlns:a16="http://schemas.microsoft.com/office/drawing/2014/main" id="{4F972935-77DA-4522-9FB1-24E45441248B}"/>
              </a:ext>
            </a:extLst>
          </p:cNvPr>
          <p:cNvSpPr>
            <a:spLocks noGrp="1"/>
          </p:cNvSpPr>
          <p:nvPr>
            <p:ph type="dt" sz="half" idx="6"/>
          </p:nvPr>
        </p:nvSpPr>
        <p:spPr/>
        <p:txBody>
          <a:bodyPr/>
          <a:lstStyle/>
          <a:p>
            <a:fld id="{8E7C5151-50DD-4314-902F-852508343E98}" type="datetime1">
              <a:rPr lang="en-US" smtClean="0"/>
              <a:t>11/26/2020</a:t>
            </a:fld>
            <a:endParaRPr lang="en-US"/>
          </a:p>
        </p:txBody>
      </p:sp>
      <p:sp>
        <p:nvSpPr>
          <p:cNvPr id="66" name="Espace réservé du numéro de diapositive 65">
            <a:extLst>
              <a:ext uri="{FF2B5EF4-FFF2-40B4-BE49-F238E27FC236}">
                <a16:creationId xmlns:a16="http://schemas.microsoft.com/office/drawing/2014/main" id="{0E2CF63D-EC80-4858-B14A-0B2C3E12367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42</a:t>
            </a:fld>
            <a:endParaRPr lang="fr-FR" spc="-1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95698" y="1151638"/>
            <a:ext cx="1923969" cy="991454"/>
          </a:xfrm>
          <a:prstGeom prst="rect">
            <a:avLst/>
          </a:prstGeom>
          <a:blipFill>
            <a:blip r:embed="rId3" cstate="print"/>
            <a:stretch>
              <a:fillRect/>
            </a:stretch>
          </a:blipFill>
        </p:spPr>
        <p:txBody>
          <a:bodyPr wrap="square" lIns="0" tIns="0" rIns="0" bIns="0" rtlCol="0"/>
          <a:lstStyle/>
          <a:p>
            <a:endParaRPr sz="1579"/>
          </a:p>
        </p:txBody>
      </p:sp>
      <p:sp>
        <p:nvSpPr>
          <p:cNvPr id="4" name="object 4"/>
          <p:cNvSpPr/>
          <p:nvPr/>
        </p:nvSpPr>
        <p:spPr>
          <a:xfrm>
            <a:off x="3605426" y="2415646"/>
            <a:ext cx="2970202" cy="2448900"/>
          </a:xfrm>
          <a:custGeom>
            <a:avLst/>
            <a:gdLst/>
            <a:ahLst/>
            <a:cxnLst/>
            <a:rect l="l" t="t" r="r" b="b"/>
            <a:pathLst>
              <a:path w="3386454" h="2792095">
                <a:moveTo>
                  <a:pt x="0" y="0"/>
                </a:moveTo>
                <a:lnTo>
                  <a:pt x="3386100" y="0"/>
                </a:lnTo>
                <a:lnTo>
                  <a:pt x="3386100" y="2791499"/>
                </a:lnTo>
                <a:lnTo>
                  <a:pt x="0" y="2791499"/>
                </a:lnTo>
                <a:lnTo>
                  <a:pt x="0" y="0"/>
                </a:lnTo>
                <a:close/>
              </a:path>
            </a:pathLst>
          </a:custGeom>
          <a:ln w="28574">
            <a:solidFill>
              <a:srgbClr val="F4CCCC"/>
            </a:solidFill>
          </a:ln>
        </p:spPr>
        <p:txBody>
          <a:bodyPr wrap="square" lIns="0" tIns="0" rIns="0" bIns="0" rtlCol="0"/>
          <a:lstStyle/>
          <a:p>
            <a:endParaRPr sz="1579"/>
          </a:p>
        </p:txBody>
      </p:sp>
      <p:sp>
        <p:nvSpPr>
          <p:cNvPr id="5" name="object 5"/>
          <p:cNvSpPr/>
          <p:nvPr/>
        </p:nvSpPr>
        <p:spPr>
          <a:xfrm>
            <a:off x="3618567" y="2430889"/>
            <a:ext cx="2978557" cy="362572"/>
          </a:xfrm>
          <a:custGeom>
            <a:avLst/>
            <a:gdLst/>
            <a:ahLst/>
            <a:cxnLst/>
            <a:rect l="l" t="t" r="r" b="b"/>
            <a:pathLst>
              <a:path w="3395979" h="413385">
                <a:moveTo>
                  <a:pt x="0" y="0"/>
                </a:moveTo>
                <a:lnTo>
                  <a:pt x="3395699" y="0"/>
                </a:lnTo>
                <a:lnTo>
                  <a:pt x="3395699" y="413099"/>
                </a:lnTo>
                <a:lnTo>
                  <a:pt x="0" y="413099"/>
                </a:lnTo>
                <a:lnTo>
                  <a:pt x="0" y="0"/>
                </a:lnTo>
                <a:close/>
              </a:path>
            </a:pathLst>
          </a:custGeom>
          <a:solidFill>
            <a:srgbClr val="F4CCCC"/>
          </a:solidFill>
        </p:spPr>
        <p:txBody>
          <a:bodyPr wrap="square" lIns="0" tIns="0" rIns="0" bIns="0" rtlCol="0"/>
          <a:lstStyle/>
          <a:p>
            <a:endParaRPr sz="1579"/>
          </a:p>
        </p:txBody>
      </p:sp>
      <p:sp>
        <p:nvSpPr>
          <p:cNvPr id="6" name="object 6"/>
          <p:cNvSpPr/>
          <p:nvPr/>
        </p:nvSpPr>
        <p:spPr>
          <a:xfrm>
            <a:off x="6858900" y="2315929"/>
            <a:ext cx="0" cy="2717349"/>
          </a:xfrm>
          <a:custGeom>
            <a:avLst/>
            <a:gdLst/>
            <a:ahLst/>
            <a:cxnLst/>
            <a:rect l="l" t="t" r="r" b="b"/>
            <a:pathLst>
              <a:path h="3098165">
                <a:moveTo>
                  <a:pt x="0" y="0"/>
                </a:moveTo>
                <a:lnTo>
                  <a:pt x="0" y="3098099"/>
                </a:lnTo>
              </a:path>
            </a:pathLst>
          </a:custGeom>
          <a:ln w="19049">
            <a:solidFill>
              <a:srgbClr val="D9D9D9"/>
            </a:solidFill>
          </a:ln>
        </p:spPr>
        <p:txBody>
          <a:bodyPr wrap="square" lIns="0" tIns="0" rIns="0" bIns="0" rtlCol="0"/>
          <a:lstStyle/>
          <a:p>
            <a:endParaRPr sz="1579"/>
          </a:p>
        </p:txBody>
      </p:sp>
      <p:sp>
        <p:nvSpPr>
          <p:cNvPr id="7" name="object 7"/>
          <p:cNvSpPr/>
          <p:nvPr/>
        </p:nvSpPr>
        <p:spPr>
          <a:xfrm>
            <a:off x="4403317" y="1164329"/>
            <a:ext cx="854629" cy="732802"/>
          </a:xfrm>
          <a:prstGeom prst="rect">
            <a:avLst/>
          </a:prstGeom>
          <a:blipFill>
            <a:blip r:embed="rId4" cstate="print"/>
            <a:stretch>
              <a:fillRect/>
            </a:stretch>
          </a:blipFill>
        </p:spPr>
        <p:txBody>
          <a:bodyPr wrap="square" lIns="0" tIns="0" rIns="0" bIns="0" rtlCol="0"/>
          <a:lstStyle/>
          <a:p>
            <a:endParaRPr sz="1579"/>
          </a:p>
        </p:txBody>
      </p:sp>
      <p:sp>
        <p:nvSpPr>
          <p:cNvPr id="8" name="object 8"/>
          <p:cNvSpPr txBox="1"/>
          <p:nvPr/>
        </p:nvSpPr>
        <p:spPr>
          <a:xfrm>
            <a:off x="4636228" y="1757320"/>
            <a:ext cx="388750" cy="159750"/>
          </a:xfrm>
          <a:prstGeom prst="rect">
            <a:avLst/>
          </a:prstGeom>
        </p:spPr>
        <p:txBody>
          <a:bodyPr vert="horz" wrap="square" lIns="0" tIns="11139" rIns="0" bIns="0" rtlCol="0">
            <a:spAutoFit/>
          </a:bodyPr>
          <a:lstStyle/>
          <a:p>
            <a:pPr marL="11139">
              <a:spcBef>
                <a:spcPts val="88"/>
              </a:spcBef>
            </a:pPr>
            <a:r>
              <a:rPr sz="965" b="1" spc="-18" dirty="0">
                <a:solidFill>
                  <a:srgbClr val="FFFFFF"/>
                </a:solidFill>
                <a:latin typeface="Lucida Sans"/>
                <a:cs typeface="Lucida Sans"/>
              </a:rPr>
              <a:t>CMDB</a:t>
            </a:r>
            <a:endParaRPr sz="965">
              <a:latin typeface="Lucida Sans"/>
              <a:cs typeface="Lucida Sans"/>
            </a:endParaRPr>
          </a:p>
        </p:txBody>
      </p:sp>
      <p:sp>
        <p:nvSpPr>
          <p:cNvPr id="9" name="object 9"/>
          <p:cNvSpPr/>
          <p:nvPr/>
        </p:nvSpPr>
        <p:spPr>
          <a:xfrm>
            <a:off x="2673030" y="4307717"/>
            <a:ext cx="791979" cy="7240"/>
          </a:xfrm>
          <a:custGeom>
            <a:avLst/>
            <a:gdLst/>
            <a:ahLst/>
            <a:cxnLst/>
            <a:rect l="l" t="t" r="r" b="b"/>
            <a:pathLst>
              <a:path w="902970" h="8254">
                <a:moveTo>
                  <a:pt x="0" y="8061"/>
                </a:moveTo>
                <a:lnTo>
                  <a:pt x="902965" y="0"/>
                </a:lnTo>
              </a:path>
            </a:pathLst>
          </a:custGeom>
          <a:ln w="9524">
            <a:solidFill>
              <a:srgbClr val="E6B8AE"/>
            </a:solidFill>
          </a:ln>
        </p:spPr>
        <p:txBody>
          <a:bodyPr wrap="square" lIns="0" tIns="0" rIns="0" bIns="0" rtlCol="0"/>
          <a:lstStyle/>
          <a:p>
            <a:endParaRPr sz="1579"/>
          </a:p>
        </p:txBody>
      </p:sp>
      <p:sp>
        <p:nvSpPr>
          <p:cNvPr id="10" name="object 10"/>
          <p:cNvSpPr/>
          <p:nvPr/>
        </p:nvSpPr>
        <p:spPr>
          <a:xfrm>
            <a:off x="3464843" y="4289356"/>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11" name="object 11"/>
          <p:cNvSpPr/>
          <p:nvPr/>
        </p:nvSpPr>
        <p:spPr>
          <a:xfrm>
            <a:off x="3464843" y="4289356"/>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12" name="object 12"/>
          <p:cNvSpPr/>
          <p:nvPr/>
        </p:nvSpPr>
        <p:spPr>
          <a:xfrm>
            <a:off x="6625932" y="3238560"/>
            <a:ext cx="483431" cy="0"/>
          </a:xfrm>
          <a:custGeom>
            <a:avLst/>
            <a:gdLst/>
            <a:ahLst/>
            <a:cxnLst/>
            <a:rect l="l" t="t" r="r" b="b"/>
            <a:pathLst>
              <a:path w="551179">
                <a:moveTo>
                  <a:pt x="0" y="0"/>
                </a:moveTo>
                <a:lnTo>
                  <a:pt x="550762" y="0"/>
                </a:lnTo>
              </a:path>
            </a:pathLst>
          </a:custGeom>
          <a:ln w="9524">
            <a:solidFill>
              <a:srgbClr val="4CB1B2"/>
            </a:solidFill>
          </a:ln>
        </p:spPr>
        <p:txBody>
          <a:bodyPr wrap="square" lIns="0" tIns="0" rIns="0" bIns="0" rtlCol="0"/>
          <a:lstStyle/>
          <a:p>
            <a:endParaRPr sz="1579"/>
          </a:p>
        </p:txBody>
      </p:sp>
      <p:sp>
        <p:nvSpPr>
          <p:cNvPr id="13" name="object 13"/>
          <p:cNvSpPr/>
          <p:nvPr/>
        </p:nvSpPr>
        <p:spPr>
          <a:xfrm>
            <a:off x="7108998" y="3220200"/>
            <a:ext cx="50682" cy="36759"/>
          </a:xfrm>
          <a:custGeom>
            <a:avLst/>
            <a:gdLst/>
            <a:ahLst/>
            <a:cxnLst/>
            <a:rect l="l" t="t" r="r" b="b"/>
            <a:pathLst>
              <a:path w="57784" h="41910">
                <a:moveTo>
                  <a:pt x="0" y="41865"/>
                </a:moveTo>
                <a:lnTo>
                  <a:pt x="0" y="0"/>
                </a:lnTo>
                <a:lnTo>
                  <a:pt x="57512" y="20932"/>
                </a:lnTo>
                <a:lnTo>
                  <a:pt x="0" y="41865"/>
                </a:lnTo>
                <a:close/>
              </a:path>
            </a:pathLst>
          </a:custGeom>
          <a:solidFill>
            <a:srgbClr val="4CB1B2"/>
          </a:solidFill>
        </p:spPr>
        <p:txBody>
          <a:bodyPr wrap="square" lIns="0" tIns="0" rIns="0" bIns="0" rtlCol="0"/>
          <a:lstStyle/>
          <a:p>
            <a:endParaRPr sz="1579"/>
          </a:p>
        </p:txBody>
      </p:sp>
      <p:sp>
        <p:nvSpPr>
          <p:cNvPr id="14" name="object 14"/>
          <p:cNvSpPr/>
          <p:nvPr/>
        </p:nvSpPr>
        <p:spPr>
          <a:xfrm>
            <a:off x="7108998" y="3220200"/>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4CB1B2"/>
            </a:solidFill>
          </a:ln>
        </p:spPr>
        <p:txBody>
          <a:bodyPr wrap="square" lIns="0" tIns="0" rIns="0" bIns="0" rtlCol="0"/>
          <a:lstStyle/>
          <a:p>
            <a:endParaRPr sz="1579"/>
          </a:p>
        </p:txBody>
      </p:sp>
      <p:sp>
        <p:nvSpPr>
          <p:cNvPr id="15" name="object 15"/>
          <p:cNvSpPr/>
          <p:nvPr/>
        </p:nvSpPr>
        <p:spPr>
          <a:xfrm>
            <a:off x="6625932" y="4248659"/>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6" name="object 16"/>
          <p:cNvSpPr/>
          <p:nvPr/>
        </p:nvSpPr>
        <p:spPr>
          <a:xfrm>
            <a:off x="7108998" y="4230299"/>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7" name="object 17"/>
          <p:cNvSpPr/>
          <p:nvPr/>
        </p:nvSpPr>
        <p:spPr>
          <a:xfrm>
            <a:off x="7108998" y="4230299"/>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8" name="object 18"/>
          <p:cNvSpPr/>
          <p:nvPr/>
        </p:nvSpPr>
        <p:spPr>
          <a:xfrm>
            <a:off x="2396841" y="3728701"/>
            <a:ext cx="1068226" cy="0"/>
          </a:xfrm>
          <a:custGeom>
            <a:avLst/>
            <a:gdLst/>
            <a:ahLst/>
            <a:cxnLst/>
            <a:rect l="l" t="t" r="r" b="b"/>
            <a:pathLst>
              <a:path w="1217929">
                <a:moveTo>
                  <a:pt x="0" y="0"/>
                </a:moveTo>
                <a:lnTo>
                  <a:pt x="1217662" y="0"/>
                </a:lnTo>
              </a:path>
            </a:pathLst>
          </a:custGeom>
          <a:ln w="9524">
            <a:solidFill>
              <a:srgbClr val="E6B8AE"/>
            </a:solidFill>
          </a:ln>
        </p:spPr>
        <p:txBody>
          <a:bodyPr wrap="square" lIns="0" tIns="0" rIns="0" bIns="0" rtlCol="0"/>
          <a:lstStyle/>
          <a:p>
            <a:endParaRPr sz="1579"/>
          </a:p>
        </p:txBody>
      </p:sp>
      <p:sp>
        <p:nvSpPr>
          <p:cNvPr id="19" name="object 19"/>
          <p:cNvSpPr/>
          <p:nvPr/>
        </p:nvSpPr>
        <p:spPr>
          <a:xfrm>
            <a:off x="3464833" y="3710341"/>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0" name="object 20"/>
          <p:cNvSpPr/>
          <p:nvPr/>
        </p:nvSpPr>
        <p:spPr>
          <a:xfrm>
            <a:off x="3464833" y="3710341"/>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1" name="object 21"/>
          <p:cNvSpPr/>
          <p:nvPr/>
        </p:nvSpPr>
        <p:spPr>
          <a:xfrm>
            <a:off x="2293745" y="3512484"/>
            <a:ext cx="0" cy="326928"/>
          </a:xfrm>
          <a:custGeom>
            <a:avLst/>
            <a:gdLst/>
            <a:ahLst/>
            <a:cxnLst/>
            <a:rect l="l" t="t" r="r" b="b"/>
            <a:pathLst>
              <a:path h="372745">
                <a:moveTo>
                  <a:pt x="0" y="0"/>
                </a:moveTo>
                <a:lnTo>
                  <a:pt x="0" y="372262"/>
                </a:lnTo>
              </a:path>
            </a:pathLst>
          </a:custGeom>
          <a:ln w="9524">
            <a:solidFill>
              <a:srgbClr val="E6B8AE"/>
            </a:solidFill>
          </a:ln>
        </p:spPr>
        <p:txBody>
          <a:bodyPr wrap="square" lIns="0" tIns="0" rIns="0" bIns="0" rtlCol="0"/>
          <a:lstStyle/>
          <a:p>
            <a:endParaRPr sz="1579"/>
          </a:p>
        </p:txBody>
      </p:sp>
      <p:sp>
        <p:nvSpPr>
          <p:cNvPr id="22" name="object 22"/>
          <p:cNvSpPr/>
          <p:nvPr/>
        </p:nvSpPr>
        <p:spPr>
          <a:xfrm>
            <a:off x="2275385" y="3838989"/>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E6B8AE"/>
          </a:solidFill>
        </p:spPr>
        <p:txBody>
          <a:bodyPr wrap="square" lIns="0" tIns="0" rIns="0" bIns="0" rtlCol="0"/>
          <a:lstStyle/>
          <a:p>
            <a:endParaRPr sz="1579"/>
          </a:p>
        </p:txBody>
      </p:sp>
      <p:sp>
        <p:nvSpPr>
          <p:cNvPr id="23" name="object 23"/>
          <p:cNvSpPr/>
          <p:nvPr/>
        </p:nvSpPr>
        <p:spPr>
          <a:xfrm>
            <a:off x="2275385" y="3838989"/>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E6B8AE"/>
            </a:solidFill>
          </a:ln>
        </p:spPr>
        <p:txBody>
          <a:bodyPr wrap="square" lIns="0" tIns="0" rIns="0" bIns="0" rtlCol="0"/>
          <a:lstStyle/>
          <a:p>
            <a:endParaRPr sz="1579"/>
          </a:p>
        </p:txBody>
      </p:sp>
      <p:sp>
        <p:nvSpPr>
          <p:cNvPr id="24" name="object 24"/>
          <p:cNvSpPr/>
          <p:nvPr/>
        </p:nvSpPr>
        <p:spPr>
          <a:xfrm>
            <a:off x="2400672" y="3509812"/>
            <a:ext cx="0" cy="225564"/>
          </a:xfrm>
          <a:custGeom>
            <a:avLst/>
            <a:gdLst/>
            <a:ahLst/>
            <a:cxnLst/>
            <a:rect l="l" t="t" r="r" b="b"/>
            <a:pathLst>
              <a:path h="257175">
                <a:moveTo>
                  <a:pt x="0" y="0"/>
                </a:moveTo>
                <a:lnTo>
                  <a:pt x="0" y="256800"/>
                </a:lnTo>
              </a:path>
            </a:pathLst>
          </a:custGeom>
          <a:ln w="9524">
            <a:solidFill>
              <a:srgbClr val="EAD1DC"/>
            </a:solidFill>
          </a:ln>
        </p:spPr>
        <p:txBody>
          <a:bodyPr wrap="square" lIns="0" tIns="0" rIns="0" bIns="0" rtlCol="0"/>
          <a:lstStyle/>
          <a:p>
            <a:endParaRPr sz="1579"/>
          </a:p>
        </p:txBody>
      </p:sp>
      <p:sp>
        <p:nvSpPr>
          <p:cNvPr id="25" name="object 25"/>
          <p:cNvSpPr/>
          <p:nvPr/>
        </p:nvSpPr>
        <p:spPr>
          <a:xfrm>
            <a:off x="3065482" y="3321401"/>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26" name="object 26"/>
          <p:cNvSpPr/>
          <p:nvPr/>
        </p:nvSpPr>
        <p:spPr>
          <a:xfrm>
            <a:off x="3466725" y="3303041"/>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27" name="object 27"/>
          <p:cNvSpPr/>
          <p:nvPr/>
        </p:nvSpPr>
        <p:spPr>
          <a:xfrm>
            <a:off x="3466725" y="3303041"/>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28" name="object 28"/>
          <p:cNvSpPr/>
          <p:nvPr/>
        </p:nvSpPr>
        <p:spPr>
          <a:xfrm>
            <a:off x="3309838" y="2995570"/>
            <a:ext cx="155945" cy="0"/>
          </a:xfrm>
          <a:custGeom>
            <a:avLst/>
            <a:gdLst/>
            <a:ahLst/>
            <a:cxnLst/>
            <a:rect l="l" t="t" r="r" b="b"/>
            <a:pathLst>
              <a:path w="177800">
                <a:moveTo>
                  <a:pt x="0" y="0"/>
                </a:moveTo>
                <a:lnTo>
                  <a:pt x="177562" y="0"/>
                </a:lnTo>
              </a:path>
            </a:pathLst>
          </a:custGeom>
          <a:ln w="9524">
            <a:solidFill>
              <a:srgbClr val="E6B8AE"/>
            </a:solidFill>
          </a:ln>
        </p:spPr>
        <p:txBody>
          <a:bodyPr wrap="square" lIns="0" tIns="0" rIns="0" bIns="0" rtlCol="0"/>
          <a:lstStyle/>
          <a:p>
            <a:endParaRPr sz="1579"/>
          </a:p>
        </p:txBody>
      </p:sp>
      <p:sp>
        <p:nvSpPr>
          <p:cNvPr id="29" name="object 29"/>
          <p:cNvSpPr/>
          <p:nvPr/>
        </p:nvSpPr>
        <p:spPr>
          <a:xfrm>
            <a:off x="3465577" y="2977210"/>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30" name="object 30"/>
          <p:cNvSpPr/>
          <p:nvPr/>
        </p:nvSpPr>
        <p:spPr>
          <a:xfrm>
            <a:off x="3465577" y="2977210"/>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31" name="object 31"/>
          <p:cNvSpPr/>
          <p:nvPr/>
        </p:nvSpPr>
        <p:spPr>
          <a:xfrm>
            <a:off x="3321722" y="2191483"/>
            <a:ext cx="0" cy="804233"/>
          </a:xfrm>
          <a:custGeom>
            <a:avLst/>
            <a:gdLst/>
            <a:ahLst/>
            <a:cxnLst/>
            <a:rect l="l" t="t" r="r" b="b"/>
            <a:pathLst>
              <a:path h="916939">
                <a:moveTo>
                  <a:pt x="0" y="0"/>
                </a:moveTo>
                <a:lnTo>
                  <a:pt x="0" y="916800"/>
                </a:lnTo>
              </a:path>
            </a:pathLst>
          </a:custGeom>
          <a:ln w="9524">
            <a:solidFill>
              <a:srgbClr val="E6B8AE"/>
            </a:solidFill>
          </a:ln>
        </p:spPr>
        <p:txBody>
          <a:bodyPr wrap="square" lIns="0" tIns="0" rIns="0" bIns="0" rtlCol="0"/>
          <a:lstStyle/>
          <a:p>
            <a:endParaRPr sz="1579"/>
          </a:p>
        </p:txBody>
      </p:sp>
      <p:sp>
        <p:nvSpPr>
          <p:cNvPr id="32" name="object 32"/>
          <p:cNvSpPr/>
          <p:nvPr/>
        </p:nvSpPr>
        <p:spPr>
          <a:xfrm>
            <a:off x="3309867" y="2191489"/>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33" name="object 33"/>
          <p:cNvSpPr/>
          <p:nvPr/>
        </p:nvSpPr>
        <p:spPr>
          <a:xfrm>
            <a:off x="4833883" y="1975701"/>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34" name="object 34"/>
          <p:cNvSpPr/>
          <p:nvPr/>
        </p:nvSpPr>
        <p:spPr>
          <a:xfrm>
            <a:off x="1782709" y="2500727"/>
            <a:ext cx="1059867" cy="722014"/>
          </a:xfrm>
          <a:prstGeom prst="rect">
            <a:avLst/>
          </a:prstGeom>
          <a:blipFill>
            <a:blip r:embed="rId5" cstate="print"/>
            <a:stretch>
              <a:fillRect/>
            </a:stretch>
          </a:blipFill>
        </p:spPr>
        <p:txBody>
          <a:bodyPr wrap="square" lIns="0" tIns="0" rIns="0" bIns="0" rtlCol="0"/>
          <a:lstStyle/>
          <a:p>
            <a:endParaRPr sz="1579"/>
          </a:p>
        </p:txBody>
      </p:sp>
      <p:sp>
        <p:nvSpPr>
          <p:cNvPr id="35" name="object 35"/>
          <p:cNvSpPr txBox="1"/>
          <p:nvPr/>
        </p:nvSpPr>
        <p:spPr>
          <a:xfrm>
            <a:off x="2100950" y="3256730"/>
            <a:ext cx="429406" cy="159750"/>
          </a:xfrm>
          <a:prstGeom prst="rect">
            <a:avLst/>
          </a:prstGeom>
        </p:spPr>
        <p:txBody>
          <a:bodyPr vert="horz" wrap="square" lIns="0" tIns="11139" rIns="0" bIns="0" rtlCol="0">
            <a:spAutoFit/>
          </a:bodyPr>
          <a:lstStyle/>
          <a:p>
            <a:pPr marL="11139">
              <a:spcBef>
                <a:spcPts val="88"/>
              </a:spcBef>
            </a:pPr>
            <a:r>
              <a:rPr sz="965" b="1" spc="-26" dirty="0">
                <a:solidFill>
                  <a:srgbClr val="D9D9D9"/>
                </a:solidFill>
                <a:latin typeface="Arial"/>
                <a:cs typeface="Arial"/>
              </a:rPr>
              <a:t>USE</a:t>
            </a:r>
            <a:r>
              <a:rPr sz="965" b="1" spc="-22" dirty="0">
                <a:solidFill>
                  <a:srgbClr val="D9D9D9"/>
                </a:solidFill>
                <a:latin typeface="Arial"/>
                <a:cs typeface="Arial"/>
              </a:rPr>
              <a:t>R</a:t>
            </a:r>
            <a:r>
              <a:rPr sz="965" b="1" spc="-35" dirty="0">
                <a:solidFill>
                  <a:srgbClr val="D9D9D9"/>
                </a:solidFill>
                <a:latin typeface="Arial"/>
                <a:cs typeface="Arial"/>
              </a:rPr>
              <a:t>S</a:t>
            </a:r>
            <a:endParaRPr sz="965">
              <a:latin typeface="Arial"/>
              <a:cs typeface="Arial"/>
            </a:endParaRPr>
          </a:p>
        </p:txBody>
      </p:sp>
      <p:sp>
        <p:nvSpPr>
          <p:cNvPr id="36" name="object 36"/>
          <p:cNvSpPr txBox="1"/>
          <p:nvPr/>
        </p:nvSpPr>
        <p:spPr>
          <a:xfrm>
            <a:off x="4077252" y="3607831"/>
            <a:ext cx="747423" cy="159750"/>
          </a:xfrm>
          <a:prstGeom prst="rect">
            <a:avLst/>
          </a:prstGeom>
        </p:spPr>
        <p:txBody>
          <a:bodyPr vert="horz" wrap="square" lIns="0" tIns="11139" rIns="0" bIns="0" rtlCol="0">
            <a:spAutoFit/>
          </a:bodyPr>
          <a:lstStyle/>
          <a:p>
            <a:pPr marL="11139">
              <a:spcBef>
                <a:spcPts val="88"/>
              </a:spcBef>
            </a:pPr>
            <a:r>
              <a:rPr sz="965" b="1" spc="4" dirty="0">
                <a:solidFill>
                  <a:srgbClr val="D9D9D9"/>
                </a:solidFill>
                <a:latin typeface="Arial"/>
                <a:cs typeface="Arial"/>
              </a:rPr>
              <a:t>INVENTORY</a:t>
            </a:r>
            <a:endParaRPr sz="965">
              <a:latin typeface="Arial"/>
              <a:cs typeface="Arial"/>
            </a:endParaRPr>
          </a:p>
        </p:txBody>
      </p:sp>
      <p:sp>
        <p:nvSpPr>
          <p:cNvPr id="37" name="object 37"/>
          <p:cNvSpPr/>
          <p:nvPr/>
        </p:nvSpPr>
        <p:spPr>
          <a:xfrm>
            <a:off x="7264165" y="2988881"/>
            <a:ext cx="534932" cy="453890"/>
          </a:xfrm>
          <a:prstGeom prst="rect">
            <a:avLst/>
          </a:prstGeom>
          <a:blipFill>
            <a:blip r:embed="rId6" cstate="print"/>
            <a:stretch>
              <a:fillRect/>
            </a:stretch>
          </a:blipFill>
        </p:spPr>
        <p:txBody>
          <a:bodyPr wrap="square" lIns="0" tIns="0" rIns="0" bIns="0" rtlCol="0"/>
          <a:lstStyle/>
          <a:p>
            <a:endParaRPr sz="1579"/>
          </a:p>
        </p:txBody>
      </p:sp>
      <p:sp>
        <p:nvSpPr>
          <p:cNvPr id="38" name="object 38"/>
          <p:cNvSpPr txBox="1"/>
          <p:nvPr/>
        </p:nvSpPr>
        <p:spPr>
          <a:xfrm>
            <a:off x="7305283" y="3517408"/>
            <a:ext cx="422723" cy="159750"/>
          </a:xfrm>
          <a:prstGeom prst="rect">
            <a:avLst/>
          </a:prstGeom>
        </p:spPr>
        <p:txBody>
          <a:bodyPr vert="horz" wrap="square" lIns="0" tIns="11139" rIns="0" bIns="0" rtlCol="0">
            <a:spAutoFit/>
          </a:bodyPr>
          <a:lstStyle/>
          <a:p>
            <a:pPr marL="11139">
              <a:spcBef>
                <a:spcPts val="88"/>
              </a:spcBef>
            </a:pPr>
            <a:r>
              <a:rPr sz="965" b="1" spc="-35" dirty="0">
                <a:solidFill>
                  <a:srgbClr val="D9D9D9"/>
                </a:solidFill>
                <a:latin typeface="Arial"/>
                <a:cs typeface="Arial"/>
              </a:rPr>
              <a:t>HOSTS</a:t>
            </a:r>
            <a:endParaRPr sz="965">
              <a:latin typeface="Arial"/>
              <a:cs typeface="Arial"/>
            </a:endParaRPr>
          </a:p>
        </p:txBody>
      </p:sp>
      <p:sp>
        <p:nvSpPr>
          <p:cNvPr id="39" name="object 39"/>
          <p:cNvSpPr txBox="1"/>
          <p:nvPr/>
        </p:nvSpPr>
        <p:spPr>
          <a:xfrm>
            <a:off x="7188138" y="4588920"/>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D9D9D9"/>
                </a:solidFill>
                <a:latin typeface="Arial"/>
                <a:cs typeface="Arial"/>
              </a:rPr>
              <a:t>NET</a:t>
            </a:r>
            <a:r>
              <a:rPr sz="965" b="1" spc="-9" dirty="0">
                <a:solidFill>
                  <a:srgbClr val="D9D9D9"/>
                </a:solidFill>
                <a:latin typeface="Arial"/>
                <a:cs typeface="Arial"/>
              </a:rPr>
              <a:t>WORK  </a:t>
            </a:r>
            <a:r>
              <a:rPr sz="965" b="1" spc="-4" dirty="0">
                <a:solidFill>
                  <a:srgbClr val="D9D9D9"/>
                </a:solidFill>
                <a:latin typeface="Arial"/>
                <a:cs typeface="Arial"/>
              </a:rPr>
              <a:t>DEVICES</a:t>
            </a:r>
            <a:endParaRPr sz="965">
              <a:latin typeface="Arial"/>
              <a:cs typeface="Arial"/>
            </a:endParaRPr>
          </a:p>
        </p:txBody>
      </p:sp>
      <p:sp>
        <p:nvSpPr>
          <p:cNvPr id="40" name="object 40"/>
          <p:cNvSpPr/>
          <p:nvPr/>
        </p:nvSpPr>
        <p:spPr>
          <a:xfrm>
            <a:off x="7270769" y="4012137"/>
            <a:ext cx="513882" cy="513882"/>
          </a:xfrm>
          <a:prstGeom prst="rect">
            <a:avLst/>
          </a:prstGeom>
          <a:blipFill>
            <a:blip r:embed="rId7" cstate="print"/>
            <a:stretch>
              <a:fillRect/>
            </a:stretch>
          </a:blipFill>
        </p:spPr>
        <p:txBody>
          <a:bodyPr wrap="square" lIns="0" tIns="0" rIns="0" bIns="0" rtlCol="0"/>
          <a:lstStyle/>
          <a:p>
            <a:endParaRPr sz="1579"/>
          </a:p>
        </p:txBody>
      </p:sp>
      <p:sp>
        <p:nvSpPr>
          <p:cNvPr id="41" name="object 41"/>
          <p:cNvSpPr txBox="1"/>
          <p:nvPr/>
        </p:nvSpPr>
        <p:spPr>
          <a:xfrm>
            <a:off x="5467114" y="4511017"/>
            <a:ext cx="555277" cy="141064"/>
          </a:xfrm>
          <a:prstGeom prst="rect">
            <a:avLst/>
          </a:prstGeom>
          <a:solidFill>
            <a:srgbClr val="EEEEEE"/>
          </a:solidFill>
        </p:spPr>
        <p:txBody>
          <a:bodyPr vert="horz" wrap="square" lIns="0" tIns="0" rIns="0" bIns="0" rtlCol="0">
            <a:spAutoFit/>
          </a:bodyPr>
          <a:lstStyle/>
          <a:p>
            <a:pPr>
              <a:lnSpc>
                <a:spcPts val="1118"/>
              </a:lnSpc>
            </a:pPr>
            <a:r>
              <a:rPr sz="965" b="1" spc="13" dirty="0">
                <a:solidFill>
                  <a:srgbClr val="D9D9D9"/>
                </a:solidFill>
                <a:latin typeface="Arial"/>
                <a:cs typeface="Arial"/>
              </a:rPr>
              <a:t>P</a:t>
            </a:r>
            <a:r>
              <a:rPr sz="965" b="1" spc="-26" dirty="0">
                <a:solidFill>
                  <a:srgbClr val="D9D9D9"/>
                </a:solidFill>
                <a:latin typeface="Arial"/>
                <a:cs typeface="Arial"/>
              </a:rPr>
              <a:t>L</a:t>
            </a:r>
            <a:r>
              <a:rPr sz="965" b="1" dirty="0">
                <a:solidFill>
                  <a:srgbClr val="D9D9D9"/>
                </a:solidFill>
                <a:latin typeface="Arial"/>
                <a:cs typeface="Arial"/>
              </a:rPr>
              <a:t>UGINS</a:t>
            </a:r>
            <a:endParaRPr sz="965">
              <a:latin typeface="Arial"/>
              <a:cs typeface="Arial"/>
            </a:endParaRPr>
          </a:p>
        </p:txBody>
      </p:sp>
      <p:sp>
        <p:nvSpPr>
          <p:cNvPr id="42" name="object 42"/>
          <p:cNvSpPr/>
          <p:nvPr/>
        </p:nvSpPr>
        <p:spPr>
          <a:xfrm>
            <a:off x="4199115" y="3023946"/>
            <a:ext cx="483097" cy="515987"/>
          </a:xfrm>
          <a:prstGeom prst="rect">
            <a:avLst/>
          </a:prstGeom>
          <a:blipFill>
            <a:blip r:embed="rId8" cstate="print"/>
            <a:stretch>
              <a:fillRect/>
            </a:stretch>
          </a:blipFill>
        </p:spPr>
        <p:txBody>
          <a:bodyPr wrap="square" lIns="0" tIns="0" rIns="0" bIns="0" rtlCol="0"/>
          <a:lstStyle/>
          <a:p>
            <a:endParaRPr sz="1579"/>
          </a:p>
        </p:txBody>
      </p:sp>
      <p:sp>
        <p:nvSpPr>
          <p:cNvPr id="43" name="object 43"/>
          <p:cNvSpPr/>
          <p:nvPr/>
        </p:nvSpPr>
        <p:spPr>
          <a:xfrm>
            <a:off x="5437366" y="3041562"/>
            <a:ext cx="543615" cy="506252"/>
          </a:xfrm>
          <a:prstGeom prst="rect">
            <a:avLst/>
          </a:prstGeom>
          <a:blipFill>
            <a:blip r:embed="rId9" cstate="print"/>
            <a:stretch>
              <a:fillRect/>
            </a:stretch>
          </a:blipFill>
        </p:spPr>
        <p:txBody>
          <a:bodyPr wrap="square" lIns="0" tIns="0" rIns="0" bIns="0" rtlCol="0"/>
          <a:lstStyle/>
          <a:p>
            <a:endParaRPr sz="1579"/>
          </a:p>
        </p:txBody>
      </p:sp>
      <p:sp>
        <p:nvSpPr>
          <p:cNvPr id="44" name="object 44"/>
          <p:cNvSpPr txBox="1"/>
          <p:nvPr/>
        </p:nvSpPr>
        <p:spPr>
          <a:xfrm>
            <a:off x="5641959" y="3612167"/>
            <a:ext cx="207741" cy="159750"/>
          </a:xfrm>
          <a:prstGeom prst="rect">
            <a:avLst/>
          </a:prstGeom>
        </p:spPr>
        <p:txBody>
          <a:bodyPr vert="horz" wrap="square" lIns="0" tIns="11139" rIns="0" bIns="0" rtlCol="0">
            <a:spAutoFit/>
          </a:bodyPr>
          <a:lstStyle/>
          <a:p>
            <a:pPr marL="11139">
              <a:spcBef>
                <a:spcPts val="88"/>
              </a:spcBef>
            </a:pPr>
            <a:r>
              <a:rPr sz="965" b="1" spc="-35" dirty="0">
                <a:solidFill>
                  <a:srgbClr val="424C55"/>
                </a:solidFill>
                <a:latin typeface="Arial"/>
                <a:cs typeface="Arial"/>
              </a:rPr>
              <a:t>CLI</a:t>
            </a:r>
            <a:endParaRPr sz="965">
              <a:latin typeface="Arial"/>
              <a:cs typeface="Arial"/>
            </a:endParaRPr>
          </a:p>
        </p:txBody>
      </p:sp>
      <p:sp>
        <p:nvSpPr>
          <p:cNvPr id="45" name="object 45"/>
          <p:cNvSpPr/>
          <p:nvPr/>
        </p:nvSpPr>
        <p:spPr>
          <a:xfrm>
            <a:off x="5401169" y="3989720"/>
            <a:ext cx="645182" cy="433629"/>
          </a:xfrm>
          <a:prstGeom prst="rect">
            <a:avLst/>
          </a:prstGeom>
          <a:blipFill>
            <a:blip r:embed="rId10" cstate="print"/>
            <a:stretch>
              <a:fillRect/>
            </a:stretch>
          </a:blipFill>
        </p:spPr>
        <p:txBody>
          <a:bodyPr wrap="square" lIns="0" tIns="0" rIns="0" bIns="0" rtlCol="0"/>
          <a:lstStyle/>
          <a:p>
            <a:endParaRPr sz="1579"/>
          </a:p>
        </p:txBody>
      </p:sp>
      <p:sp>
        <p:nvSpPr>
          <p:cNvPr id="46" name="object 46"/>
          <p:cNvSpPr/>
          <p:nvPr/>
        </p:nvSpPr>
        <p:spPr>
          <a:xfrm>
            <a:off x="4237076" y="4008750"/>
            <a:ext cx="420999" cy="419947"/>
          </a:xfrm>
          <a:prstGeom prst="rect">
            <a:avLst/>
          </a:prstGeom>
          <a:blipFill>
            <a:blip r:embed="rId11" cstate="print"/>
            <a:stretch>
              <a:fillRect/>
            </a:stretch>
          </a:blipFill>
        </p:spPr>
        <p:txBody>
          <a:bodyPr wrap="square" lIns="0" tIns="0" rIns="0" bIns="0" rtlCol="0"/>
          <a:lstStyle/>
          <a:p>
            <a:endParaRPr sz="1579"/>
          </a:p>
        </p:txBody>
      </p:sp>
      <p:sp>
        <p:nvSpPr>
          <p:cNvPr id="47" name="object 47"/>
          <p:cNvSpPr/>
          <p:nvPr/>
        </p:nvSpPr>
        <p:spPr>
          <a:xfrm>
            <a:off x="7573684" y="2281574"/>
            <a:ext cx="0" cy="286271"/>
          </a:xfrm>
          <a:custGeom>
            <a:avLst/>
            <a:gdLst/>
            <a:ahLst/>
            <a:cxnLst/>
            <a:rect l="l" t="t" r="r" b="b"/>
            <a:pathLst>
              <a:path h="326389">
                <a:moveTo>
                  <a:pt x="0" y="325762"/>
                </a:moveTo>
                <a:lnTo>
                  <a:pt x="0" y="0"/>
                </a:lnTo>
              </a:path>
            </a:pathLst>
          </a:custGeom>
          <a:ln w="9524">
            <a:solidFill>
              <a:srgbClr val="E6B8AE"/>
            </a:solidFill>
          </a:ln>
        </p:spPr>
        <p:txBody>
          <a:bodyPr wrap="square" lIns="0" tIns="0" rIns="0" bIns="0" rtlCol="0"/>
          <a:lstStyle/>
          <a:p>
            <a:endParaRPr sz="1579"/>
          </a:p>
        </p:txBody>
      </p:sp>
      <p:sp>
        <p:nvSpPr>
          <p:cNvPr id="48" name="object 48"/>
          <p:cNvSpPr/>
          <p:nvPr/>
        </p:nvSpPr>
        <p:spPr>
          <a:xfrm>
            <a:off x="7555324" y="2231131"/>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E6B8AE"/>
          </a:solidFill>
        </p:spPr>
        <p:txBody>
          <a:bodyPr wrap="square" lIns="0" tIns="0" rIns="0" bIns="0" rtlCol="0"/>
          <a:lstStyle/>
          <a:p>
            <a:endParaRPr sz="1579"/>
          </a:p>
        </p:txBody>
      </p:sp>
      <p:sp>
        <p:nvSpPr>
          <p:cNvPr id="49" name="object 49"/>
          <p:cNvSpPr/>
          <p:nvPr/>
        </p:nvSpPr>
        <p:spPr>
          <a:xfrm>
            <a:off x="7555324" y="2231131"/>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E6B8AE"/>
            </a:solidFill>
          </a:ln>
        </p:spPr>
        <p:txBody>
          <a:bodyPr wrap="square" lIns="0" tIns="0" rIns="0" bIns="0" rtlCol="0"/>
          <a:lstStyle/>
          <a:p>
            <a:endParaRPr sz="1579"/>
          </a:p>
        </p:txBody>
      </p:sp>
      <p:sp>
        <p:nvSpPr>
          <p:cNvPr id="50" name="object 50"/>
          <p:cNvSpPr/>
          <p:nvPr/>
        </p:nvSpPr>
        <p:spPr>
          <a:xfrm>
            <a:off x="2110203" y="1023187"/>
            <a:ext cx="1923969" cy="991454"/>
          </a:xfrm>
          <a:prstGeom prst="rect">
            <a:avLst/>
          </a:prstGeom>
          <a:blipFill>
            <a:blip r:embed="rId12" cstate="print"/>
            <a:stretch>
              <a:fillRect/>
            </a:stretch>
          </a:blipFill>
        </p:spPr>
        <p:txBody>
          <a:bodyPr wrap="square" lIns="0" tIns="0" rIns="0" bIns="0" rtlCol="0"/>
          <a:lstStyle/>
          <a:p>
            <a:endParaRPr sz="1579"/>
          </a:p>
        </p:txBody>
      </p:sp>
      <p:sp>
        <p:nvSpPr>
          <p:cNvPr id="51" name="object 51"/>
          <p:cNvSpPr txBox="1"/>
          <p:nvPr/>
        </p:nvSpPr>
        <p:spPr>
          <a:xfrm>
            <a:off x="1960484" y="4783654"/>
            <a:ext cx="710666" cy="301095"/>
          </a:xfrm>
          <a:prstGeom prst="rect">
            <a:avLst/>
          </a:prstGeom>
        </p:spPr>
        <p:txBody>
          <a:bodyPr vert="horz" wrap="square" lIns="0" tIns="7797" rIns="0" bIns="0" rtlCol="0">
            <a:spAutoFit/>
          </a:bodyPr>
          <a:lstStyle/>
          <a:p>
            <a:pPr marL="11139" marR="4456" indent="77417">
              <a:lnSpc>
                <a:spcPct val="102299"/>
              </a:lnSpc>
              <a:spcBef>
                <a:spcPts val="61"/>
              </a:spcBef>
            </a:pPr>
            <a:r>
              <a:rPr sz="965" b="1" spc="-9" dirty="0">
                <a:solidFill>
                  <a:srgbClr val="D9D9D9"/>
                </a:solidFill>
                <a:latin typeface="Arial"/>
                <a:cs typeface="Arial"/>
              </a:rPr>
              <a:t>ANSIBLE  </a:t>
            </a:r>
            <a:r>
              <a:rPr sz="965" b="1" spc="13" dirty="0">
                <a:solidFill>
                  <a:srgbClr val="D9D9D9"/>
                </a:solidFill>
                <a:latin typeface="Arial"/>
                <a:cs typeface="Arial"/>
              </a:rPr>
              <a:t>P</a:t>
            </a:r>
            <a:r>
              <a:rPr sz="965" b="1" spc="26" dirty="0">
                <a:solidFill>
                  <a:srgbClr val="D9D9D9"/>
                </a:solidFill>
                <a:latin typeface="Arial"/>
                <a:cs typeface="Arial"/>
              </a:rPr>
              <a:t>L</a:t>
            </a:r>
            <a:r>
              <a:rPr sz="965" b="1" spc="-140" dirty="0">
                <a:solidFill>
                  <a:srgbClr val="D9D9D9"/>
                </a:solidFill>
                <a:latin typeface="Arial"/>
                <a:cs typeface="Arial"/>
              </a:rPr>
              <a:t>A</a:t>
            </a:r>
            <a:r>
              <a:rPr sz="965" b="1" dirty="0">
                <a:solidFill>
                  <a:srgbClr val="D9D9D9"/>
                </a:solidFill>
                <a:latin typeface="Arial"/>
                <a:cs typeface="Arial"/>
              </a:rPr>
              <a:t>Y</a:t>
            </a:r>
            <a:r>
              <a:rPr sz="965" b="1" spc="-13" dirty="0">
                <a:solidFill>
                  <a:srgbClr val="D9D9D9"/>
                </a:solidFill>
                <a:latin typeface="Arial"/>
                <a:cs typeface="Arial"/>
              </a:rPr>
              <a:t>B</a:t>
            </a:r>
            <a:r>
              <a:rPr sz="965" b="1" spc="13" dirty="0">
                <a:solidFill>
                  <a:srgbClr val="D9D9D9"/>
                </a:solidFill>
                <a:latin typeface="Arial"/>
                <a:cs typeface="Arial"/>
              </a:rPr>
              <a:t>OOK</a:t>
            </a:r>
            <a:endParaRPr sz="965">
              <a:latin typeface="Arial"/>
              <a:cs typeface="Arial"/>
            </a:endParaRPr>
          </a:p>
        </p:txBody>
      </p:sp>
      <p:sp>
        <p:nvSpPr>
          <p:cNvPr id="52" name="object 52"/>
          <p:cNvSpPr/>
          <p:nvPr/>
        </p:nvSpPr>
        <p:spPr>
          <a:xfrm>
            <a:off x="1862208" y="3843073"/>
            <a:ext cx="906250" cy="906250"/>
          </a:xfrm>
          <a:prstGeom prst="rect">
            <a:avLst/>
          </a:prstGeom>
          <a:blipFill>
            <a:blip r:embed="rId13" cstate="print"/>
            <a:stretch>
              <a:fillRect/>
            </a:stretch>
          </a:blipFill>
        </p:spPr>
        <p:txBody>
          <a:bodyPr wrap="square" lIns="0" tIns="0" rIns="0" bIns="0" rtlCol="0"/>
          <a:lstStyle/>
          <a:p>
            <a:endParaRPr sz="1579"/>
          </a:p>
        </p:txBody>
      </p:sp>
      <p:sp>
        <p:nvSpPr>
          <p:cNvPr id="53" name="object 53"/>
          <p:cNvSpPr/>
          <p:nvPr/>
        </p:nvSpPr>
        <p:spPr>
          <a:xfrm>
            <a:off x="4434761" y="4653261"/>
            <a:ext cx="6126" cy="496241"/>
          </a:xfrm>
          <a:custGeom>
            <a:avLst/>
            <a:gdLst/>
            <a:ahLst/>
            <a:cxnLst/>
            <a:rect l="l" t="t" r="r" b="b"/>
            <a:pathLst>
              <a:path w="6985" h="565785">
                <a:moveTo>
                  <a:pt x="0" y="0"/>
                </a:moveTo>
                <a:lnTo>
                  <a:pt x="6811" y="565654"/>
                </a:lnTo>
              </a:path>
            </a:pathLst>
          </a:custGeom>
          <a:ln w="9524">
            <a:solidFill>
              <a:srgbClr val="FC3E3E"/>
            </a:solidFill>
            <a:prstDash val="lgDash"/>
          </a:ln>
        </p:spPr>
        <p:txBody>
          <a:bodyPr wrap="square" lIns="0" tIns="0" rIns="0" bIns="0" rtlCol="0"/>
          <a:lstStyle/>
          <a:p>
            <a:endParaRPr sz="1579"/>
          </a:p>
        </p:txBody>
      </p:sp>
      <p:sp>
        <p:nvSpPr>
          <p:cNvPr id="54" name="object 54"/>
          <p:cNvSpPr/>
          <p:nvPr/>
        </p:nvSpPr>
        <p:spPr>
          <a:xfrm>
            <a:off x="4426936" y="5149220"/>
            <a:ext cx="27847" cy="38429"/>
          </a:xfrm>
          <a:custGeom>
            <a:avLst/>
            <a:gdLst/>
            <a:ahLst/>
            <a:cxnLst/>
            <a:rect l="l" t="t" r="r" b="b"/>
            <a:pathLst>
              <a:path w="31750" h="43814">
                <a:moveTo>
                  <a:pt x="16252" y="43411"/>
                </a:moveTo>
                <a:lnTo>
                  <a:pt x="0" y="378"/>
                </a:lnTo>
                <a:lnTo>
                  <a:pt x="31463" y="0"/>
                </a:lnTo>
                <a:lnTo>
                  <a:pt x="16252" y="43411"/>
                </a:lnTo>
                <a:close/>
              </a:path>
            </a:pathLst>
          </a:custGeom>
          <a:solidFill>
            <a:srgbClr val="FC3E3E"/>
          </a:solidFill>
        </p:spPr>
        <p:txBody>
          <a:bodyPr wrap="square" lIns="0" tIns="0" rIns="0" bIns="0" rtlCol="0"/>
          <a:lstStyle/>
          <a:p>
            <a:endParaRPr sz="1579"/>
          </a:p>
        </p:txBody>
      </p:sp>
      <p:sp>
        <p:nvSpPr>
          <p:cNvPr id="55" name="object 55"/>
          <p:cNvSpPr/>
          <p:nvPr/>
        </p:nvSpPr>
        <p:spPr>
          <a:xfrm>
            <a:off x="4426936" y="5149220"/>
            <a:ext cx="27847" cy="38429"/>
          </a:xfrm>
          <a:custGeom>
            <a:avLst/>
            <a:gdLst/>
            <a:ahLst/>
            <a:cxnLst/>
            <a:rect l="l" t="t" r="r" b="b"/>
            <a:pathLst>
              <a:path w="31750" h="43814">
                <a:moveTo>
                  <a:pt x="0" y="378"/>
                </a:moveTo>
                <a:lnTo>
                  <a:pt x="16252" y="43411"/>
                </a:lnTo>
                <a:lnTo>
                  <a:pt x="31463" y="0"/>
                </a:lnTo>
                <a:lnTo>
                  <a:pt x="0" y="378"/>
                </a:lnTo>
                <a:close/>
              </a:path>
            </a:pathLst>
          </a:custGeom>
          <a:ln w="9524">
            <a:solidFill>
              <a:srgbClr val="FC3E3E"/>
            </a:solidFill>
          </a:ln>
        </p:spPr>
        <p:txBody>
          <a:bodyPr wrap="square" lIns="0" tIns="0" rIns="0" bIns="0" rtlCol="0"/>
          <a:lstStyle/>
          <a:p>
            <a:endParaRPr sz="1579"/>
          </a:p>
        </p:txBody>
      </p:sp>
      <p:sp>
        <p:nvSpPr>
          <p:cNvPr id="56" name="object 56"/>
          <p:cNvSpPr/>
          <p:nvPr/>
        </p:nvSpPr>
        <p:spPr>
          <a:xfrm>
            <a:off x="3065482" y="3319442"/>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57" name="object 57"/>
          <p:cNvSpPr/>
          <p:nvPr/>
        </p:nvSpPr>
        <p:spPr>
          <a:xfrm>
            <a:off x="3466725" y="3301082"/>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58" name="object 58"/>
          <p:cNvSpPr/>
          <p:nvPr/>
        </p:nvSpPr>
        <p:spPr>
          <a:xfrm>
            <a:off x="3466725" y="3301082"/>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59" name="object 59"/>
          <p:cNvSpPr/>
          <p:nvPr/>
        </p:nvSpPr>
        <p:spPr>
          <a:xfrm>
            <a:off x="3072086" y="2085176"/>
            <a:ext cx="0" cy="1246449"/>
          </a:xfrm>
          <a:custGeom>
            <a:avLst/>
            <a:gdLst/>
            <a:ahLst/>
            <a:cxnLst/>
            <a:rect l="l" t="t" r="r" b="b"/>
            <a:pathLst>
              <a:path h="1421130">
                <a:moveTo>
                  <a:pt x="0" y="0"/>
                </a:moveTo>
                <a:lnTo>
                  <a:pt x="0" y="1421099"/>
                </a:lnTo>
              </a:path>
            </a:pathLst>
          </a:custGeom>
          <a:ln w="9524">
            <a:solidFill>
              <a:srgbClr val="E6B8AE"/>
            </a:solidFill>
          </a:ln>
        </p:spPr>
        <p:txBody>
          <a:bodyPr wrap="square" lIns="0" tIns="0" rIns="0" bIns="0" rtlCol="0"/>
          <a:lstStyle/>
          <a:p>
            <a:endParaRPr sz="1579"/>
          </a:p>
        </p:txBody>
      </p:sp>
      <p:sp>
        <p:nvSpPr>
          <p:cNvPr id="60" name="object 60"/>
          <p:cNvSpPr txBox="1"/>
          <p:nvPr/>
        </p:nvSpPr>
        <p:spPr>
          <a:xfrm>
            <a:off x="6984853" y="1538300"/>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61" name="object 61"/>
          <p:cNvSpPr txBox="1"/>
          <p:nvPr/>
        </p:nvSpPr>
        <p:spPr>
          <a:xfrm>
            <a:off x="2487402" y="1409343"/>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63" name="object 63"/>
          <p:cNvSpPr txBox="1"/>
          <p:nvPr/>
        </p:nvSpPr>
        <p:spPr>
          <a:xfrm>
            <a:off x="3595680" y="2493499"/>
            <a:ext cx="3099415" cy="227204"/>
          </a:xfrm>
          <a:prstGeom prst="rect">
            <a:avLst/>
          </a:prstGeom>
        </p:spPr>
        <p:txBody>
          <a:bodyPr vert="horz" wrap="square" lIns="0" tIns="11139" rIns="0" bIns="0" rtlCol="0">
            <a:spAutoFit/>
          </a:bodyPr>
          <a:lstStyle/>
          <a:p>
            <a:pPr marL="391542">
              <a:spcBef>
                <a:spcPts val="88"/>
              </a:spcBef>
            </a:pPr>
            <a:r>
              <a:rPr sz="1140" b="1" spc="-35" dirty="0">
                <a:solidFill>
                  <a:srgbClr val="FFFFFF"/>
                </a:solidFill>
                <a:latin typeface="Arial"/>
                <a:cs typeface="Arial"/>
              </a:rPr>
              <a:t>ANSIBLE</a:t>
            </a:r>
            <a:r>
              <a:rPr sz="1140" b="1" spc="-118" dirty="0">
                <a:solidFill>
                  <a:srgbClr val="FFFFFF"/>
                </a:solidFill>
                <a:latin typeface="Arial"/>
                <a:cs typeface="Arial"/>
              </a:rPr>
              <a:t> </a:t>
            </a:r>
            <a:r>
              <a:rPr sz="1140" b="1" spc="-342" dirty="0">
                <a:solidFill>
                  <a:srgbClr val="FFFFFF"/>
                </a:solidFill>
                <a:latin typeface="Arial"/>
                <a:cs typeface="Arial"/>
              </a:rPr>
              <a:t>AU</a:t>
            </a:r>
            <a:r>
              <a:rPr sz="2105" b="1" spc="-513" baseline="-20833" dirty="0">
                <a:latin typeface="Arial"/>
                <a:cs typeface="Arial"/>
              </a:rPr>
              <a:t>M</a:t>
            </a:r>
            <a:r>
              <a:rPr sz="1140" b="1" spc="-342" dirty="0">
                <a:solidFill>
                  <a:srgbClr val="FFFFFF"/>
                </a:solidFill>
                <a:latin typeface="Arial"/>
                <a:cs typeface="Arial"/>
              </a:rPr>
              <a:t>T</a:t>
            </a:r>
            <a:r>
              <a:rPr sz="2105" b="1" spc="-513" baseline="-20833" dirty="0">
                <a:latin typeface="Arial"/>
                <a:cs typeface="Arial"/>
              </a:rPr>
              <a:t>O</a:t>
            </a:r>
            <a:r>
              <a:rPr sz="1140" b="1" spc="-342" dirty="0">
                <a:solidFill>
                  <a:srgbClr val="FFFFFF"/>
                </a:solidFill>
                <a:latin typeface="Arial"/>
                <a:cs typeface="Arial"/>
              </a:rPr>
              <a:t>OM</a:t>
            </a:r>
            <a:r>
              <a:rPr sz="2105" b="1" spc="-513" baseline="-20833" dirty="0">
                <a:latin typeface="Arial"/>
                <a:cs typeface="Arial"/>
              </a:rPr>
              <a:t>D</a:t>
            </a:r>
            <a:r>
              <a:rPr sz="1140" b="1" spc="-342" dirty="0">
                <a:solidFill>
                  <a:srgbClr val="FFFFFF"/>
                </a:solidFill>
                <a:latin typeface="Arial"/>
                <a:cs typeface="Arial"/>
              </a:rPr>
              <a:t>A</a:t>
            </a:r>
            <a:r>
              <a:rPr sz="2105" b="1" spc="-513" baseline="-20833" dirty="0">
                <a:latin typeface="Arial"/>
                <a:cs typeface="Arial"/>
              </a:rPr>
              <a:t>U</a:t>
            </a:r>
            <a:r>
              <a:rPr sz="1140" b="1" spc="-342" dirty="0">
                <a:solidFill>
                  <a:srgbClr val="FFFFFF"/>
                </a:solidFill>
                <a:latin typeface="Arial"/>
                <a:cs typeface="Arial"/>
              </a:rPr>
              <a:t>T</a:t>
            </a:r>
            <a:r>
              <a:rPr sz="2105" b="1" spc="-513" baseline="-20833" dirty="0">
                <a:latin typeface="Arial"/>
                <a:cs typeface="Arial"/>
              </a:rPr>
              <a:t>L</a:t>
            </a:r>
            <a:r>
              <a:rPr sz="1140" b="1" spc="-342" dirty="0">
                <a:solidFill>
                  <a:srgbClr val="FFFFFF"/>
                </a:solidFill>
                <a:latin typeface="Arial"/>
                <a:cs typeface="Arial"/>
              </a:rPr>
              <a:t>IO</a:t>
            </a:r>
            <a:r>
              <a:rPr sz="2105" b="1" spc="-513" baseline="-20833" dirty="0">
                <a:latin typeface="Arial"/>
                <a:cs typeface="Arial"/>
              </a:rPr>
              <a:t>E</a:t>
            </a:r>
            <a:r>
              <a:rPr sz="1140" b="1" spc="-342" dirty="0">
                <a:solidFill>
                  <a:srgbClr val="FFFFFF"/>
                </a:solidFill>
                <a:latin typeface="Arial"/>
                <a:cs typeface="Arial"/>
              </a:rPr>
              <a:t>N</a:t>
            </a:r>
            <a:r>
              <a:rPr sz="2105" b="1" spc="-513" baseline="-20833" dirty="0">
                <a:latin typeface="Arial"/>
                <a:cs typeface="Arial"/>
              </a:rPr>
              <a:t>S</a:t>
            </a:r>
            <a:r>
              <a:rPr sz="1140" b="1" spc="-342" dirty="0">
                <a:solidFill>
                  <a:srgbClr val="FFFFFF"/>
                </a:solidFill>
                <a:latin typeface="Arial"/>
                <a:cs typeface="Arial"/>
              </a:rPr>
              <a:t>E</a:t>
            </a:r>
            <a:r>
              <a:rPr sz="2105" b="1" spc="-513" baseline="-20833" dirty="0">
                <a:latin typeface="Arial"/>
                <a:cs typeface="Arial"/>
              </a:rPr>
              <a:t>A</a:t>
            </a:r>
            <a:r>
              <a:rPr sz="1140" b="1" spc="-342" dirty="0">
                <a:solidFill>
                  <a:srgbClr val="FFFFFF"/>
                </a:solidFill>
                <a:latin typeface="Arial"/>
                <a:cs typeface="Arial"/>
              </a:rPr>
              <a:t>NG</a:t>
            </a:r>
            <a:r>
              <a:rPr sz="2105" b="1" spc="-513" baseline="-20833" dirty="0">
                <a:latin typeface="Arial"/>
                <a:cs typeface="Arial"/>
              </a:rPr>
              <a:t>R</a:t>
            </a:r>
            <a:r>
              <a:rPr sz="1140" b="1" spc="-342" dirty="0">
                <a:solidFill>
                  <a:srgbClr val="FFFFFF"/>
                </a:solidFill>
                <a:latin typeface="Arial"/>
                <a:cs typeface="Arial"/>
              </a:rPr>
              <a:t>IN</a:t>
            </a:r>
            <a:r>
              <a:rPr sz="2105" b="1" spc="-513" baseline="-20833" dirty="0">
                <a:latin typeface="Arial"/>
                <a:cs typeface="Arial"/>
              </a:rPr>
              <a:t>E</a:t>
            </a:r>
            <a:r>
              <a:rPr sz="1140" b="1" spc="-342" dirty="0">
                <a:solidFill>
                  <a:srgbClr val="FFFFFF"/>
                </a:solidFill>
                <a:latin typeface="Arial"/>
                <a:cs typeface="Arial"/>
              </a:rPr>
              <a:t>E</a:t>
            </a:r>
            <a:r>
              <a:rPr sz="2105" b="1" spc="-513" baseline="-20833" dirty="0">
                <a:latin typeface="Arial"/>
                <a:cs typeface="Arial"/>
              </a:rPr>
              <a:t>“TOOL</a:t>
            </a:r>
            <a:endParaRPr sz="2105" baseline="-20833" dirty="0">
              <a:latin typeface="Arial"/>
              <a:cs typeface="Arial"/>
            </a:endParaRPr>
          </a:p>
        </p:txBody>
      </p:sp>
      <p:sp>
        <p:nvSpPr>
          <p:cNvPr id="62" name="object 62"/>
          <p:cNvSpPr/>
          <p:nvPr/>
        </p:nvSpPr>
        <p:spPr>
          <a:xfrm>
            <a:off x="4566152" y="2325303"/>
            <a:ext cx="4988582" cy="1681425"/>
          </a:xfrm>
          <a:custGeom>
            <a:avLst/>
            <a:gdLst/>
            <a:ahLst/>
            <a:cxnLst/>
            <a:rect l="l" t="t" r="r" b="b"/>
            <a:pathLst>
              <a:path w="5687695" h="1917064">
                <a:moveTo>
                  <a:pt x="5687700" y="1409699"/>
                </a:moveTo>
                <a:lnTo>
                  <a:pt x="0" y="1409699"/>
                </a:lnTo>
                <a:lnTo>
                  <a:pt x="0" y="0"/>
                </a:lnTo>
                <a:lnTo>
                  <a:pt x="5687700" y="0"/>
                </a:lnTo>
                <a:lnTo>
                  <a:pt x="5687700" y="1409699"/>
                </a:lnTo>
                <a:close/>
              </a:path>
              <a:path w="5687695" h="1917064">
                <a:moveTo>
                  <a:pt x="52952" y="1916472"/>
                </a:moveTo>
                <a:lnTo>
                  <a:pt x="947949" y="1409699"/>
                </a:lnTo>
                <a:lnTo>
                  <a:pt x="2369875" y="1409699"/>
                </a:lnTo>
                <a:lnTo>
                  <a:pt x="52952" y="1916472"/>
                </a:lnTo>
                <a:close/>
              </a:path>
            </a:pathLst>
          </a:custGeom>
          <a:solidFill>
            <a:srgbClr val="CCCCCC"/>
          </a:solidFill>
        </p:spPr>
        <p:txBody>
          <a:bodyPr wrap="square" lIns="0" tIns="0" rIns="0" bIns="0" rtlCol="0"/>
          <a:lstStyle/>
          <a:p>
            <a:r>
              <a:rPr lang="fr-FR" sz="1579" dirty="0"/>
              <a:t> </a:t>
            </a:r>
            <a:endParaRPr sz="1579" dirty="0"/>
          </a:p>
        </p:txBody>
      </p:sp>
      <p:sp>
        <p:nvSpPr>
          <p:cNvPr id="64" name="object 64"/>
          <p:cNvSpPr txBox="1"/>
          <p:nvPr/>
        </p:nvSpPr>
        <p:spPr>
          <a:xfrm>
            <a:off x="4818243" y="2479928"/>
            <a:ext cx="4172921" cy="227141"/>
          </a:xfrm>
          <a:prstGeom prst="rect">
            <a:avLst/>
          </a:prstGeom>
        </p:spPr>
        <p:txBody>
          <a:bodyPr vert="horz" wrap="square" lIns="0" tIns="11139" rIns="0" bIns="0" rtlCol="0">
            <a:spAutoFit/>
          </a:bodyPr>
          <a:lstStyle/>
          <a:p>
            <a:pPr marL="11139">
              <a:spcBef>
                <a:spcPts val="88"/>
              </a:spcBef>
            </a:pPr>
            <a:r>
              <a:rPr lang="fr-FR" sz="1403" b="1" spc="-53" dirty="0">
                <a:latin typeface="Arial"/>
                <a:cs typeface="Arial"/>
              </a:rPr>
              <a:t>Les modules sont </a:t>
            </a:r>
            <a:r>
              <a:rPr lang="fr-FR" sz="1403" b="1" spc="4" dirty="0">
                <a:latin typeface="Arial"/>
                <a:cs typeface="Arial"/>
              </a:rPr>
              <a:t> des « librairies » d’Ansible</a:t>
            </a:r>
            <a:endParaRPr sz="1403" dirty="0">
              <a:latin typeface="Arial"/>
              <a:cs typeface="Arial"/>
            </a:endParaRPr>
          </a:p>
        </p:txBody>
      </p:sp>
      <p:sp>
        <p:nvSpPr>
          <p:cNvPr id="65" name="object 65"/>
          <p:cNvSpPr txBox="1"/>
          <p:nvPr/>
        </p:nvSpPr>
        <p:spPr>
          <a:xfrm>
            <a:off x="4731899" y="2775706"/>
            <a:ext cx="3414648" cy="494713"/>
          </a:xfrm>
          <a:prstGeom prst="rect">
            <a:avLst/>
          </a:prstGeom>
        </p:spPr>
        <p:txBody>
          <a:bodyPr vert="horz" wrap="square" lIns="0" tIns="11139" rIns="0" bIns="0" rtlCol="0">
            <a:spAutoFit/>
          </a:bodyPr>
          <a:lstStyle/>
          <a:p>
            <a:pPr marL="11139" marR="4456">
              <a:lnSpc>
                <a:spcPct val="113300"/>
              </a:lnSpc>
              <a:spcBef>
                <a:spcPts val="88"/>
              </a:spcBef>
            </a:pPr>
            <a:r>
              <a:rPr lang="fr-FR" sz="1403" spc="4" dirty="0">
                <a:latin typeface="Arial Unicode MS"/>
                <a:cs typeface="Arial Unicode MS"/>
              </a:rPr>
              <a:t>Python, </a:t>
            </a:r>
            <a:r>
              <a:rPr lang="fr-FR" sz="1403" spc="4" dirty="0" err="1">
                <a:latin typeface="Arial Unicode MS"/>
                <a:cs typeface="Arial Unicode MS"/>
              </a:rPr>
              <a:t>Powershell</a:t>
            </a:r>
            <a:r>
              <a:rPr lang="fr-FR" sz="1403" spc="4" dirty="0">
                <a:latin typeface="Arial Unicode MS"/>
                <a:cs typeface="Arial Unicode MS"/>
              </a:rPr>
              <a:t> et tout autre langage</a:t>
            </a:r>
          </a:p>
          <a:p>
            <a:pPr marL="11139" marR="4456">
              <a:lnSpc>
                <a:spcPct val="113300"/>
              </a:lnSpc>
              <a:spcBef>
                <a:spcPts val="88"/>
              </a:spcBef>
            </a:pPr>
            <a:r>
              <a:rPr lang="fr-FR" sz="1403" spc="4" dirty="0">
                <a:latin typeface="Arial Unicode MS"/>
                <a:cs typeface="Arial Unicode MS"/>
              </a:rPr>
              <a:t>Étend la simplicité et puissance d’Ansible</a:t>
            </a:r>
          </a:p>
        </p:txBody>
      </p:sp>
      <p:sp>
        <p:nvSpPr>
          <p:cNvPr id="66" name="object 66"/>
          <p:cNvSpPr txBox="1"/>
          <p:nvPr/>
        </p:nvSpPr>
        <p:spPr>
          <a:xfrm>
            <a:off x="4113699" y="4494515"/>
            <a:ext cx="642718" cy="159750"/>
          </a:xfrm>
          <a:prstGeom prst="rect">
            <a:avLst/>
          </a:prstGeom>
        </p:spPr>
        <p:txBody>
          <a:bodyPr vert="horz" wrap="square" lIns="0" tIns="11139" rIns="0" bIns="0" rtlCol="0">
            <a:spAutoFit/>
          </a:bodyPr>
          <a:lstStyle/>
          <a:p>
            <a:pPr marL="11139">
              <a:spcBef>
                <a:spcPts val="88"/>
              </a:spcBef>
            </a:pPr>
            <a:r>
              <a:rPr sz="965" b="1" spc="4" dirty="0">
                <a:solidFill>
                  <a:srgbClr val="FC3E3E"/>
                </a:solidFill>
                <a:latin typeface="Arial"/>
                <a:cs typeface="Arial"/>
              </a:rPr>
              <a:t>MODULES</a:t>
            </a:r>
            <a:endParaRPr sz="965">
              <a:latin typeface="Arial"/>
              <a:cs typeface="Arial"/>
            </a:endParaRPr>
          </a:p>
        </p:txBody>
      </p:sp>
      <p:sp>
        <p:nvSpPr>
          <p:cNvPr id="67" name="object 67"/>
          <p:cNvSpPr txBox="1"/>
          <p:nvPr/>
        </p:nvSpPr>
        <p:spPr>
          <a:xfrm>
            <a:off x="2932639" y="5265103"/>
            <a:ext cx="5587302" cy="1114446"/>
          </a:xfrm>
          <a:prstGeom prst="rect">
            <a:avLst/>
          </a:prstGeom>
          <a:solidFill>
            <a:srgbClr val="D9D9D9"/>
          </a:solidFill>
        </p:spPr>
        <p:txBody>
          <a:bodyPr vert="horz" wrap="square" lIns="0" tIns="49568" rIns="0" bIns="0" rtlCol="0">
            <a:spAutoFit/>
          </a:bodyPr>
          <a:lstStyle/>
          <a:p>
            <a:pPr marL="353669" marR="274024" indent="-253973">
              <a:lnSpc>
                <a:spcPts val="1973"/>
              </a:lnSpc>
              <a:spcBef>
                <a:spcPts val="390"/>
              </a:spcBef>
            </a:pPr>
            <a:r>
              <a:rPr sz="1666" dirty="0">
                <a:solidFill>
                  <a:srgbClr val="032F62"/>
                </a:solidFill>
                <a:latin typeface="Courier New"/>
                <a:cs typeface="Courier New"/>
              </a:rPr>
              <a:t>- </a:t>
            </a:r>
            <a:r>
              <a:rPr sz="1666" b="1" spc="-4" dirty="0">
                <a:solidFill>
                  <a:srgbClr val="9A0203"/>
                </a:solidFill>
                <a:latin typeface="Courier New"/>
                <a:cs typeface="Courier New"/>
              </a:rPr>
              <a:t>name</a:t>
            </a:r>
            <a:r>
              <a:rPr sz="1666" spc="-4" dirty="0">
                <a:solidFill>
                  <a:srgbClr val="032F62"/>
                </a:solidFill>
                <a:latin typeface="Courier New"/>
                <a:cs typeface="Courier New"/>
              </a:rPr>
              <a:t>: </a:t>
            </a:r>
            <a:r>
              <a:rPr lang="fr-FR" sz="1666" b="1" spc="-4" dirty="0">
                <a:solidFill>
                  <a:srgbClr val="032F62"/>
                </a:solidFill>
                <a:latin typeface="Courier New"/>
                <a:cs typeface="Courier New"/>
              </a:rPr>
              <a:t>copie</a:t>
            </a:r>
            <a:r>
              <a:rPr sz="1666" b="1" spc="-4" dirty="0">
                <a:solidFill>
                  <a:srgbClr val="032F62"/>
                </a:solidFill>
                <a:latin typeface="Courier New"/>
                <a:cs typeface="Courier New"/>
              </a:rPr>
              <a:t> index.html </a:t>
            </a:r>
            <a:endParaRPr lang="fr-FR" sz="1666" b="1" spc="-4" dirty="0">
              <a:solidFill>
                <a:srgbClr val="032F62"/>
              </a:solidFill>
              <a:latin typeface="Courier New"/>
              <a:cs typeface="Courier New"/>
            </a:endParaRPr>
          </a:p>
          <a:p>
            <a:pPr marL="353669" marR="274024" indent="-253973">
              <a:lnSpc>
                <a:spcPts val="1973"/>
              </a:lnSpc>
              <a:spcBef>
                <a:spcPts val="390"/>
              </a:spcBef>
            </a:pPr>
            <a:r>
              <a:rPr lang="fr-FR" sz="1666" b="1" spc="-4" dirty="0">
                <a:solidFill>
                  <a:srgbClr val="032F62"/>
                </a:solidFill>
                <a:latin typeface="Courier New"/>
                <a:cs typeface="Courier New"/>
              </a:rPr>
              <a:t>  </a:t>
            </a:r>
            <a:r>
              <a:rPr lang="fr-FR" sz="1666" b="1" spc="-4" dirty="0">
                <a:solidFill>
                  <a:srgbClr val="9A0203"/>
                </a:solidFill>
                <a:latin typeface="Courier New"/>
                <a:cs typeface="Courier New"/>
              </a:rPr>
              <a:t>copy</a:t>
            </a:r>
            <a:r>
              <a:rPr sz="1666" spc="-4" dirty="0">
                <a:solidFill>
                  <a:srgbClr val="032F62"/>
                </a:solidFill>
                <a:latin typeface="Courier New"/>
                <a:cs typeface="Courier New"/>
              </a:rPr>
              <a:t>:</a:t>
            </a:r>
            <a:endParaRPr sz="1666" dirty="0">
              <a:latin typeface="Courier New"/>
              <a:cs typeface="Courier New"/>
            </a:endParaRPr>
          </a:p>
          <a:p>
            <a:pPr marL="607642">
              <a:lnSpc>
                <a:spcPts val="1899"/>
              </a:lnSpc>
            </a:pPr>
            <a:r>
              <a:rPr sz="1666" b="1" spc="-4" dirty="0">
                <a:solidFill>
                  <a:srgbClr val="9A0203"/>
                </a:solidFill>
                <a:latin typeface="Courier New"/>
                <a:cs typeface="Courier New"/>
              </a:rPr>
              <a:t>src</a:t>
            </a:r>
            <a:r>
              <a:rPr sz="1666" spc="-4" dirty="0">
                <a:solidFill>
                  <a:srgbClr val="032F62"/>
                </a:solidFill>
                <a:latin typeface="Courier New"/>
                <a:cs typeface="Courier New"/>
              </a:rPr>
              <a:t>:</a:t>
            </a:r>
            <a:r>
              <a:rPr sz="1666" spc="-9" dirty="0">
                <a:solidFill>
                  <a:srgbClr val="032F62"/>
                </a:solidFill>
                <a:latin typeface="Courier New"/>
                <a:cs typeface="Courier New"/>
              </a:rPr>
              <a:t> </a:t>
            </a:r>
            <a:r>
              <a:rPr sz="1666" spc="-4" dirty="0">
                <a:solidFill>
                  <a:srgbClr val="032F62"/>
                </a:solidFill>
                <a:latin typeface="Courier New"/>
                <a:cs typeface="Courier New"/>
              </a:rPr>
              <a:t>files/index.html</a:t>
            </a:r>
            <a:endParaRPr sz="1666" dirty="0">
              <a:latin typeface="Courier New"/>
              <a:cs typeface="Courier New"/>
            </a:endParaRPr>
          </a:p>
          <a:p>
            <a:pPr marL="607642">
              <a:lnSpc>
                <a:spcPts val="1987"/>
              </a:lnSpc>
            </a:pPr>
            <a:r>
              <a:rPr sz="1666" b="1" spc="-4" dirty="0">
                <a:solidFill>
                  <a:srgbClr val="9A0203"/>
                </a:solidFill>
                <a:latin typeface="Courier New"/>
                <a:cs typeface="Courier New"/>
              </a:rPr>
              <a:t>dest</a:t>
            </a:r>
            <a:r>
              <a:rPr sz="1666" spc="-4" dirty="0">
                <a:solidFill>
                  <a:srgbClr val="032F62"/>
                </a:solidFill>
                <a:latin typeface="Courier New"/>
                <a:cs typeface="Courier New"/>
              </a:rPr>
              <a:t>:</a:t>
            </a:r>
            <a:r>
              <a:rPr sz="1666" spc="-9" dirty="0">
                <a:solidFill>
                  <a:srgbClr val="032F62"/>
                </a:solidFill>
                <a:latin typeface="Courier New"/>
                <a:cs typeface="Courier New"/>
              </a:rPr>
              <a:t> </a:t>
            </a:r>
            <a:r>
              <a:rPr sz="1666" spc="-4" dirty="0">
                <a:solidFill>
                  <a:srgbClr val="032F62"/>
                </a:solidFill>
                <a:latin typeface="Courier New"/>
                <a:cs typeface="Courier New"/>
              </a:rPr>
              <a:t>/var/www/html/</a:t>
            </a:r>
            <a:endParaRPr sz="1666" dirty="0">
              <a:latin typeface="Courier New"/>
              <a:cs typeface="Courier New"/>
            </a:endParaRPr>
          </a:p>
        </p:txBody>
      </p:sp>
      <p:sp>
        <p:nvSpPr>
          <p:cNvPr id="2" name="Espace réservé de la date 1">
            <a:extLst>
              <a:ext uri="{FF2B5EF4-FFF2-40B4-BE49-F238E27FC236}">
                <a16:creationId xmlns:a16="http://schemas.microsoft.com/office/drawing/2014/main" id="{FE4E79D9-C5F3-4E3C-BE99-FDB4121A4760}"/>
              </a:ext>
            </a:extLst>
          </p:cNvPr>
          <p:cNvSpPr>
            <a:spLocks noGrp="1"/>
          </p:cNvSpPr>
          <p:nvPr>
            <p:ph type="dt" sz="half" idx="6"/>
          </p:nvPr>
        </p:nvSpPr>
        <p:spPr/>
        <p:txBody>
          <a:bodyPr/>
          <a:lstStyle/>
          <a:p>
            <a:fld id="{F477D8BF-11D5-4250-AA2A-7B1BAF7224BA}" type="datetime1">
              <a:rPr lang="en-US" smtClean="0"/>
              <a:t>11/26/2020</a:t>
            </a:fld>
            <a:endParaRPr lang="en-US"/>
          </a:p>
        </p:txBody>
      </p:sp>
      <p:sp>
        <p:nvSpPr>
          <p:cNvPr id="68" name="Espace réservé du numéro de diapositive 67">
            <a:extLst>
              <a:ext uri="{FF2B5EF4-FFF2-40B4-BE49-F238E27FC236}">
                <a16:creationId xmlns:a16="http://schemas.microsoft.com/office/drawing/2014/main" id="{7A438C05-DAFD-491E-A940-F91F1867E1B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43</a:t>
            </a:fld>
            <a:endParaRPr lang="fr-FR" spc="-1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60659" y="1869325"/>
            <a:ext cx="1923969" cy="991454"/>
          </a:xfrm>
          <a:prstGeom prst="rect">
            <a:avLst/>
          </a:prstGeom>
          <a:blipFill>
            <a:blip r:embed="rId3" cstate="print"/>
            <a:stretch>
              <a:fillRect/>
            </a:stretch>
          </a:blipFill>
        </p:spPr>
        <p:txBody>
          <a:bodyPr wrap="square" lIns="0" tIns="0" rIns="0" bIns="0" rtlCol="0"/>
          <a:lstStyle/>
          <a:p>
            <a:endParaRPr sz="1579"/>
          </a:p>
        </p:txBody>
      </p:sp>
      <p:sp>
        <p:nvSpPr>
          <p:cNvPr id="3" name="object 3"/>
          <p:cNvSpPr/>
          <p:nvPr/>
        </p:nvSpPr>
        <p:spPr>
          <a:xfrm>
            <a:off x="3570387" y="3133335"/>
            <a:ext cx="2970202" cy="2448900"/>
          </a:xfrm>
          <a:custGeom>
            <a:avLst/>
            <a:gdLst/>
            <a:ahLst/>
            <a:cxnLst/>
            <a:rect l="l" t="t" r="r" b="b"/>
            <a:pathLst>
              <a:path w="3386454" h="2792095">
                <a:moveTo>
                  <a:pt x="0" y="0"/>
                </a:moveTo>
                <a:lnTo>
                  <a:pt x="3386099" y="0"/>
                </a:lnTo>
                <a:lnTo>
                  <a:pt x="3386099" y="2791500"/>
                </a:lnTo>
                <a:lnTo>
                  <a:pt x="0" y="2791500"/>
                </a:lnTo>
                <a:lnTo>
                  <a:pt x="0" y="0"/>
                </a:lnTo>
                <a:close/>
              </a:path>
            </a:pathLst>
          </a:custGeom>
          <a:ln w="28574">
            <a:solidFill>
              <a:srgbClr val="F4CCCC"/>
            </a:solidFill>
          </a:ln>
        </p:spPr>
        <p:txBody>
          <a:bodyPr wrap="square" lIns="0" tIns="0" rIns="0" bIns="0" rtlCol="0"/>
          <a:lstStyle/>
          <a:p>
            <a:endParaRPr sz="1579"/>
          </a:p>
        </p:txBody>
      </p:sp>
      <p:sp>
        <p:nvSpPr>
          <p:cNvPr id="4" name="object 4"/>
          <p:cNvSpPr/>
          <p:nvPr/>
        </p:nvSpPr>
        <p:spPr>
          <a:xfrm>
            <a:off x="3583529" y="3148577"/>
            <a:ext cx="2978557" cy="362572"/>
          </a:xfrm>
          <a:custGeom>
            <a:avLst/>
            <a:gdLst/>
            <a:ahLst/>
            <a:cxnLst/>
            <a:rect l="l" t="t" r="r" b="b"/>
            <a:pathLst>
              <a:path w="3395979" h="413385">
                <a:moveTo>
                  <a:pt x="0" y="0"/>
                </a:moveTo>
                <a:lnTo>
                  <a:pt x="3395699" y="0"/>
                </a:lnTo>
                <a:lnTo>
                  <a:pt x="3395699" y="413099"/>
                </a:lnTo>
                <a:lnTo>
                  <a:pt x="0" y="413099"/>
                </a:lnTo>
                <a:lnTo>
                  <a:pt x="0" y="0"/>
                </a:lnTo>
                <a:close/>
              </a:path>
            </a:pathLst>
          </a:custGeom>
          <a:solidFill>
            <a:srgbClr val="F4CCCC"/>
          </a:solidFill>
        </p:spPr>
        <p:txBody>
          <a:bodyPr wrap="square" lIns="0" tIns="0" rIns="0" bIns="0" rtlCol="0"/>
          <a:lstStyle/>
          <a:p>
            <a:endParaRPr sz="1579"/>
          </a:p>
        </p:txBody>
      </p:sp>
      <p:sp>
        <p:nvSpPr>
          <p:cNvPr id="5" name="object 5"/>
          <p:cNvSpPr/>
          <p:nvPr/>
        </p:nvSpPr>
        <p:spPr>
          <a:xfrm>
            <a:off x="6823860" y="3033617"/>
            <a:ext cx="0" cy="2717349"/>
          </a:xfrm>
          <a:custGeom>
            <a:avLst/>
            <a:gdLst/>
            <a:ahLst/>
            <a:cxnLst/>
            <a:rect l="l" t="t" r="r" b="b"/>
            <a:pathLst>
              <a:path h="3098165">
                <a:moveTo>
                  <a:pt x="0" y="0"/>
                </a:moveTo>
                <a:lnTo>
                  <a:pt x="0" y="3098100"/>
                </a:lnTo>
              </a:path>
            </a:pathLst>
          </a:custGeom>
          <a:ln w="19049">
            <a:solidFill>
              <a:srgbClr val="D9D9D9"/>
            </a:solidFill>
          </a:ln>
        </p:spPr>
        <p:txBody>
          <a:bodyPr wrap="square" lIns="0" tIns="0" rIns="0" bIns="0" rtlCol="0"/>
          <a:lstStyle/>
          <a:p>
            <a:endParaRPr sz="1579"/>
          </a:p>
        </p:txBody>
      </p:sp>
      <p:sp>
        <p:nvSpPr>
          <p:cNvPr id="6" name="object 6"/>
          <p:cNvSpPr/>
          <p:nvPr/>
        </p:nvSpPr>
        <p:spPr>
          <a:xfrm>
            <a:off x="4368278" y="1882017"/>
            <a:ext cx="854629" cy="732802"/>
          </a:xfrm>
          <a:prstGeom prst="rect">
            <a:avLst/>
          </a:prstGeom>
          <a:blipFill>
            <a:blip r:embed="rId4" cstate="print"/>
            <a:stretch>
              <a:fillRect/>
            </a:stretch>
          </a:blipFill>
        </p:spPr>
        <p:txBody>
          <a:bodyPr wrap="square" lIns="0" tIns="0" rIns="0" bIns="0" rtlCol="0"/>
          <a:lstStyle/>
          <a:p>
            <a:endParaRPr sz="1579"/>
          </a:p>
        </p:txBody>
      </p:sp>
      <p:sp>
        <p:nvSpPr>
          <p:cNvPr id="7" name="object 7"/>
          <p:cNvSpPr txBox="1"/>
          <p:nvPr/>
        </p:nvSpPr>
        <p:spPr>
          <a:xfrm>
            <a:off x="4601190" y="2475009"/>
            <a:ext cx="388750" cy="159750"/>
          </a:xfrm>
          <a:prstGeom prst="rect">
            <a:avLst/>
          </a:prstGeom>
        </p:spPr>
        <p:txBody>
          <a:bodyPr vert="horz" wrap="square" lIns="0" tIns="11139" rIns="0" bIns="0" rtlCol="0">
            <a:spAutoFit/>
          </a:bodyPr>
          <a:lstStyle/>
          <a:p>
            <a:pPr marL="11139">
              <a:spcBef>
                <a:spcPts val="88"/>
              </a:spcBef>
            </a:pPr>
            <a:r>
              <a:rPr sz="965" b="1" spc="-18" dirty="0">
                <a:solidFill>
                  <a:srgbClr val="FFFFFF"/>
                </a:solidFill>
                <a:latin typeface="Lucida Sans"/>
                <a:cs typeface="Lucida Sans"/>
              </a:rPr>
              <a:t>CMDB</a:t>
            </a:r>
            <a:endParaRPr sz="965">
              <a:latin typeface="Lucida Sans"/>
              <a:cs typeface="Lucida Sans"/>
            </a:endParaRPr>
          </a:p>
        </p:txBody>
      </p:sp>
      <p:sp>
        <p:nvSpPr>
          <p:cNvPr id="8" name="object 8"/>
          <p:cNvSpPr/>
          <p:nvPr/>
        </p:nvSpPr>
        <p:spPr>
          <a:xfrm>
            <a:off x="2637992" y="5025405"/>
            <a:ext cx="791979" cy="7240"/>
          </a:xfrm>
          <a:custGeom>
            <a:avLst/>
            <a:gdLst/>
            <a:ahLst/>
            <a:cxnLst/>
            <a:rect l="l" t="t" r="r" b="b"/>
            <a:pathLst>
              <a:path w="902970" h="8254">
                <a:moveTo>
                  <a:pt x="0" y="8061"/>
                </a:moveTo>
                <a:lnTo>
                  <a:pt x="902965" y="0"/>
                </a:lnTo>
              </a:path>
            </a:pathLst>
          </a:custGeom>
          <a:ln w="9524">
            <a:solidFill>
              <a:srgbClr val="E6B8AE"/>
            </a:solidFill>
          </a:ln>
        </p:spPr>
        <p:txBody>
          <a:bodyPr wrap="square" lIns="0" tIns="0" rIns="0" bIns="0" rtlCol="0"/>
          <a:lstStyle/>
          <a:p>
            <a:endParaRPr sz="1579"/>
          </a:p>
        </p:txBody>
      </p:sp>
      <p:sp>
        <p:nvSpPr>
          <p:cNvPr id="9" name="object 9"/>
          <p:cNvSpPr/>
          <p:nvPr/>
        </p:nvSpPr>
        <p:spPr>
          <a:xfrm>
            <a:off x="3429804" y="5007044"/>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10" name="object 10"/>
          <p:cNvSpPr/>
          <p:nvPr/>
        </p:nvSpPr>
        <p:spPr>
          <a:xfrm>
            <a:off x="3429804" y="5007044"/>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11" name="object 11"/>
          <p:cNvSpPr/>
          <p:nvPr/>
        </p:nvSpPr>
        <p:spPr>
          <a:xfrm>
            <a:off x="6590893" y="3956249"/>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2" name="object 12"/>
          <p:cNvSpPr/>
          <p:nvPr/>
        </p:nvSpPr>
        <p:spPr>
          <a:xfrm>
            <a:off x="7073959" y="3937889"/>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3" name="object 13"/>
          <p:cNvSpPr/>
          <p:nvPr/>
        </p:nvSpPr>
        <p:spPr>
          <a:xfrm>
            <a:off x="7073959" y="3937889"/>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4" name="object 14"/>
          <p:cNvSpPr/>
          <p:nvPr/>
        </p:nvSpPr>
        <p:spPr>
          <a:xfrm>
            <a:off x="6590893" y="4966347"/>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5" name="object 15"/>
          <p:cNvSpPr/>
          <p:nvPr/>
        </p:nvSpPr>
        <p:spPr>
          <a:xfrm>
            <a:off x="7073959" y="4947987"/>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6" name="object 16"/>
          <p:cNvSpPr/>
          <p:nvPr/>
        </p:nvSpPr>
        <p:spPr>
          <a:xfrm>
            <a:off x="7073959" y="4947987"/>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7" name="object 17"/>
          <p:cNvSpPr/>
          <p:nvPr/>
        </p:nvSpPr>
        <p:spPr>
          <a:xfrm>
            <a:off x="2361802" y="4446389"/>
            <a:ext cx="1068226" cy="0"/>
          </a:xfrm>
          <a:custGeom>
            <a:avLst/>
            <a:gdLst/>
            <a:ahLst/>
            <a:cxnLst/>
            <a:rect l="l" t="t" r="r" b="b"/>
            <a:pathLst>
              <a:path w="1217929">
                <a:moveTo>
                  <a:pt x="0" y="0"/>
                </a:moveTo>
                <a:lnTo>
                  <a:pt x="1217662" y="0"/>
                </a:lnTo>
              </a:path>
            </a:pathLst>
          </a:custGeom>
          <a:ln w="9524">
            <a:solidFill>
              <a:srgbClr val="E6B8AE"/>
            </a:solidFill>
          </a:ln>
        </p:spPr>
        <p:txBody>
          <a:bodyPr wrap="square" lIns="0" tIns="0" rIns="0" bIns="0" rtlCol="0"/>
          <a:lstStyle/>
          <a:p>
            <a:endParaRPr sz="1579"/>
          </a:p>
        </p:txBody>
      </p:sp>
      <p:sp>
        <p:nvSpPr>
          <p:cNvPr id="18" name="object 18"/>
          <p:cNvSpPr/>
          <p:nvPr/>
        </p:nvSpPr>
        <p:spPr>
          <a:xfrm>
            <a:off x="3429795" y="4428029"/>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9" name="object 19"/>
          <p:cNvSpPr/>
          <p:nvPr/>
        </p:nvSpPr>
        <p:spPr>
          <a:xfrm>
            <a:off x="3429795" y="4428029"/>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0" name="object 20"/>
          <p:cNvSpPr/>
          <p:nvPr/>
        </p:nvSpPr>
        <p:spPr>
          <a:xfrm>
            <a:off x="2258706" y="4230172"/>
            <a:ext cx="0" cy="326928"/>
          </a:xfrm>
          <a:custGeom>
            <a:avLst/>
            <a:gdLst/>
            <a:ahLst/>
            <a:cxnLst/>
            <a:rect l="l" t="t" r="r" b="b"/>
            <a:pathLst>
              <a:path h="372745">
                <a:moveTo>
                  <a:pt x="0" y="0"/>
                </a:moveTo>
                <a:lnTo>
                  <a:pt x="0" y="372262"/>
                </a:lnTo>
              </a:path>
            </a:pathLst>
          </a:custGeom>
          <a:ln w="9524">
            <a:solidFill>
              <a:srgbClr val="E6B8AE"/>
            </a:solidFill>
          </a:ln>
        </p:spPr>
        <p:txBody>
          <a:bodyPr wrap="square" lIns="0" tIns="0" rIns="0" bIns="0" rtlCol="0"/>
          <a:lstStyle/>
          <a:p>
            <a:endParaRPr sz="1579"/>
          </a:p>
        </p:txBody>
      </p:sp>
      <p:sp>
        <p:nvSpPr>
          <p:cNvPr id="21" name="object 21"/>
          <p:cNvSpPr/>
          <p:nvPr/>
        </p:nvSpPr>
        <p:spPr>
          <a:xfrm>
            <a:off x="2240346" y="4556677"/>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E6B8AE"/>
          </a:solidFill>
        </p:spPr>
        <p:txBody>
          <a:bodyPr wrap="square" lIns="0" tIns="0" rIns="0" bIns="0" rtlCol="0"/>
          <a:lstStyle/>
          <a:p>
            <a:endParaRPr sz="1579"/>
          </a:p>
        </p:txBody>
      </p:sp>
      <p:sp>
        <p:nvSpPr>
          <p:cNvPr id="22" name="object 22"/>
          <p:cNvSpPr/>
          <p:nvPr/>
        </p:nvSpPr>
        <p:spPr>
          <a:xfrm>
            <a:off x="2240346" y="4556677"/>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E6B8AE"/>
            </a:solidFill>
          </a:ln>
        </p:spPr>
        <p:txBody>
          <a:bodyPr wrap="square" lIns="0" tIns="0" rIns="0" bIns="0" rtlCol="0"/>
          <a:lstStyle/>
          <a:p>
            <a:endParaRPr sz="1579"/>
          </a:p>
        </p:txBody>
      </p:sp>
      <p:sp>
        <p:nvSpPr>
          <p:cNvPr id="23" name="object 23"/>
          <p:cNvSpPr/>
          <p:nvPr/>
        </p:nvSpPr>
        <p:spPr>
          <a:xfrm>
            <a:off x="2365633" y="4227500"/>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24" name="object 24"/>
          <p:cNvSpPr/>
          <p:nvPr/>
        </p:nvSpPr>
        <p:spPr>
          <a:xfrm>
            <a:off x="3030444" y="4039089"/>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25" name="object 25"/>
          <p:cNvSpPr/>
          <p:nvPr/>
        </p:nvSpPr>
        <p:spPr>
          <a:xfrm>
            <a:off x="3431687" y="4020729"/>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26" name="object 26"/>
          <p:cNvSpPr/>
          <p:nvPr/>
        </p:nvSpPr>
        <p:spPr>
          <a:xfrm>
            <a:off x="3431687" y="4020729"/>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27" name="object 27"/>
          <p:cNvSpPr/>
          <p:nvPr/>
        </p:nvSpPr>
        <p:spPr>
          <a:xfrm>
            <a:off x="3274800" y="3713258"/>
            <a:ext cx="155945" cy="0"/>
          </a:xfrm>
          <a:custGeom>
            <a:avLst/>
            <a:gdLst/>
            <a:ahLst/>
            <a:cxnLst/>
            <a:rect l="l" t="t" r="r" b="b"/>
            <a:pathLst>
              <a:path w="177800">
                <a:moveTo>
                  <a:pt x="0" y="0"/>
                </a:moveTo>
                <a:lnTo>
                  <a:pt x="177562" y="0"/>
                </a:lnTo>
              </a:path>
            </a:pathLst>
          </a:custGeom>
          <a:ln w="9524">
            <a:solidFill>
              <a:srgbClr val="E6B8AE"/>
            </a:solidFill>
          </a:ln>
        </p:spPr>
        <p:txBody>
          <a:bodyPr wrap="square" lIns="0" tIns="0" rIns="0" bIns="0" rtlCol="0"/>
          <a:lstStyle/>
          <a:p>
            <a:endParaRPr sz="1579"/>
          </a:p>
        </p:txBody>
      </p:sp>
      <p:sp>
        <p:nvSpPr>
          <p:cNvPr id="28" name="object 28"/>
          <p:cNvSpPr/>
          <p:nvPr/>
        </p:nvSpPr>
        <p:spPr>
          <a:xfrm>
            <a:off x="3430538" y="3694898"/>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9" name="object 29"/>
          <p:cNvSpPr/>
          <p:nvPr/>
        </p:nvSpPr>
        <p:spPr>
          <a:xfrm>
            <a:off x="3430538" y="3694898"/>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30" name="object 30"/>
          <p:cNvSpPr/>
          <p:nvPr/>
        </p:nvSpPr>
        <p:spPr>
          <a:xfrm>
            <a:off x="3286685" y="2909172"/>
            <a:ext cx="0" cy="804233"/>
          </a:xfrm>
          <a:custGeom>
            <a:avLst/>
            <a:gdLst/>
            <a:ahLst/>
            <a:cxnLst/>
            <a:rect l="l" t="t" r="r" b="b"/>
            <a:pathLst>
              <a:path h="916939">
                <a:moveTo>
                  <a:pt x="0" y="0"/>
                </a:moveTo>
                <a:lnTo>
                  <a:pt x="0" y="916800"/>
                </a:lnTo>
              </a:path>
            </a:pathLst>
          </a:custGeom>
          <a:ln w="9524">
            <a:solidFill>
              <a:srgbClr val="E6B8AE"/>
            </a:solidFill>
          </a:ln>
        </p:spPr>
        <p:txBody>
          <a:bodyPr wrap="square" lIns="0" tIns="0" rIns="0" bIns="0" rtlCol="0"/>
          <a:lstStyle/>
          <a:p>
            <a:endParaRPr sz="1579"/>
          </a:p>
        </p:txBody>
      </p:sp>
      <p:sp>
        <p:nvSpPr>
          <p:cNvPr id="31" name="object 31"/>
          <p:cNvSpPr/>
          <p:nvPr/>
        </p:nvSpPr>
        <p:spPr>
          <a:xfrm>
            <a:off x="3274828" y="2909177"/>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32" name="object 32"/>
          <p:cNvSpPr/>
          <p:nvPr/>
        </p:nvSpPr>
        <p:spPr>
          <a:xfrm>
            <a:off x="4798845" y="2693390"/>
            <a:ext cx="0" cy="225564"/>
          </a:xfrm>
          <a:custGeom>
            <a:avLst/>
            <a:gdLst/>
            <a:ahLst/>
            <a:cxnLst/>
            <a:rect l="l" t="t" r="r" b="b"/>
            <a:pathLst>
              <a:path h="257175">
                <a:moveTo>
                  <a:pt x="0" y="0"/>
                </a:moveTo>
                <a:lnTo>
                  <a:pt x="0" y="256799"/>
                </a:lnTo>
              </a:path>
            </a:pathLst>
          </a:custGeom>
          <a:ln w="9524">
            <a:solidFill>
              <a:srgbClr val="4CB1B2"/>
            </a:solidFill>
          </a:ln>
        </p:spPr>
        <p:txBody>
          <a:bodyPr wrap="square" lIns="0" tIns="0" rIns="0" bIns="0" rtlCol="0"/>
          <a:lstStyle/>
          <a:p>
            <a:endParaRPr sz="1579"/>
          </a:p>
        </p:txBody>
      </p:sp>
      <p:sp>
        <p:nvSpPr>
          <p:cNvPr id="33" name="object 33"/>
          <p:cNvSpPr/>
          <p:nvPr/>
        </p:nvSpPr>
        <p:spPr>
          <a:xfrm>
            <a:off x="1747670" y="3218414"/>
            <a:ext cx="1059867" cy="722014"/>
          </a:xfrm>
          <a:prstGeom prst="rect">
            <a:avLst/>
          </a:prstGeom>
          <a:blipFill>
            <a:blip r:embed="rId5" cstate="print"/>
            <a:stretch>
              <a:fillRect/>
            </a:stretch>
          </a:blipFill>
        </p:spPr>
        <p:txBody>
          <a:bodyPr wrap="square" lIns="0" tIns="0" rIns="0" bIns="0" rtlCol="0"/>
          <a:lstStyle/>
          <a:p>
            <a:endParaRPr sz="1579"/>
          </a:p>
        </p:txBody>
      </p:sp>
      <p:sp>
        <p:nvSpPr>
          <p:cNvPr id="34" name="object 34"/>
          <p:cNvSpPr txBox="1"/>
          <p:nvPr/>
        </p:nvSpPr>
        <p:spPr>
          <a:xfrm>
            <a:off x="2065911" y="3974419"/>
            <a:ext cx="429406" cy="159750"/>
          </a:xfrm>
          <a:prstGeom prst="rect">
            <a:avLst/>
          </a:prstGeom>
        </p:spPr>
        <p:txBody>
          <a:bodyPr vert="horz" wrap="square" lIns="0" tIns="11139" rIns="0" bIns="0" rtlCol="0">
            <a:spAutoFit/>
          </a:bodyPr>
          <a:lstStyle/>
          <a:p>
            <a:pPr marL="11139">
              <a:spcBef>
                <a:spcPts val="88"/>
              </a:spcBef>
            </a:pPr>
            <a:r>
              <a:rPr sz="965" b="1" spc="-26" dirty="0">
                <a:solidFill>
                  <a:srgbClr val="D9D9D9"/>
                </a:solidFill>
                <a:latin typeface="Arial"/>
                <a:cs typeface="Arial"/>
              </a:rPr>
              <a:t>USE</a:t>
            </a:r>
            <a:r>
              <a:rPr sz="965" b="1" spc="-22" dirty="0">
                <a:solidFill>
                  <a:srgbClr val="D9D9D9"/>
                </a:solidFill>
                <a:latin typeface="Arial"/>
                <a:cs typeface="Arial"/>
              </a:rPr>
              <a:t>R</a:t>
            </a:r>
            <a:r>
              <a:rPr sz="965" b="1" spc="-35" dirty="0">
                <a:solidFill>
                  <a:srgbClr val="D9D9D9"/>
                </a:solidFill>
                <a:latin typeface="Arial"/>
                <a:cs typeface="Arial"/>
              </a:rPr>
              <a:t>S</a:t>
            </a:r>
            <a:endParaRPr sz="965">
              <a:latin typeface="Arial"/>
              <a:cs typeface="Arial"/>
            </a:endParaRPr>
          </a:p>
        </p:txBody>
      </p:sp>
      <p:sp>
        <p:nvSpPr>
          <p:cNvPr id="35" name="object 35"/>
          <p:cNvSpPr txBox="1"/>
          <p:nvPr/>
        </p:nvSpPr>
        <p:spPr>
          <a:xfrm>
            <a:off x="4042214" y="4325519"/>
            <a:ext cx="747423" cy="159750"/>
          </a:xfrm>
          <a:prstGeom prst="rect">
            <a:avLst/>
          </a:prstGeom>
        </p:spPr>
        <p:txBody>
          <a:bodyPr vert="horz" wrap="square" lIns="0" tIns="11139" rIns="0" bIns="0" rtlCol="0">
            <a:spAutoFit/>
          </a:bodyPr>
          <a:lstStyle/>
          <a:p>
            <a:pPr marL="11139">
              <a:spcBef>
                <a:spcPts val="88"/>
              </a:spcBef>
            </a:pPr>
            <a:r>
              <a:rPr sz="965" b="1" spc="4" dirty="0">
                <a:solidFill>
                  <a:srgbClr val="D9D9D9"/>
                </a:solidFill>
                <a:latin typeface="Arial"/>
                <a:cs typeface="Arial"/>
              </a:rPr>
              <a:t>INVENTORY</a:t>
            </a:r>
            <a:endParaRPr sz="965">
              <a:latin typeface="Arial"/>
              <a:cs typeface="Arial"/>
            </a:endParaRPr>
          </a:p>
        </p:txBody>
      </p:sp>
      <p:sp>
        <p:nvSpPr>
          <p:cNvPr id="36" name="object 36"/>
          <p:cNvSpPr/>
          <p:nvPr/>
        </p:nvSpPr>
        <p:spPr>
          <a:xfrm>
            <a:off x="7229126" y="3706569"/>
            <a:ext cx="534932" cy="453890"/>
          </a:xfrm>
          <a:prstGeom prst="rect">
            <a:avLst/>
          </a:prstGeom>
          <a:blipFill>
            <a:blip r:embed="rId6" cstate="print"/>
            <a:stretch>
              <a:fillRect/>
            </a:stretch>
          </a:blipFill>
        </p:spPr>
        <p:txBody>
          <a:bodyPr wrap="square" lIns="0" tIns="0" rIns="0" bIns="0" rtlCol="0"/>
          <a:lstStyle/>
          <a:p>
            <a:endParaRPr sz="1579"/>
          </a:p>
        </p:txBody>
      </p:sp>
      <p:sp>
        <p:nvSpPr>
          <p:cNvPr id="37" name="object 37"/>
          <p:cNvSpPr txBox="1"/>
          <p:nvPr/>
        </p:nvSpPr>
        <p:spPr>
          <a:xfrm>
            <a:off x="7258550" y="4235097"/>
            <a:ext cx="446114" cy="159750"/>
          </a:xfrm>
          <a:prstGeom prst="rect">
            <a:avLst/>
          </a:prstGeom>
        </p:spPr>
        <p:txBody>
          <a:bodyPr vert="horz" wrap="square" lIns="0" tIns="11139" rIns="0" bIns="0" rtlCol="0">
            <a:spAutoFit/>
          </a:bodyPr>
          <a:lstStyle/>
          <a:p>
            <a:pPr marL="11139">
              <a:spcBef>
                <a:spcPts val="88"/>
              </a:spcBef>
            </a:pPr>
            <a:r>
              <a:rPr sz="965" b="1" spc="4" dirty="0">
                <a:solidFill>
                  <a:srgbClr val="D9D9D9"/>
                </a:solidFill>
                <a:latin typeface="Arial"/>
                <a:cs typeface="Arial"/>
              </a:rPr>
              <a:t>HO</a:t>
            </a:r>
            <a:r>
              <a:rPr sz="965" b="1" spc="-18" dirty="0">
                <a:solidFill>
                  <a:srgbClr val="D9D9D9"/>
                </a:solidFill>
                <a:latin typeface="Arial"/>
                <a:cs typeface="Arial"/>
              </a:rPr>
              <a:t>S</a:t>
            </a:r>
            <a:r>
              <a:rPr sz="965" b="1" spc="48" dirty="0">
                <a:solidFill>
                  <a:srgbClr val="D9D9D9"/>
                </a:solidFill>
                <a:latin typeface="Arial"/>
                <a:cs typeface="Arial"/>
              </a:rPr>
              <a:t>T</a:t>
            </a:r>
            <a:r>
              <a:rPr sz="965" b="1" spc="-35" dirty="0">
                <a:solidFill>
                  <a:srgbClr val="D9D9D9"/>
                </a:solidFill>
                <a:latin typeface="Arial"/>
                <a:cs typeface="Arial"/>
              </a:rPr>
              <a:t>S</a:t>
            </a:r>
            <a:endParaRPr sz="965">
              <a:latin typeface="Arial"/>
              <a:cs typeface="Arial"/>
            </a:endParaRPr>
          </a:p>
        </p:txBody>
      </p:sp>
      <p:sp>
        <p:nvSpPr>
          <p:cNvPr id="38" name="object 38"/>
          <p:cNvSpPr txBox="1"/>
          <p:nvPr/>
        </p:nvSpPr>
        <p:spPr>
          <a:xfrm>
            <a:off x="7153099" y="5306608"/>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D9D9D9"/>
                </a:solidFill>
                <a:latin typeface="Arial"/>
                <a:cs typeface="Arial"/>
              </a:rPr>
              <a:t>NET</a:t>
            </a:r>
            <a:r>
              <a:rPr sz="965" b="1" spc="-9" dirty="0">
                <a:solidFill>
                  <a:srgbClr val="D9D9D9"/>
                </a:solidFill>
                <a:latin typeface="Arial"/>
                <a:cs typeface="Arial"/>
              </a:rPr>
              <a:t>WORK  </a:t>
            </a:r>
            <a:r>
              <a:rPr sz="965" b="1" spc="-4" dirty="0">
                <a:solidFill>
                  <a:srgbClr val="D9D9D9"/>
                </a:solidFill>
                <a:latin typeface="Arial"/>
                <a:cs typeface="Arial"/>
              </a:rPr>
              <a:t>DEVICES</a:t>
            </a:r>
            <a:endParaRPr sz="965">
              <a:latin typeface="Arial"/>
              <a:cs typeface="Arial"/>
            </a:endParaRPr>
          </a:p>
        </p:txBody>
      </p:sp>
      <p:sp>
        <p:nvSpPr>
          <p:cNvPr id="39" name="object 39"/>
          <p:cNvSpPr/>
          <p:nvPr/>
        </p:nvSpPr>
        <p:spPr>
          <a:xfrm>
            <a:off x="7235731" y="4729825"/>
            <a:ext cx="513882" cy="513882"/>
          </a:xfrm>
          <a:prstGeom prst="rect">
            <a:avLst/>
          </a:prstGeom>
          <a:blipFill>
            <a:blip r:embed="rId7" cstate="print"/>
            <a:stretch>
              <a:fillRect/>
            </a:stretch>
          </a:blipFill>
        </p:spPr>
        <p:txBody>
          <a:bodyPr wrap="square" lIns="0" tIns="0" rIns="0" bIns="0" rtlCol="0"/>
          <a:lstStyle/>
          <a:p>
            <a:endParaRPr sz="1579"/>
          </a:p>
        </p:txBody>
      </p:sp>
      <p:sp>
        <p:nvSpPr>
          <p:cNvPr id="40" name="object 40"/>
          <p:cNvSpPr/>
          <p:nvPr/>
        </p:nvSpPr>
        <p:spPr>
          <a:xfrm>
            <a:off x="4164075" y="3741634"/>
            <a:ext cx="483097" cy="515987"/>
          </a:xfrm>
          <a:prstGeom prst="rect">
            <a:avLst/>
          </a:prstGeom>
          <a:blipFill>
            <a:blip r:embed="rId8" cstate="print"/>
            <a:stretch>
              <a:fillRect/>
            </a:stretch>
          </a:blipFill>
        </p:spPr>
        <p:txBody>
          <a:bodyPr wrap="square" lIns="0" tIns="0" rIns="0" bIns="0" rtlCol="0"/>
          <a:lstStyle/>
          <a:p>
            <a:endParaRPr sz="1579"/>
          </a:p>
        </p:txBody>
      </p:sp>
      <p:sp>
        <p:nvSpPr>
          <p:cNvPr id="41" name="object 41"/>
          <p:cNvSpPr/>
          <p:nvPr/>
        </p:nvSpPr>
        <p:spPr>
          <a:xfrm>
            <a:off x="5402327" y="3759250"/>
            <a:ext cx="543616" cy="506252"/>
          </a:xfrm>
          <a:prstGeom prst="rect">
            <a:avLst/>
          </a:prstGeom>
          <a:blipFill>
            <a:blip r:embed="rId9" cstate="print"/>
            <a:stretch>
              <a:fillRect/>
            </a:stretch>
          </a:blipFill>
        </p:spPr>
        <p:txBody>
          <a:bodyPr wrap="square" lIns="0" tIns="0" rIns="0" bIns="0" rtlCol="0"/>
          <a:lstStyle/>
          <a:p>
            <a:endParaRPr sz="1579"/>
          </a:p>
        </p:txBody>
      </p:sp>
      <p:sp>
        <p:nvSpPr>
          <p:cNvPr id="42" name="object 42"/>
          <p:cNvSpPr txBox="1"/>
          <p:nvPr/>
        </p:nvSpPr>
        <p:spPr>
          <a:xfrm>
            <a:off x="5606921" y="4329855"/>
            <a:ext cx="207741" cy="159750"/>
          </a:xfrm>
          <a:prstGeom prst="rect">
            <a:avLst/>
          </a:prstGeom>
        </p:spPr>
        <p:txBody>
          <a:bodyPr vert="horz" wrap="square" lIns="0" tIns="11139" rIns="0" bIns="0" rtlCol="0">
            <a:spAutoFit/>
          </a:bodyPr>
          <a:lstStyle/>
          <a:p>
            <a:pPr marL="11139">
              <a:spcBef>
                <a:spcPts val="88"/>
              </a:spcBef>
            </a:pPr>
            <a:r>
              <a:rPr sz="965" b="1" spc="-35" dirty="0">
                <a:solidFill>
                  <a:srgbClr val="424C55"/>
                </a:solidFill>
                <a:latin typeface="Arial"/>
                <a:cs typeface="Arial"/>
              </a:rPr>
              <a:t>CLI</a:t>
            </a:r>
            <a:endParaRPr sz="965">
              <a:latin typeface="Arial"/>
              <a:cs typeface="Arial"/>
            </a:endParaRPr>
          </a:p>
        </p:txBody>
      </p:sp>
      <p:sp>
        <p:nvSpPr>
          <p:cNvPr id="43" name="object 43"/>
          <p:cNvSpPr/>
          <p:nvPr/>
        </p:nvSpPr>
        <p:spPr>
          <a:xfrm>
            <a:off x="4202037" y="4726439"/>
            <a:ext cx="420999" cy="419947"/>
          </a:xfrm>
          <a:prstGeom prst="rect">
            <a:avLst/>
          </a:prstGeom>
          <a:blipFill>
            <a:blip r:embed="rId10" cstate="print"/>
            <a:stretch>
              <a:fillRect/>
            </a:stretch>
          </a:blipFill>
        </p:spPr>
        <p:txBody>
          <a:bodyPr wrap="square" lIns="0" tIns="0" rIns="0" bIns="0" rtlCol="0"/>
          <a:lstStyle/>
          <a:p>
            <a:endParaRPr sz="1579"/>
          </a:p>
        </p:txBody>
      </p:sp>
      <p:sp>
        <p:nvSpPr>
          <p:cNvPr id="44" name="object 44"/>
          <p:cNvSpPr/>
          <p:nvPr/>
        </p:nvSpPr>
        <p:spPr>
          <a:xfrm>
            <a:off x="7538644" y="2999262"/>
            <a:ext cx="0" cy="286271"/>
          </a:xfrm>
          <a:custGeom>
            <a:avLst/>
            <a:gdLst/>
            <a:ahLst/>
            <a:cxnLst/>
            <a:rect l="l" t="t" r="r" b="b"/>
            <a:pathLst>
              <a:path h="326389">
                <a:moveTo>
                  <a:pt x="0" y="325762"/>
                </a:moveTo>
                <a:lnTo>
                  <a:pt x="0" y="0"/>
                </a:lnTo>
              </a:path>
            </a:pathLst>
          </a:custGeom>
          <a:ln w="9524">
            <a:solidFill>
              <a:srgbClr val="4CB1B2"/>
            </a:solidFill>
          </a:ln>
        </p:spPr>
        <p:txBody>
          <a:bodyPr wrap="square" lIns="0" tIns="0" rIns="0" bIns="0" rtlCol="0"/>
          <a:lstStyle/>
          <a:p>
            <a:endParaRPr sz="1579"/>
          </a:p>
        </p:txBody>
      </p:sp>
      <p:sp>
        <p:nvSpPr>
          <p:cNvPr id="45" name="object 45"/>
          <p:cNvSpPr/>
          <p:nvPr/>
        </p:nvSpPr>
        <p:spPr>
          <a:xfrm>
            <a:off x="7520284" y="2948819"/>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4CB1B2"/>
          </a:solidFill>
        </p:spPr>
        <p:txBody>
          <a:bodyPr wrap="square" lIns="0" tIns="0" rIns="0" bIns="0" rtlCol="0"/>
          <a:lstStyle/>
          <a:p>
            <a:endParaRPr sz="1579"/>
          </a:p>
        </p:txBody>
      </p:sp>
      <p:sp>
        <p:nvSpPr>
          <p:cNvPr id="46" name="object 46"/>
          <p:cNvSpPr/>
          <p:nvPr/>
        </p:nvSpPr>
        <p:spPr>
          <a:xfrm>
            <a:off x="7520284" y="2948819"/>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4CB1B2"/>
            </a:solidFill>
          </a:ln>
        </p:spPr>
        <p:txBody>
          <a:bodyPr wrap="square" lIns="0" tIns="0" rIns="0" bIns="0" rtlCol="0"/>
          <a:lstStyle/>
          <a:p>
            <a:endParaRPr sz="1579"/>
          </a:p>
        </p:txBody>
      </p:sp>
      <p:sp>
        <p:nvSpPr>
          <p:cNvPr id="47" name="object 47"/>
          <p:cNvSpPr/>
          <p:nvPr/>
        </p:nvSpPr>
        <p:spPr>
          <a:xfrm>
            <a:off x="2075165" y="1740875"/>
            <a:ext cx="1923969" cy="991454"/>
          </a:xfrm>
          <a:prstGeom prst="rect">
            <a:avLst/>
          </a:prstGeom>
          <a:blipFill>
            <a:blip r:embed="rId11" cstate="print"/>
            <a:stretch>
              <a:fillRect/>
            </a:stretch>
          </a:blipFill>
        </p:spPr>
        <p:txBody>
          <a:bodyPr wrap="square" lIns="0" tIns="0" rIns="0" bIns="0" rtlCol="0"/>
          <a:lstStyle/>
          <a:p>
            <a:endParaRPr sz="1579"/>
          </a:p>
        </p:txBody>
      </p:sp>
      <p:sp>
        <p:nvSpPr>
          <p:cNvPr id="48" name="object 48"/>
          <p:cNvSpPr txBox="1"/>
          <p:nvPr/>
        </p:nvSpPr>
        <p:spPr>
          <a:xfrm>
            <a:off x="1925445" y="5501342"/>
            <a:ext cx="710666" cy="301095"/>
          </a:xfrm>
          <a:prstGeom prst="rect">
            <a:avLst/>
          </a:prstGeom>
        </p:spPr>
        <p:txBody>
          <a:bodyPr vert="horz" wrap="square" lIns="0" tIns="7797" rIns="0" bIns="0" rtlCol="0">
            <a:spAutoFit/>
          </a:bodyPr>
          <a:lstStyle/>
          <a:p>
            <a:pPr marL="11139" marR="4456" indent="77417">
              <a:lnSpc>
                <a:spcPct val="102299"/>
              </a:lnSpc>
              <a:spcBef>
                <a:spcPts val="61"/>
              </a:spcBef>
            </a:pPr>
            <a:r>
              <a:rPr sz="965" b="1" spc="-9" dirty="0">
                <a:solidFill>
                  <a:srgbClr val="D9D9D9"/>
                </a:solidFill>
                <a:latin typeface="Arial"/>
                <a:cs typeface="Arial"/>
              </a:rPr>
              <a:t>ANSIBLE  </a:t>
            </a:r>
            <a:r>
              <a:rPr sz="965" b="1" spc="13" dirty="0">
                <a:solidFill>
                  <a:srgbClr val="D9D9D9"/>
                </a:solidFill>
                <a:latin typeface="Arial"/>
                <a:cs typeface="Arial"/>
              </a:rPr>
              <a:t>P</a:t>
            </a:r>
            <a:r>
              <a:rPr sz="965" b="1" spc="26" dirty="0">
                <a:solidFill>
                  <a:srgbClr val="D9D9D9"/>
                </a:solidFill>
                <a:latin typeface="Arial"/>
                <a:cs typeface="Arial"/>
              </a:rPr>
              <a:t>L</a:t>
            </a:r>
            <a:r>
              <a:rPr sz="965" b="1" spc="-140" dirty="0">
                <a:solidFill>
                  <a:srgbClr val="D9D9D9"/>
                </a:solidFill>
                <a:latin typeface="Arial"/>
                <a:cs typeface="Arial"/>
              </a:rPr>
              <a:t>A</a:t>
            </a:r>
            <a:r>
              <a:rPr sz="965" b="1" dirty="0">
                <a:solidFill>
                  <a:srgbClr val="D9D9D9"/>
                </a:solidFill>
                <a:latin typeface="Arial"/>
                <a:cs typeface="Arial"/>
              </a:rPr>
              <a:t>Y</a:t>
            </a:r>
            <a:r>
              <a:rPr sz="965" b="1" spc="-13" dirty="0">
                <a:solidFill>
                  <a:srgbClr val="D9D9D9"/>
                </a:solidFill>
                <a:latin typeface="Arial"/>
                <a:cs typeface="Arial"/>
              </a:rPr>
              <a:t>B</a:t>
            </a:r>
            <a:r>
              <a:rPr sz="965" b="1" spc="13" dirty="0">
                <a:solidFill>
                  <a:srgbClr val="D9D9D9"/>
                </a:solidFill>
                <a:latin typeface="Arial"/>
                <a:cs typeface="Arial"/>
              </a:rPr>
              <a:t>OOK</a:t>
            </a:r>
            <a:endParaRPr sz="965">
              <a:latin typeface="Arial"/>
              <a:cs typeface="Arial"/>
            </a:endParaRPr>
          </a:p>
        </p:txBody>
      </p:sp>
      <p:sp>
        <p:nvSpPr>
          <p:cNvPr id="49" name="object 49"/>
          <p:cNvSpPr/>
          <p:nvPr/>
        </p:nvSpPr>
        <p:spPr>
          <a:xfrm>
            <a:off x="1827170" y="4560761"/>
            <a:ext cx="906250" cy="906250"/>
          </a:xfrm>
          <a:prstGeom prst="rect">
            <a:avLst/>
          </a:prstGeom>
          <a:blipFill>
            <a:blip r:embed="rId12" cstate="print"/>
            <a:stretch>
              <a:fillRect/>
            </a:stretch>
          </a:blipFill>
        </p:spPr>
        <p:txBody>
          <a:bodyPr wrap="square" lIns="0" tIns="0" rIns="0" bIns="0" rtlCol="0"/>
          <a:lstStyle/>
          <a:p>
            <a:endParaRPr sz="1579"/>
          </a:p>
        </p:txBody>
      </p:sp>
      <p:sp>
        <p:nvSpPr>
          <p:cNvPr id="50" name="object 50"/>
          <p:cNvSpPr/>
          <p:nvPr/>
        </p:nvSpPr>
        <p:spPr>
          <a:xfrm>
            <a:off x="3030444" y="4037131"/>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51" name="object 51"/>
          <p:cNvSpPr/>
          <p:nvPr/>
        </p:nvSpPr>
        <p:spPr>
          <a:xfrm>
            <a:off x="3431687" y="4018770"/>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52" name="object 52"/>
          <p:cNvSpPr/>
          <p:nvPr/>
        </p:nvSpPr>
        <p:spPr>
          <a:xfrm>
            <a:off x="3431687" y="4018770"/>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53" name="object 53"/>
          <p:cNvSpPr/>
          <p:nvPr/>
        </p:nvSpPr>
        <p:spPr>
          <a:xfrm>
            <a:off x="3037048" y="2802863"/>
            <a:ext cx="0" cy="1246449"/>
          </a:xfrm>
          <a:custGeom>
            <a:avLst/>
            <a:gdLst/>
            <a:ahLst/>
            <a:cxnLst/>
            <a:rect l="l" t="t" r="r" b="b"/>
            <a:pathLst>
              <a:path h="1421129">
                <a:moveTo>
                  <a:pt x="0" y="0"/>
                </a:moveTo>
                <a:lnTo>
                  <a:pt x="0" y="1421100"/>
                </a:lnTo>
              </a:path>
            </a:pathLst>
          </a:custGeom>
          <a:ln w="9524">
            <a:solidFill>
              <a:srgbClr val="E6B8AE"/>
            </a:solidFill>
          </a:ln>
        </p:spPr>
        <p:txBody>
          <a:bodyPr wrap="square" lIns="0" tIns="0" rIns="0" bIns="0" rtlCol="0"/>
          <a:lstStyle/>
          <a:p>
            <a:endParaRPr sz="1579"/>
          </a:p>
        </p:txBody>
      </p:sp>
      <p:sp>
        <p:nvSpPr>
          <p:cNvPr id="54" name="object 54"/>
          <p:cNvSpPr txBox="1"/>
          <p:nvPr/>
        </p:nvSpPr>
        <p:spPr>
          <a:xfrm>
            <a:off x="6949816" y="2255988"/>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55" name="object 55"/>
          <p:cNvSpPr txBox="1"/>
          <p:nvPr/>
        </p:nvSpPr>
        <p:spPr>
          <a:xfrm>
            <a:off x="2452365" y="2127031"/>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56" name="object 56"/>
          <p:cNvSpPr/>
          <p:nvPr/>
        </p:nvSpPr>
        <p:spPr>
          <a:xfrm>
            <a:off x="4113023" y="2639839"/>
            <a:ext cx="3967140" cy="2125313"/>
          </a:xfrm>
          <a:custGeom>
            <a:avLst/>
            <a:gdLst/>
            <a:ahLst/>
            <a:cxnLst/>
            <a:rect l="l" t="t" r="r" b="b"/>
            <a:pathLst>
              <a:path w="4523105" h="2423160">
                <a:moveTo>
                  <a:pt x="4522499" y="1241699"/>
                </a:moveTo>
                <a:lnTo>
                  <a:pt x="0" y="1241699"/>
                </a:lnTo>
                <a:lnTo>
                  <a:pt x="0" y="0"/>
                </a:lnTo>
                <a:lnTo>
                  <a:pt x="4522499" y="0"/>
                </a:lnTo>
                <a:lnTo>
                  <a:pt x="4522499" y="1241699"/>
                </a:lnTo>
                <a:close/>
              </a:path>
              <a:path w="4523105" h="2423160">
                <a:moveTo>
                  <a:pt x="1766443" y="2423028"/>
                </a:moveTo>
                <a:lnTo>
                  <a:pt x="753749" y="1241699"/>
                </a:lnTo>
                <a:lnTo>
                  <a:pt x="1884374" y="1241699"/>
                </a:lnTo>
                <a:lnTo>
                  <a:pt x="1766443" y="2423028"/>
                </a:lnTo>
                <a:close/>
              </a:path>
            </a:pathLst>
          </a:custGeom>
          <a:solidFill>
            <a:srgbClr val="CCCCCC"/>
          </a:solidFill>
        </p:spPr>
        <p:txBody>
          <a:bodyPr wrap="square" lIns="0" tIns="0" rIns="0" bIns="0" rtlCol="0"/>
          <a:lstStyle/>
          <a:p>
            <a:endParaRPr sz="1579"/>
          </a:p>
        </p:txBody>
      </p:sp>
      <p:sp>
        <p:nvSpPr>
          <p:cNvPr id="57" name="object 57"/>
          <p:cNvSpPr txBox="1"/>
          <p:nvPr/>
        </p:nvSpPr>
        <p:spPr>
          <a:xfrm>
            <a:off x="3708558" y="2795928"/>
            <a:ext cx="4284600" cy="738903"/>
          </a:xfrm>
          <a:prstGeom prst="rect">
            <a:avLst/>
          </a:prstGeom>
        </p:spPr>
        <p:txBody>
          <a:bodyPr vert="horz" wrap="square" lIns="0" tIns="39543" rIns="0" bIns="0" rtlCol="0">
            <a:spAutoFit/>
          </a:bodyPr>
          <a:lstStyle/>
          <a:p>
            <a:pPr marL="762476">
              <a:spcBef>
                <a:spcPts val="311"/>
              </a:spcBef>
            </a:pPr>
            <a:r>
              <a:rPr sz="1403" b="1" spc="35" dirty="0">
                <a:latin typeface="Arial"/>
                <a:cs typeface="Arial"/>
              </a:rPr>
              <a:t>PLUGINS</a:t>
            </a:r>
            <a:r>
              <a:rPr sz="1403" b="1" spc="-105" dirty="0">
                <a:latin typeface="Arial"/>
                <a:cs typeface="Arial"/>
              </a:rPr>
              <a:t> </a:t>
            </a:r>
            <a:r>
              <a:rPr lang="fr-FR" sz="1403" b="1" dirty="0">
                <a:latin typeface="Arial"/>
                <a:cs typeface="Arial"/>
              </a:rPr>
              <a:t>sont les engrenages</a:t>
            </a:r>
            <a:endParaRPr sz="1403" dirty="0">
              <a:latin typeface="Arial"/>
              <a:cs typeface="Arial"/>
            </a:endParaRPr>
          </a:p>
          <a:p>
            <a:pPr marL="142581" algn="ctr">
              <a:spcBef>
                <a:spcPts val="223"/>
              </a:spcBef>
            </a:pPr>
            <a:r>
              <a:rPr lang="fr-FR" sz="1403" spc="13" dirty="0">
                <a:latin typeface="Arial Unicode MS"/>
                <a:cs typeface="Arial Unicode MS"/>
              </a:rPr>
              <a:t>Code qui se connecte au moteur principal</a:t>
            </a:r>
          </a:p>
          <a:p>
            <a:pPr marL="142581" algn="ctr">
              <a:spcBef>
                <a:spcPts val="223"/>
              </a:spcBef>
            </a:pPr>
            <a:r>
              <a:rPr lang="fr-FR" sz="1403" spc="13" dirty="0">
                <a:latin typeface="Arial Unicode MS"/>
                <a:cs typeface="Arial Unicode MS"/>
              </a:rPr>
              <a:t>Adaptabilité pour diverses plateformes</a:t>
            </a:r>
            <a:endParaRPr sz="1403" dirty="0">
              <a:latin typeface="Arial Unicode MS"/>
              <a:cs typeface="Arial Unicode MS"/>
            </a:endParaRPr>
          </a:p>
        </p:txBody>
      </p:sp>
      <p:sp>
        <p:nvSpPr>
          <p:cNvPr id="58" name="object 58"/>
          <p:cNvSpPr txBox="1"/>
          <p:nvPr/>
        </p:nvSpPr>
        <p:spPr>
          <a:xfrm>
            <a:off x="4089799" y="5228242"/>
            <a:ext cx="631579" cy="141064"/>
          </a:xfrm>
          <a:prstGeom prst="rect">
            <a:avLst/>
          </a:prstGeom>
          <a:solidFill>
            <a:srgbClr val="EEEEEE"/>
          </a:solidFill>
        </p:spPr>
        <p:txBody>
          <a:bodyPr vert="horz" wrap="square" lIns="0" tIns="0" rIns="0" bIns="0" rtlCol="0">
            <a:spAutoFit/>
          </a:bodyPr>
          <a:lstStyle/>
          <a:p>
            <a:pPr>
              <a:lnSpc>
                <a:spcPts val="1118"/>
              </a:lnSpc>
            </a:pPr>
            <a:r>
              <a:rPr sz="965" b="1" spc="4" dirty="0">
                <a:solidFill>
                  <a:srgbClr val="D9D9D9"/>
                </a:solidFill>
                <a:latin typeface="Arial"/>
                <a:cs typeface="Arial"/>
              </a:rPr>
              <a:t>MODULES</a:t>
            </a:r>
            <a:endParaRPr sz="965">
              <a:latin typeface="Arial"/>
              <a:cs typeface="Arial"/>
            </a:endParaRPr>
          </a:p>
        </p:txBody>
      </p:sp>
      <p:sp>
        <p:nvSpPr>
          <p:cNvPr id="59" name="object 59"/>
          <p:cNvSpPr txBox="1"/>
          <p:nvPr/>
        </p:nvSpPr>
        <p:spPr>
          <a:xfrm>
            <a:off x="5420935" y="5212666"/>
            <a:ext cx="566973" cy="159750"/>
          </a:xfrm>
          <a:prstGeom prst="rect">
            <a:avLst/>
          </a:prstGeom>
        </p:spPr>
        <p:txBody>
          <a:bodyPr vert="horz" wrap="square" lIns="0" tIns="11139" rIns="0" bIns="0" rtlCol="0">
            <a:spAutoFit/>
          </a:bodyPr>
          <a:lstStyle/>
          <a:p>
            <a:pPr marL="11139">
              <a:spcBef>
                <a:spcPts val="88"/>
              </a:spcBef>
            </a:pPr>
            <a:r>
              <a:rPr sz="965" b="1" spc="-4" dirty="0">
                <a:solidFill>
                  <a:srgbClr val="FC3E3E"/>
                </a:solidFill>
                <a:latin typeface="Arial"/>
                <a:cs typeface="Arial"/>
              </a:rPr>
              <a:t>PLUGINS</a:t>
            </a:r>
            <a:endParaRPr sz="965">
              <a:latin typeface="Arial"/>
              <a:cs typeface="Arial"/>
            </a:endParaRPr>
          </a:p>
        </p:txBody>
      </p:sp>
      <p:sp>
        <p:nvSpPr>
          <p:cNvPr id="60" name="object 60"/>
          <p:cNvSpPr/>
          <p:nvPr/>
        </p:nvSpPr>
        <p:spPr>
          <a:xfrm>
            <a:off x="5366129" y="4707407"/>
            <a:ext cx="645183" cy="433629"/>
          </a:xfrm>
          <a:prstGeom prst="rect">
            <a:avLst/>
          </a:prstGeom>
          <a:blipFill>
            <a:blip r:embed="rId13" cstate="print"/>
            <a:stretch>
              <a:fillRect/>
            </a:stretch>
          </a:blipFill>
        </p:spPr>
        <p:txBody>
          <a:bodyPr wrap="square" lIns="0" tIns="0" rIns="0" bIns="0" rtlCol="0"/>
          <a:lstStyle/>
          <a:p>
            <a:endParaRPr sz="1579"/>
          </a:p>
        </p:txBody>
      </p:sp>
      <p:sp>
        <p:nvSpPr>
          <p:cNvPr id="61" name="object 61"/>
          <p:cNvSpPr txBox="1"/>
          <p:nvPr/>
        </p:nvSpPr>
        <p:spPr>
          <a:xfrm>
            <a:off x="3328406" y="5796507"/>
            <a:ext cx="4751323" cy="538654"/>
          </a:xfrm>
          <a:prstGeom prst="rect">
            <a:avLst/>
          </a:prstGeom>
          <a:solidFill>
            <a:srgbClr val="D9D9D9"/>
          </a:solidFill>
        </p:spPr>
        <p:txBody>
          <a:bodyPr vert="horz" wrap="square" lIns="0" tIns="5569" rIns="0" bIns="0" rtlCol="0">
            <a:spAutoFit/>
          </a:bodyPr>
          <a:lstStyle/>
          <a:p>
            <a:pPr>
              <a:spcBef>
                <a:spcPts val="44"/>
              </a:spcBef>
            </a:pPr>
            <a:endParaRPr sz="1798">
              <a:latin typeface="Times New Roman"/>
              <a:cs typeface="Times New Roman"/>
            </a:endParaRPr>
          </a:p>
          <a:p>
            <a:pPr marL="216657"/>
            <a:r>
              <a:rPr sz="1666" spc="-4" dirty="0">
                <a:solidFill>
                  <a:srgbClr val="007020"/>
                </a:solidFill>
                <a:latin typeface="Courier New"/>
                <a:cs typeface="Courier New"/>
              </a:rPr>
              <a:t>{{ </a:t>
            </a:r>
            <a:r>
              <a:rPr sz="1666" b="1" spc="-4" dirty="0">
                <a:solidFill>
                  <a:srgbClr val="9960B5"/>
                </a:solidFill>
                <a:latin typeface="Courier New"/>
                <a:cs typeface="Courier New"/>
              </a:rPr>
              <a:t>some_variable </a:t>
            </a:r>
            <a:r>
              <a:rPr sz="1666" b="1" dirty="0">
                <a:solidFill>
                  <a:srgbClr val="666666"/>
                </a:solidFill>
                <a:latin typeface="Courier New"/>
                <a:cs typeface="Courier New"/>
              </a:rPr>
              <a:t>| </a:t>
            </a:r>
            <a:r>
              <a:rPr sz="1666" b="1" spc="-4" dirty="0">
                <a:solidFill>
                  <a:srgbClr val="990000"/>
                </a:solidFill>
                <a:latin typeface="Courier New"/>
                <a:cs typeface="Courier New"/>
              </a:rPr>
              <a:t>to_nice_yaml</a:t>
            </a:r>
            <a:r>
              <a:rPr sz="1666" b="1" spc="-61" dirty="0">
                <a:solidFill>
                  <a:srgbClr val="990000"/>
                </a:solidFill>
                <a:latin typeface="Courier New"/>
                <a:cs typeface="Courier New"/>
              </a:rPr>
              <a:t> </a:t>
            </a:r>
            <a:r>
              <a:rPr sz="1666" spc="-4" dirty="0">
                <a:solidFill>
                  <a:srgbClr val="007020"/>
                </a:solidFill>
                <a:latin typeface="Courier New"/>
                <a:cs typeface="Courier New"/>
              </a:rPr>
              <a:t>}}</a:t>
            </a:r>
            <a:endParaRPr sz="1666">
              <a:latin typeface="Courier New"/>
              <a:cs typeface="Courier New"/>
            </a:endParaRPr>
          </a:p>
        </p:txBody>
      </p:sp>
      <p:sp>
        <p:nvSpPr>
          <p:cNvPr id="62" name="object 62"/>
          <p:cNvSpPr/>
          <p:nvPr/>
        </p:nvSpPr>
        <p:spPr>
          <a:xfrm>
            <a:off x="5704016" y="5371451"/>
            <a:ext cx="0" cy="374826"/>
          </a:xfrm>
          <a:custGeom>
            <a:avLst/>
            <a:gdLst/>
            <a:ahLst/>
            <a:cxnLst/>
            <a:rect l="l" t="t" r="r" b="b"/>
            <a:pathLst>
              <a:path h="427354">
                <a:moveTo>
                  <a:pt x="0" y="0"/>
                </a:moveTo>
                <a:lnTo>
                  <a:pt x="0" y="427349"/>
                </a:lnTo>
              </a:path>
            </a:pathLst>
          </a:custGeom>
          <a:ln w="9524">
            <a:solidFill>
              <a:srgbClr val="FC3E3E"/>
            </a:solidFill>
            <a:prstDash val="lgDash"/>
          </a:ln>
        </p:spPr>
        <p:txBody>
          <a:bodyPr wrap="square" lIns="0" tIns="0" rIns="0" bIns="0" rtlCol="0"/>
          <a:lstStyle/>
          <a:p>
            <a:endParaRPr sz="1579"/>
          </a:p>
        </p:txBody>
      </p:sp>
      <p:sp>
        <p:nvSpPr>
          <p:cNvPr id="63" name="object 63"/>
          <p:cNvSpPr/>
          <p:nvPr/>
        </p:nvSpPr>
        <p:spPr>
          <a:xfrm>
            <a:off x="5690217" y="5746273"/>
            <a:ext cx="27847" cy="38429"/>
          </a:xfrm>
          <a:custGeom>
            <a:avLst/>
            <a:gdLst/>
            <a:ahLst/>
            <a:cxnLst/>
            <a:rect l="l" t="t" r="r" b="b"/>
            <a:pathLst>
              <a:path w="31750" h="43814">
                <a:moveTo>
                  <a:pt x="15732" y="43225"/>
                </a:moveTo>
                <a:lnTo>
                  <a:pt x="0" y="0"/>
                </a:lnTo>
                <a:lnTo>
                  <a:pt x="31465" y="0"/>
                </a:lnTo>
                <a:lnTo>
                  <a:pt x="15732" y="43225"/>
                </a:lnTo>
                <a:close/>
              </a:path>
            </a:pathLst>
          </a:custGeom>
          <a:solidFill>
            <a:srgbClr val="FC3E3E"/>
          </a:solidFill>
        </p:spPr>
        <p:txBody>
          <a:bodyPr wrap="square" lIns="0" tIns="0" rIns="0" bIns="0" rtlCol="0"/>
          <a:lstStyle/>
          <a:p>
            <a:endParaRPr sz="1579"/>
          </a:p>
        </p:txBody>
      </p:sp>
      <p:sp>
        <p:nvSpPr>
          <p:cNvPr id="64" name="object 64"/>
          <p:cNvSpPr/>
          <p:nvPr/>
        </p:nvSpPr>
        <p:spPr>
          <a:xfrm>
            <a:off x="5690217" y="5746273"/>
            <a:ext cx="27847" cy="38429"/>
          </a:xfrm>
          <a:custGeom>
            <a:avLst/>
            <a:gdLst/>
            <a:ahLst/>
            <a:cxnLst/>
            <a:rect l="l" t="t" r="r" b="b"/>
            <a:pathLst>
              <a:path w="31750" h="43814">
                <a:moveTo>
                  <a:pt x="0" y="0"/>
                </a:moveTo>
                <a:lnTo>
                  <a:pt x="15732" y="43225"/>
                </a:lnTo>
                <a:lnTo>
                  <a:pt x="31465" y="0"/>
                </a:lnTo>
                <a:lnTo>
                  <a:pt x="0" y="0"/>
                </a:lnTo>
                <a:close/>
              </a:path>
            </a:pathLst>
          </a:custGeom>
          <a:ln w="9524">
            <a:solidFill>
              <a:srgbClr val="FC3E3E"/>
            </a:solidFill>
          </a:ln>
        </p:spPr>
        <p:txBody>
          <a:bodyPr wrap="square" lIns="0" tIns="0" rIns="0" bIns="0" rtlCol="0"/>
          <a:lstStyle/>
          <a:p>
            <a:endParaRPr sz="1579"/>
          </a:p>
        </p:txBody>
      </p:sp>
      <p:sp>
        <p:nvSpPr>
          <p:cNvPr id="66" name="Google Shape;105;p18">
            <a:extLst>
              <a:ext uri="{FF2B5EF4-FFF2-40B4-BE49-F238E27FC236}">
                <a16:creationId xmlns:a16="http://schemas.microsoft.com/office/drawing/2014/main" id="{46796602-BF75-4923-BB93-23BB2788580A}"/>
              </a:ext>
            </a:extLst>
          </p:cNvPr>
          <p:cNvSpPr txBox="1"/>
          <p:nvPr/>
        </p:nvSpPr>
        <p:spPr>
          <a:xfrm>
            <a:off x="0" y="1047537"/>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65" name="Espace réservé de la date 64">
            <a:extLst>
              <a:ext uri="{FF2B5EF4-FFF2-40B4-BE49-F238E27FC236}">
                <a16:creationId xmlns:a16="http://schemas.microsoft.com/office/drawing/2014/main" id="{3B917B9C-7B38-4D5E-80A5-0D4BD99128FF}"/>
              </a:ext>
            </a:extLst>
          </p:cNvPr>
          <p:cNvSpPr>
            <a:spLocks noGrp="1"/>
          </p:cNvSpPr>
          <p:nvPr>
            <p:ph type="dt" sz="half" idx="6"/>
          </p:nvPr>
        </p:nvSpPr>
        <p:spPr/>
        <p:txBody>
          <a:bodyPr/>
          <a:lstStyle/>
          <a:p>
            <a:fld id="{82C5079C-6BA0-4D59-BD39-EC4F998AB635}" type="datetime1">
              <a:rPr lang="en-US" smtClean="0"/>
              <a:t>11/26/2020</a:t>
            </a:fld>
            <a:endParaRPr lang="en-US"/>
          </a:p>
        </p:txBody>
      </p:sp>
      <p:sp>
        <p:nvSpPr>
          <p:cNvPr id="67" name="Espace réservé du numéro de diapositive 66">
            <a:extLst>
              <a:ext uri="{FF2B5EF4-FFF2-40B4-BE49-F238E27FC236}">
                <a16:creationId xmlns:a16="http://schemas.microsoft.com/office/drawing/2014/main" id="{5EC2A05C-162F-467B-B022-AD178CD8B99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44</a:t>
            </a:fld>
            <a:endParaRPr lang="fr-FR" spc="-1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09101" y="1577447"/>
            <a:ext cx="1923969" cy="991454"/>
          </a:xfrm>
          <a:prstGeom prst="rect">
            <a:avLst/>
          </a:prstGeom>
          <a:blipFill>
            <a:blip r:embed="rId3" cstate="print"/>
            <a:stretch>
              <a:fillRect/>
            </a:stretch>
          </a:blipFill>
        </p:spPr>
        <p:txBody>
          <a:bodyPr wrap="square" lIns="0" tIns="0" rIns="0" bIns="0" rtlCol="0"/>
          <a:lstStyle/>
          <a:p>
            <a:endParaRPr sz="1579"/>
          </a:p>
        </p:txBody>
      </p:sp>
      <p:sp>
        <p:nvSpPr>
          <p:cNvPr id="3" name="object 3"/>
          <p:cNvSpPr/>
          <p:nvPr/>
        </p:nvSpPr>
        <p:spPr>
          <a:xfrm>
            <a:off x="3818830" y="2841456"/>
            <a:ext cx="2970202" cy="2448900"/>
          </a:xfrm>
          <a:custGeom>
            <a:avLst/>
            <a:gdLst/>
            <a:ahLst/>
            <a:cxnLst/>
            <a:rect l="l" t="t" r="r" b="b"/>
            <a:pathLst>
              <a:path w="3386454" h="2792095">
                <a:moveTo>
                  <a:pt x="0" y="0"/>
                </a:moveTo>
                <a:lnTo>
                  <a:pt x="3386099" y="0"/>
                </a:lnTo>
                <a:lnTo>
                  <a:pt x="3386099" y="2791499"/>
                </a:lnTo>
                <a:lnTo>
                  <a:pt x="0" y="2791499"/>
                </a:lnTo>
                <a:lnTo>
                  <a:pt x="0" y="0"/>
                </a:lnTo>
                <a:close/>
              </a:path>
            </a:pathLst>
          </a:custGeom>
          <a:ln w="28574">
            <a:solidFill>
              <a:srgbClr val="F4CCCC"/>
            </a:solidFill>
          </a:ln>
        </p:spPr>
        <p:txBody>
          <a:bodyPr wrap="square" lIns="0" tIns="0" rIns="0" bIns="0" rtlCol="0"/>
          <a:lstStyle/>
          <a:p>
            <a:endParaRPr sz="1579"/>
          </a:p>
        </p:txBody>
      </p:sp>
      <p:sp>
        <p:nvSpPr>
          <p:cNvPr id="4" name="object 4"/>
          <p:cNvSpPr/>
          <p:nvPr/>
        </p:nvSpPr>
        <p:spPr>
          <a:xfrm>
            <a:off x="3831971" y="2856698"/>
            <a:ext cx="2978557" cy="362572"/>
          </a:xfrm>
          <a:custGeom>
            <a:avLst/>
            <a:gdLst/>
            <a:ahLst/>
            <a:cxnLst/>
            <a:rect l="l" t="t" r="r" b="b"/>
            <a:pathLst>
              <a:path w="3395979" h="413385">
                <a:moveTo>
                  <a:pt x="0" y="0"/>
                </a:moveTo>
                <a:lnTo>
                  <a:pt x="3395700" y="0"/>
                </a:lnTo>
                <a:lnTo>
                  <a:pt x="3395700" y="413099"/>
                </a:lnTo>
                <a:lnTo>
                  <a:pt x="0" y="413099"/>
                </a:lnTo>
                <a:lnTo>
                  <a:pt x="0" y="0"/>
                </a:lnTo>
                <a:close/>
              </a:path>
            </a:pathLst>
          </a:custGeom>
          <a:solidFill>
            <a:srgbClr val="F4CCCC"/>
          </a:solidFill>
        </p:spPr>
        <p:txBody>
          <a:bodyPr wrap="square" lIns="0" tIns="0" rIns="0" bIns="0" rtlCol="0"/>
          <a:lstStyle/>
          <a:p>
            <a:endParaRPr sz="1579"/>
          </a:p>
        </p:txBody>
      </p:sp>
      <p:sp>
        <p:nvSpPr>
          <p:cNvPr id="5" name="object 5"/>
          <p:cNvSpPr/>
          <p:nvPr/>
        </p:nvSpPr>
        <p:spPr>
          <a:xfrm>
            <a:off x="7072303" y="2741738"/>
            <a:ext cx="0" cy="2717349"/>
          </a:xfrm>
          <a:custGeom>
            <a:avLst/>
            <a:gdLst/>
            <a:ahLst/>
            <a:cxnLst/>
            <a:rect l="l" t="t" r="r" b="b"/>
            <a:pathLst>
              <a:path h="3098165">
                <a:moveTo>
                  <a:pt x="0" y="0"/>
                </a:moveTo>
                <a:lnTo>
                  <a:pt x="0" y="3098099"/>
                </a:lnTo>
              </a:path>
            </a:pathLst>
          </a:custGeom>
          <a:ln w="19049">
            <a:solidFill>
              <a:srgbClr val="D9D9D9"/>
            </a:solidFill>
          </a:ln>
        </p:spPr>
        <p:txBody>
          <a:bodyPr wrap="square" lIns="0" tIns="0" rIns="0" bIns="0" rtlCol="0"/>
          <a:lstStyle/>
          <a:p>
            <a:endParaRPr sz="1579"/>
          </a:p>
        </p:txBody>
      </p:sp>
      <p:sp>
        <p:nvSpPr>
          <p:cNvPr id="6" name="object 6"/>
          <p:cNvSpPr/>
          <p:nvPr/>
        </p:nvSpPr>
        <p:spPr>
          <a:xfrm>
            <a:off x="4616721" y="1590138"/>
            <a:ext cx="854629" cy="732802"/>
          </a:xfrm>
          <a:prstGeom prst="rect">
            <a:avLst/>
          </a:prstGeom>
          <a:blipFill>
            <a:blip r:embed="rId4" cstate="print"/>
            <a:stretch>
              <a:fillRect/>
            </a:stretch>
          </a:blipFill>
        </p:spPr>
        <p:txBody>
          <a:bodyPr wrap="square" lIns="0" tIns="0" rIns="0" bIns="0" rtlCol="0"/>
          <a:lstStyle/>
          <a:p>
            <a:endParaRPr sz="1579"/>
          </a:p>
        </p:txBody>
      </p:sp>
      <p:sp>
        <p:nvSpPr>
          <p:cNvPr id="7" name="object 7"/>
          <p:cNvSpPr txBox="1"/>
          <p:nvPr/>
        </p:nvSpPr>
        <p:spPr>
          <a:xfrm>
            <a:off x="4847380" y="2183130"/>
            <a:ext cx="393762" cy="159750"/>
          </a:xfrm>
          <a:prstGeom prst="rect">
            <a:avLst/>
          </a:prstGeom>
        </p:spPr>
        <p:txBody>
          <a:bodyPr vert="horz" wrap="square" lIns="0" tIns="11139" rIns="0" bIns="0" rtlCol="0">
            <a:spAutoFit/>
          </a:bodyPr>
          <a:lstStyle/>
          <a:p>
            <a:pPr marL="11139">
              <a:spcBef>
                <a:spcPts val="88"/>
              </a:spcBef>
            </a:pPr>
            <a:r>
              <a:rPr sz="965" b="1" spc="4" dirty="0">
                <a:solidFill>
                  <a:srgbClr val="FFFFFF"/>
                </a:solidFill>
                <a:latin typeface="Arial"/>
                <a:cs typeface="Arial"/>
              </a:rPr>
              <a:t>CMDB</a:t>
            </a:r>
            <a:endParaRPr sz="965">
              <a:latin typeface="Arial"/>
              <a:cs typeface="Arial"/>
            </a:endParaRPr>
          </a:p>
        </p:txBody>
      </p:sp>
      <p:sp>
        <p:nvSpPr>
          <p:cNvPr id="8" name="object 8"/>
          <p:cNvSpPr/>
          <p:nvPr/>
        </p:nvSpPr>
        <p:spPr>
          <a:xfrm>
            <a:off x="3678247" y="4715166"/>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9" name="object 9"/>
          <p:cNvSpPr/>
          <p:nvPr/>
        </p:nvSpPr>
        <p:spPr>
          <a:xfrm>
            <a:off x="3678247" y="4715166"/>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10" name="object 10"/>
          <p:cNvSpPr/>
          <p:nvPr/>
        </p:nvSpPr>
        <p:spPr>
          <a:xfrm>
            <a:off x="6839336" y="3664370"/>
            <a:ext cx="483431" cy="0"/>
          </a:xfrm>
          <a:custGeom>
            <a:avLst/>
            <a:gdLst/>
            <a:ahLst/>
            <a:cxnLst/>
            <a:rect l="l" t="t" r="r" b="b"/>
            <a:pathLst>
              <a:path w="551179">
                <a:moveTo>
                  <a:pt x="0" y="0"/>
                </a:moveTo>
                <a:lnTo>
                  <a:pt x="550762" y="0"/>
                </a:lnTo>
              </a:path>
            </a:pathLst>
          </a:custGeom>
          <a:ln w="9524">
            <a:solidFill>
              <a:srgbClr val="4CB1B2"/>
            </a:solidFill>
          </a:ln>
        </p:spPr>
        <p:txBody>
          <a:bodyPr wrap="square" lIns="0" tIns="0" rIns="0" bIns="0" rtlCol="0"/>
          <a:lstStyle/>
          <a:p>
            <a:endParaRPr sz="1579"/>
          </a:p>
        </p:txBody>
      </p:sp>
      <p:sp>
        <p:nvSpPr>
          <p:cNvPr id="11" name="object 11"/>
          <p:cNvSpPr/>
          <p:nvPr/>
        </p:nvSpPr>
        <p:spPr>
          <a:xfrm>
            <a:off x="7322403" y="3646009"/>
            <a:ext cx="50682" cy="36759"/>
          </a:xfrm>
          <a:custGeom>
            <a:avLst/>
            <a:gdLst/>
            <a:ahLst/>
            <a:cxnLst/>
            <a:rect l="l" t="t" r="r" b="b"/>
            <a:pathLst>
              <a:path w="57784" h="41910">
                <a:moveTo>
                  <a:pt x="0" y="41865"/>
                </a:moveTo>
                <a:lnTo>
                  <a:pt x="0" y="0"/>
                </a:lnTo>
                <a:lnTo>
                  <a:pt x="57512" y="20932"/>
                </a:lnTo>
                <a:lnTo>
                  <a:pt x="0" y="41865"/>
                </a:lnTo>
                <a:close/>
              </a:path>
            </a:pathLst>
          </a:custGeom>
          <a:solidFill>
            <a:srgbClr val="4CB1B2"/>
          </a:solidFill>
        </p:spPr>
        <p:txBody>
          <a:bodyPr wrap="square" lIns="0" tIns="0" rIns="0" bIns="0" rtlCol="0"/>
          <a:lstStyle/>
          <a:p>
            <a:endParaRPr sz="1579"/>
          </a:p>
        </p:txBody>
      </p:sp>
      <p:sp>
        <p:nvSpPr>
          <p:cNvPr id="12" name="object 12"/>
          <p:cNvSpPr/>
          <p:nvPr/>
        </p:nvSpPr>
        <p:spPr>
          <a:xfrm>
            <a:off x="7322403" y="3646009"/>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4CB1B2"/>
            </a:solidFill>
          </a:ln>
        </p:spPr>
        <p:txBody>
          <a:bodyPr wrap="square" lIns="0" tIns="0" rIns="0" bIns="0" rtlCol="0"/>
          <a:lstStyle/>
          <a:p>
            <a:endParaRPr sz="1579"/>
          </a:p>
        </p:txBody>
      </p:sp>
      <p:sp>
        <p:nvSpPr>
          <p:cNvPr id="13" name="object 13"/>
          <p:cNvSpPr/>
          <p:nvPr/>
        </p:nvSpPr>
        <p:spPr>
          <a:xfrm>
            <a:off x="6839336" y="4674469"/>
            <a:ext cx="483431" cy="0"/>
          </a:xfrm>
          <a:custGeom>
            <a:avLst/>
            <a:gdLst/>
            <a:ahLst/>
            <a:cxnLst/>
            <a:rect l="l" t="t" r="r" b="b"/>
            <a:pathLst>
              <a:path w="551179">
                <a:moveTo>
                  <a:pt x="0" y="0"/>
                </a:moveTo>
                <a:lnTo>
                  <a:pt x="550762" y="0"/>
                </a:lnTo>
              </a:path>
            </a:pathLst>
          </a:custGeom>
          <a:ln w="9524">
            <a:solidFill>
              <a:srgbClr val="4CB1B2"/>
            </a:solidFill>
          </a:ln>
        </p:spPr>
        <p:txBody>
          <a:bodyPr wrap="square" lIns="0" tIns="0" rIns="0" bIns="0" rtlCol="0"/>
          <a:lstStyle/>
          <a:p>
            <a:endParaRPr sz="1579"/>
          </a:p>
        </p:txBody>
      </p:sp>
      <p:sp>
        <p:nvSpPr>
          <p:cNvPr id="14" name="object 14"/>
          <p:cNvSpPr/>
          <p:nvPr/>
        </p:nvSpPr>
        <p:spPr>
          <a:xfrm>
            <a:off x="7322403" y="4656108"/>
            <a:ext cx="50682" cy="36759"/>
          </a:xfrm>
          <a:custGeom>
            <a:avLst/>
            <a:gdLst/>
            <a:ahLst/>
            <a:cxnLst/>
            <a:rect l="l" t="t" r="r" b="b"/>
            <a:pathLst>
              <a:path w="57784" h="41910">
                <a:moveTo>
                  <a:pt x="0" y="41865"/>
                </a:moveTo>
                <a:lnTo>
                  <a:pt x="0" y="0"/>
                </a:lnTo>
                <a:lnTo>
                  <a:pt x="57512" y="20932"/>
                </a:lnTo>
                <a:lnTo>
                  <a:pt x="0" y="41865"/>
                </a:lnTo>
                <a:close/>
              </a:path>
            </a:pathLst>
          </a:custGeom>
          <a:solidFill>
            <a:srgbClr val="4CB1B2"/>
          </a:solidFill>
        </p:spPr>
        <p:txBody>
          <a:bodyPr wrap="square" lIns="0" tIns="0" rIns="0" bIns="0" rtlCol="0"/>
          <a:lstStyle/>
          <a:p>
            <a:endParaRPr sz="1579"/>
          </a:p>
        </p:txBody>
      </p:sp>
      <p:sp>
        <p:nvSpPr>
          <p:cNvPr id="15" name="object 15"/>
          <p:cNvSpPr/>
          <p:nvPr/>
        </p:nvSpPr>
        <p:spPr>
          <a:xfrm>
            <a:off x="7322403" y="4656108"/>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4CB1B2"/>
            </a:solidFill>
          </a:ln>
        </p:spPr>
        <p:txBody>
          <a:bodyPr wrap="square" lIns="0" tIns="0" rIns="0" bIns="0" rtlCol="0"/>
          <a:lstStyle/>
          <a:p>
            <a:endParaRPr sz="1579"/>
          </a:p>
        </p:txBody>
      </p:sp>
      <p:sp>
        <p:nvSpPr>
          <p:cNvPr id="16" name="object 16"/>
          <p:cNvSpPr/>
          <p:nvPr/>
        </p:nvSpPr>
        <p:spPr>
          <a:xfrm>
            <a:off x="3678237" y="4136151"/>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7" name="object 17"/>
          <p:cNvSpPr/>
          <p:nvPr/>
        </p:nvSpPr>
        <p:spPr>
          <a:xfrm>
            <a:off x="3678237" y="4136151"/>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8" name="object 18"/>
          <p:cNvSpPr/>
          <p:nvPr/>
        </p:nvSpPr>
        <p:spPr>
          <a:xfrm>
            <a:off x="2488788" y="4264799"/>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E6B8AE"/>
          </a:solidFill>
        </p:spPr>
        <p:txBody>
          <a:bodyPr wrap="square" lIns="0" tIns="0" rIns="0" bIns="0" rtlCol="0"/>
          <a:lstStyle/>
          <a:p>
            <a:endParaRPr sz="1579"/>
          </a:p>
        </p:txBody>
      </p:sp>
      <p:sp>
        <p:nvSpPr>
          <p:cNvPr id="19" name="object 19"/>
          <p:cNvSpPr/>
          <p:nvPr/>
        </p:nvSpPr>
        <p:spPr>
          <a:xfrm>
            <a:off x="2488789" y="4264799"/>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E6B8AE"/>
            </a:solidFill>
          </a:ln>
        </p:spPr>
        <p:txBody>
          <a:bodyPr wrap="square" lIns="0" tIns="0" rIns="0" bIns="0" rtlCol="0"/>
          <a:lstStyle/>
          <a:p>
            <a:endParaRPr sz="1579"/>
          </a:p>
        </p:txBody>
      </p:sp>
      <p:sp>
        <p:nvSpPr>
          <p:cNvPr id="20" name="object 20"/>
          <p:cNvSpPr/>
          <p:nvPr/>
        </p:nvSpPr>
        <p:spPr>
          <a:xfrm>
            <a:off x="3680130" y="3728850"/>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21" name="object 21"/>
          <p:cNvSpPr/>
          <p:nvPr/>
        </p:nvSpPr>
        <p:spPr>
          <a:xfrm>
            <a:off x="3680130" y="3728850"/>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22" name="object 22"/>
          <p:cNvSpPr/>
          <p:nvPr/>
        </p:nvSpPr>
        <p:spPr>
          <a:xfrm>
            <a:off x="3678981" y="3403019"/>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3" name="object 23"/>
          <p:cNvSpPr/>
          <p:nvPr/>
        </p:nvSpPr>
        <p:spPr>
          <a:xfrm>
            <a:off x="3678981" y="3403019"/>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4" name="object 24"/>
          <p:cNvSpPr/>
          <p:nvPr/>
        </p:nvSpPr>
        <p:spPr>
          <a:xfrm>
            <a:off x="3535126" y="2617293"/>
            <a:ext cx="0" cy="279588"/>
          </a:xfrm>
          <a:custGeom>
            <a:avLst/>
            <a:gdLst/>
            <a:ahLst/>
            <a:cxnLst/>
            <a:rect l="l" t="t" r="r" b="b"/>
            <a:pathLst>
              <a:path h="318769">
                <a:moveTo>
                  <a:pt x="0" y="0"/>
                </a:moveTo>
                <a:lnTo>
                  <a:pt x="0" y="318255"/>
                </a:lnTo>
              </a:path>
            </a:pathLst>
          </a:custGeom>
          <a:ln w="9524">
            <a:solidFill>
              <a:srgbClr val="E6B8AE"/>
            </a:solidFill>
          </a:ln>
        </p:spPr>
        <p:txBody>
          <a:bodyPr wrap="square" lIns="0" tIns="0" rIns="0" bIns="0" rtlCol="0"/>
          <a:lstStyle/>
          <a:p>
            <a:endParaRPr sz="1579"/>
          </a:p>
        </p:txBody>
      </p:sp>
      <p:sp>
        <p:nvSpPr>
          <p:cNvPr id="25" name="object 25"/>
          <p:cNvSpPr/>
          <p:nvPr/>
        </p:nvSpPr>
        <p:spPr>
          <a:xfrm>
            <a:off x="3523271" y="2617298"/>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26" name="object 26"/>
          <p:cNvSpPr/>
          <p:nvPr/>
        </p:nvSpPr>
        <p:spPr>
          <a:xfrm>
            <a:off x="5047287" y="2401511"/>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27" name="object 27"/>
          <p:cNvSpPr/>
          <p:nvPr/>
        </p:nvSpPr>
        <p:spPr>
          <a:xfrm>
            <a:off x="1996112" y="2926536"/>
            <a:ext cx="1059868" cy="722014"/>
          </a:xfrm>
          <a:prstGeom prst="rect">
            <a:avLst/>
          </a:prstGeom>
          <a:blipFill>
            <a:blip r:embed="rId5" cstate="print"/>
            <a:stretch>
              <a:fillRect/>
            </a:stretch>
          </a:blipFill>
        </p:spPr>
        <p:txBody>
          <a:bodyPr wrap="square" lIns="0" tIns="0" rIns="0" bIns="0" rtlCol="0"/>
          <a:lstStyle/>
          <a:p>
            <a:endParaRPr sz="1579"/>
          </a:p>
        </p:txBody>
      </p:sp>
      <p:sp>
        <p:nvSpPr>
          <p:cNvPr id="28" name="object 28"/>
          <p:cNvSpPr/>
          <p:nvPr/>
        </p:nvSpPr>
        <p:spPr>
          <a:xfrm>
            <a:off x="7477569" y="3414691"/>
            <a:ext cx="534932" cy="453890"/>
          </a:xfrm>
          <a:prstGeom prst="rect">
            <a:avLst/>
          </a:prstGeom>
          <a:blipFill>
            <a:blip r:embed="rId6" cstate="print"/>
            <a:stretch>
              <a:fillRect/>
            </a:stretch>
          </a:blipFill>
        </p:spPr>
        <p:txBody>
          <a:bodyPr wrap="square" lIns="0" tIns="0" rIns="0" bIns="0" rtlCol="0"/>
          <a:lstStyle/>
          <a:p>
            <a:endParaRPr sz="1579"/>
          </a:p>
        </p:txBody>
      </p:sp>
      <p:sp>
        <p:nvSpPr>
          <p:cNvPr id="29" name="object 29"/>
          <p:cNvSpPr txBox="1"/>
          <p:nvPr/>
        </p:nvSpPr>
        <p:spPr>
          <a:xfrm>
            <a:off x="7506992" y="3943218"/>
            <a:ext cx="446114" cy="159750"/>
          </a:xfrm>
          <a:prstGeom prst="rect">
            <a:avLst/>
          </a:prstGeom>
        </p:spPr>
        <p:txBody>
          <a:bodyPr vert="horz" wrap="square" lIns="0" tIns="11139" rIns="0" bIns="0" rtlCol="0">
            <a:spAutoFit/>
          </a:bodyPr>
          <a:lstStyle/>
          <a:p>
            <a:pPr marL="11139">
              <a:spcBef>
                <a:spcPts val="88"/>
              </a:spcBef>
            </a:pPr>
            <a:r>
              <a:rPr sz="965" b="1" spc="4" dirty="0">
                <a:solidFill>
                  <a:srgbClr val="D9D9D9"/>
                </a:solidFill>
                <a:latin typeface="Arial"/>
                <a:cs typeface="Arial"/>
              </a:rPr>
              <a:t>HO</a:t>
            </a:r>
            <a:r>
              <a:rPr sz="965" b="1" spc="-18" dirty="0">
                <a:solidFill>
                  <a:srgbClr val="D9D9D9"/>
                </a:solidFill>
                <a:latin typeface="Arial"/>
                <a:cs typeface="Arial"/>
              </a:rPr>
              <a:t>S</a:t>
            </a:r>
            <a:r>
              <a:rPr sz="965" b="1" spc="48" dirty="0">
                <a:solidFill>
                  <a:srgbClr val="D9D9D9"/>
                </a:solidFill>
                <a:latin typeface="Arial"/>
                <a:cs typeface="Arial"/>
              </a:rPr>
              <a:t>T</a:t>
            </a:r>
            <a:r>
              <a:rPr sz="965" b="1" spc="-35" dirty="0">
                <a:solidFill>
                  <a:srgbClr val="D9D9D9"/>
                </a:solidFill>
                <a:latin typeface="Arial"/>
                <a:cs typeface="Arial"/>
              </a:rPr>
              <a:t>S</a:t>
            </a:r>
            <a:endParaRPr sz="965">
              <a:latin typeface="Arial"/>
              <a:cs typeface="Arial"/>
            </a:endParaRPr>
          </a:p>
        </p:txBody>
      </p:sp>
      <p:sp>
        <p:nvSpPr>
          <p:cNvPr id="30" name="object 30"/>
          <p:cNvSpPr txBox="1"/>
          <p:nvPr/>
        </p:nvSpPr>
        <p:spPr>
          <a:xfrm>
            <a:off x="7401542" y="5014730"/>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D9D9D9"/>
                </a:solidFill>
                <a:latin typeface="Arial"/>
                <a:cs typeface="Arial"/>
              </a:rPr>
              <a:t>NET</a:t>
            </a:r>
            <a:r>
              <a:rPr sz="965" b="1" spc="-9" dirty="0">
                <a:solidFill>
                  <a:srgbClr val="D9D9D9"/>
                </a:solidFill>
                <a:latin typeface="Arial"/>
                <a:cs typeface="Arial"/>
              </a:rPr>
              <a:t>WORK  </a:t>
            </a:r>
            <a:r>
              <a:rPr sz="965" b="1" spc="-4" dirty="0">
                <a:solidFill>
                  <a:srgbClr val="D9D9D9"/>
                </a:solidFill>
                <a:latin typeface="Arial"/>
                <a:cs typeface="Arial"/>
              </a:rPr>
              <a:t>DEVICES</a:t>
            </a:r>
            <a:endParaRPr sz="965">
              <a:latin typeface="Arial"/>
              <a:cs typeface="Arial"/>
            </a:endParaRPr>
          </a:p>
        </p:txBody>
      </p:sp>
      <p:sp>
        <p:nvSpPr>
          <p:cNvPr id="31" name="object 31"/>
          <p:cNvSpPr/>
          <p:nvPr/>
        </p:nvSpPr>
        <p:spPr>
          <a:xfrm>
            <a:off x="7484173" y="4437945"/>
            <a:ext cx="513882" cy="513882"/>
          </a:xfrm>
          <a:prstGeom prst="rect">
            <a:avLst/>
          </a:prstGeom>
          <a:blipFill>
            <a:blip r:embed="rId7" cstate="print"/>
            <a:stretch>
              <a:fillRect/>
            </a:stretch>
          </a:blipFill>
        </p:spPr>
        <p:txBody>
          <a:bodyPr wrap="square" lIns="0" tIns="0" rIns="0" bIns="0" rtlCol="0"/>
          <a:lstStyle/>
          <a:p>
            <a:endParaRPr sz="1579"/>
          </a:p>
        </p:txBody>
      </p:sp>
      <p:sp>
        <p:nvSpPr>
          <p:cNvPr id="32" name="object 32"/>
          <p:cNvSpPr/>
          <p:nvPr/>
        </p:nvSpPr>
        <p:spPr>
          <a:xfrm>
            <a:off x="5650771" y="3467372"/>
            <a:ext cx="543615" cy="506252"/>
          </a:xfrm>
          <a:prstGeom prst="rect">
            <a:avLst/>
          </a:prstGeom>
          <a:blipFill>
            <a:blip r:embed="rId8" cstate="print"/>
            <a:stretch>
              <a:fillRect/>
            </a:stretch>
          </a:blipFill>
        </p:spPr>
        <p:txBody>
          <a:bodyPr wrap="square" lIns="0" tIns="0" rIns="0" bIns="0" rtlCol="0"/>
          <a:lstStyle/>
          <a:p>
            <a:endParaRPr sz="1579"/>
          </a:p>
        </p:txBody>
      </p:sp>
      <p:sp>
        <p:nvSpPr>
          <p:cNvPr id="33" name="object 33"/>
          <p:cNvSpPr txBox="1"/>
          <p:nvPr/>
        </p:nvSpPr>
        <p:spPr>
          <a:xfrm>
            <a:off x="5848751" y="4037976"/>
            <a:ext cx="220551" cy="159750"/>
          </a:xfrm>
          <a:prstGeom prst="rect">
            <a:avLst/>
          </a:prstGeom>
        </p:spPr>
        <p:txBody>
          <a:bodyPr vert="horz" wrap="square" lIns="0" tIns="11139" rIns="0" bIns="0" rtlCol="0">
            <a:spAutoFit/>
          </a:bodyPr>
          <a:lstStyle/>
          <a:p>
            <a:pPr marL="11139">
              <a:spcBef>
                <a:spcPts val="88"/>
              </a:spcBef>
            </a:pPr>
            <a:r>
              <a:rPr sz="965" b="1" dirty="0">
                <a:solidFill>
                  <a:srgbClr val="424C55"/>
                </a:solidFill>
                <a:latin typeface="Arial"/>
                <a:cs typeface="Arial"/>
              </a:rPr>
              <a:t>CLI</a:t>
            </a:r>
            <a:endParaRPr sz="965">
              <a:latin typeface="Arial"/>
              <a:cs typeface="Arial"/>
            </a:endParaRPr>
          </a:p>
        </p:txBody>
      </p:sp>
      <p:sp>
        <p:nvSpPr>
          <p:cNvPr id="34" name="object 34"/>
          <p:cNvSpPr/>
          <p:nvPr/>
        </p:nvSpPr>
        <p:spPr>
          <a:xfrm>
            <a:off x="4450480" y="4434560"/>
            <a:ext cx="420999" cy="419947"/>
          </a:xfrm>
          <a:prstGeom prst="rect">
            <a:avLst/>
          </a:prstGeom>
          <a:blipFill>
            <a:blip r:embed="rId9" cstate="print"/>
            <a:stretch>
              <a:fillRect/>
            </a:stretch>
          </a:blipFill>
        </p:spPr>
        <p:txBody>
          <a:bodyPr wrap="square" lIns="0" tIns="0" rIns="0" bIns="0" rtlCol="0"/>
          <a:lstStyle/>
          <a:p>
            <a:endParaRPr sz="1579"/>
          </a:p>
        </p:txBody>
      </p:sp>
      <p:sp>
        <p:nvSpPr>
          <p:cNvPr id="35" name="object 35"/>
          <p:cNvSpPr/>
          <p:nvPr/>
        </p:nvSpPr>
        <p:spPr>
          <a:xfrm>
            <a:off x="7787087" y="2707383"/>
            <a:ext cx="0" cy="286271"/>
          </a:xfrm>
          <a:custGeom>
            <a:avLst/>
            <a:gdLst/>
            <a:ahLst/>
            <a:cxnLst/>
            <a:rect l="l" t="t" r="r" b="b"/>
            <a:pathLst>
              <a:path h="326389">
                <a:moveTo>
                  <a:pt x="0" y="325762"/>
                </a:moveTo>
                <a:lnTo>
                  <a:pt x="0" y="0"/>
                </a:lnTo>
              </a:path>
            </a:pathLst>
          </a:custGeom>
          <a:ln w="9524">
            <a:solidFill>
              <a:srgbClr val="4CB1B2"/>
            </a:solidFill>
          </a:ln>
        </p:spPr>
        <p:txBody>
          <a:bodyPr wrap="square" lIns="0" tIns="0" rIns="0" bIns="0" rtlCol="0"/>
          <a:lstStyle/>
          <a:p>
            <a:endParaRPr sz="1579"/>
          </a:p>
        </p:txBody>
      </p:sp>
      <p:sp>
        <p:nvSpPr>
          <p:cNvPr id="36" name="object 36"/>
          <p:cNvSpPr/>
          <p:nvPr/>
        </p:nvSpPr>
        <p:spPr>
          <a:xfrm>
            <a:off x="7768727" y="2656941"/>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4CB1B2"/>
          </a:solidFill>
        </p:spPr>
        <p:txBody>
          <a:bodyPr wrap="square" lIns="0" tIns="0" rIns="0" bIns="0" rtlCol="0"/>
          <a:lstStyle/>
          <a:p>
            <a:endParaRPr sz="1579"/>
          </a:p>
        </p:txBody>
      </p:sp>
      <p:sp>
        <p:nvSpPr>
          <p:cNvPr id="37" name="object 37"/>
          <p:cNvSpPr/>
          <p:nvPr/>
        </p:nvSpPr>
        <p:spPr>
          <a:xfrm>
            <a:off x="7768727" y="2656941"/>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4CB1B2"/>
            </a:solidFill>
          </a:ln>
        </p:spPr>
        <p:txBody>
          <a:bodyPr wrap="square" lIns="0" tIns="0" rIns="0" bIns="0" rtlCol="0"/>
          <a:lstStyle/>
          <a:p>
            <a:endParaRPr sz="1579"/>
          </a:p>
        </p:txBody>
      </p:sp>
      <p:sp>
        <p:nvSpPr>
          <p:cNvPr id="38" name="object 38"/>
          <p:cNvSpPr/>
          <p:nvPr/>
        </p:nvSpPr>
        <p:spPr>
          <a:xfrm>
            <a:off x="2323606" y="1448996"/>
            <a:ext cx="1923970" cy="991454"/>
          </a:xfrm>
          <a:prstGeom prst="rect">
            <a:avLst/>
          </a:prstGeom>
          <a:blipFill>
            <a:blip r:embed="rId10" cstate="print"/>
            <a:stretch>
              <a:fillRect/>
            </a:stretch>
          </a:blipFill>
        </p:spPr>
        <p:txBody>
          <a:bodyPr wrap="square" lIns="0" tIns="0" rIns="0" bIns="0" rtlCol="0"/>
          <a:lstStyle/>
          <a:p>
            <a:endParaRPr sz="1579"/>
          </a:p>
        </p:txBody>
      </p:sp>
      <p:sp>
        <p:nvSpPr>
          <p:cNvPr id="39" name="object 39"/>
          <p:cNvSpPr txBox="1"/>
          <p:nvPr/>
        </p:nvSpPr>
        <p:spPr>
          <a:xfrm>
            <a:off x="2203638" y="3695883"/>
            <a:ext cx="651072" cy="1885260"/>
          </a:xfrm>
          <a:prstGeom prst="rect">
            <a:avLst/>
          </a:prstGeom>
        </p:spPr>
        <p:txBody>
          <a:bodyPr vert="horz" wrap="square" lIns="0" tIns="0" rIns="0" bIns="0" rtlCol="0">
            <a:spAutoFit/>
          </a:bodyPr>
          <a:lstStyle/>
          <a:p>
            <a:pPr algn="ctr">
              <a:lnSpc>
                <a:spcPts val="1140"/>
              </a:lnSpc>
            </a:pPr>
            <a:r>
              <a:rPr sz="965" b="1" spc="-48" dirty="0">
                <a:solidFill>
                  <a:srgbClr val="D9D9D9"/>
                </a:solidFill>
                <a:latin typeface="Arial"/>
                <a:cs typeface="Arial"/>
              </a:rPr>
              <a:t>USERS</a:t>
            </a:r>
            <a:endParaRPr sz="965">
              <a:latin typeface="Arial"/>
              <a:cs typeface="Arial"/>
            </a:endParaRPr>
          </a:p>
          <a:p>
            <a:pPr>
              <a:lnSpc>
                <a:spcPct val="100000"/>
              </a:lnSpc>
            </a:pPr>
            <a:endParaRPr sz="1228">
              <a:latin typeface="Arial"/>
              <a:cs typeface="Arial"/>
            </a:endParaRPr>
          </a:p>
          <a:p>
            <a:pPr>
              <a:lnSpc>
                <a:spcPct val="100000"/>
              </a:lnSpc>
            </a:pPr>
            <a:endParaRPr sz="1228">
              <a:latin typeface="Arial"/>
              <a:cs typeface="Arial"/>
            </a:endParaRPr>
          </a:p>
          <a:p>
            <a:pPr>
              <a:lnSpc>
                <a:spcPct val="100000"/>
              </a:lnSpc>
            </a:pPr>
            <a:endParaRPr sz="1228">
              <a:latin typeface="Arial"/>
              <a:cs typeface="Arial"/>
            </a:endParaRPr>
          </a:p>
          <a:p>
            <a:pPr>
              <a:lnSpc>
                <a:spcPct val="100000"/>
              </a:lnSpc>
            </a:pPr>
            <a:endParaRPr sz="1228">
              <a:latin typeface="Arial"/>
              <a:cs typeface="Arial"/>
            </a:endParaRPr>
          </a:p>
          <a:p>
            <a:pPr>
              <a:lnSpc>
                <a:spcPct val="100000"/>
              </a:lnSpc>
            </a:pPr>
            <a:endParaRPr sz="1228">
              <a:latin typeface="Arial"/>
              <a:cs typeface="Arial"/>
            </a:endParaRPr>
          </a:p>
          <a:p>
            <a:pPr>
              <a:lnSpc>
                <a:spcPct val="100000"/>
              </a:lnSpc>
            </a:pPr>
            <a:endParaRPr sz="1228">
              <a:latin typeface="Arial"/>
              <a:cs typeface="Arial"/>
            </a:endParaRPr>
          </a:p>
          <a:p>
            <a:pPr>
              <a:lnSpc>
                <a:spcPct val="100000"/>
              </a:lnSpc>
            </a:pPr>
            <a:endParaRPr sz="1228">
              <a:latin typeface="Arial"/>
              <a:cs typeface="Arial"/>
            </a:endParaRPr>
          </a:p>
          <a:p>
            <a:pPr indent="-557" algn="ctr">
              <a:lnSpc>
                <a:spcPct val="102299"/>
              </a:lnSpc>
              <a:spcBef>
                <a:spcPts val="952"/>
              </a:spcBef>
            </a:pPr>
            <a:r>
              <a:rPr sz="965" b="1" spc="-31" dirty="0">
                <a:solidFill>
                  <a:srgbClr val="D9D9D9"/>
                </a:solidFill>
                <a:latin typeface="Arial"/>
                <a:cs typeface="Arial"/>
              </a:rPr>
              <a:t>ANSIBLE  </a:t>
            </a:r>
            <a:r>
              <a:rPr sz="965" b="1" spc="-39" dirty="0">
                <a:solidFill>
                  <a:srgbClr val="D9D9D9"/>
                </a:solidFill>
                <a:latin typeface="Arial"/>
                <a:cs typeface="Arial"/>
              </a:rPr>
              <a:t>P</a:t>
            </a:r>
            <a:r>
              <a:rPr sz="965" b="1" spc="-35" dirty="0">
                <a:solidFill>
                  <a:srgbClr val="D9D9D9"/>
                </a:solidFill>
                <a:latin typeface="Arial"/>
                <a:cs typeface="Arial"/>
              </a:rPr>
              <a:t>L</a:t>
            </a:r>
            <a:r>
              <a:rPr sz="965" b="1" spc="-105" dirty="0">
                <a:solidFill>
                  <a:srgbClr val="D9D9D9"/>
                </a:solidFill>
                <a:latin typeface="Arial"/>
                <a:cs typeface="Arial"/>
              </a:rPr>
              <a:t>A</a:t>
            </a:r>
            <a:r>
              <a:rPr sz="965" b="1" spc="-13" dirty="0">
                <a:solidFill>
                  <a:srgbClr val="D9D9D9"/>
                </a:solidFill>
                <a:latin typeface="Arial"/>
                <a:cs typeface="Arial"/>
              </a:rPr>
              <a:t>Y</a:t>
            </a:r>
            <a:r>
              <a:rPr sz="965" b="1" spc="-57" dirty="0">
                <a:solidFill>
                  <a:srgbClr val="D9D9D9"/>
                </a:solidFill>
                <a:latin typeface="Arial"/>
                <a:cs typeface="Arial"/>
              </a:rPr>
              <a:t>B</a:t>
            </a:r>
            <a:r>
              <a:rPr sz="965" b="1" spc="-39" dirty="0">
                <a:solidFill>
                  <a:srgbClr val="D9D9D9"/>
                </a:solidFill>
                <a:latin typeface="Arial"/>
                <a:cs typeface="Arial"/>
              </a:rPr>
              <a:t>OOK</a:t>
            </a:r>
            <a:endParaRPr sz="965">
              <a:latin typeface="Arial"/>
              <a:cs typeface="Arial"/>
            </a:endParaRPr>
          </a:p>
        </p:txBody>
      </p:sp>
      <p:sp>
        <p:nvSpPr>
          <p:cNvPr id="40" name="object 40"/>
          <p:cNvSpPr/>
          <p:nvPr/>
        </p:nvSpPr>
        <p:spPr>
          <a:xfrm>
            <a:off x="2075612" y="4268882"/>
            <a:ext cx="906250" cy="906250"/>
          </a:xfrm>
          <a:prstGeom prst="rect">
            <a:avLst/>
          </a:prstGeom>
          <a:blipFill>
            <a:blip r:embed="rId11" cstate="print"/>
            <a:stretch>
              <a:fillRect/>
            </a:stretch>
          </a:blipFill>
        </p:spPr>
        <p:txBody>
          <a:bodyPr wrap="square" lIns="0" tIns="0" rIns="0" bIns="0" rtlCol="0"/>
          <a:lstStyle/>
          <a:p>
            <a:endParaRPr sz="1579"/>
          </a:p>
        </p:txBody>
      </p:sp>
      <p:sp>
        <p:nvSpPr>
          <p:cNvPr id="41" name="object 41"/>
          <p:cNvSpPr/>
          <p:nvPr/>
        </p:nvSpPr>
        <p:spPr>
          <a:xfrm>
            <a:off x="3680130" y="3726892"/>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42" name="object 42"/>
          <p:cNvSpPr/>
          <p:nvPr/>
        </p:nvSpPr>
        <p:spPr>
          <a:xfrm>
            <a:off x="3680130" y="3726892"/>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43" name="object 43"/>
          <p:cNvSpPr/>
          <p:nvPr/>
        </p:nvSpPr>
        <p:spPr>
          <a:xfrm>
            <a:off x="3285490" y="2510986"/>
            <a:ext cx="0" cy="385965"/>
          </a:xfrm>
          <a:custGeom>
            <a:avLst/>
            <a:gdLst/>
            <a:ahLst/>
            <a:cxnLst/>
            <a:rect l="l" t="t" r="r" b="b"/>
            <a:pathLst>
              <a:path h="440055">
                <a:moveTo>
                  <a:pt x="0" y="0"/>
                </a:moveTo>
                <a:lnTo>
                  <a:pt x="0" y="439462"/>
                </a:lnTo>
              </a:path>
            </a:pathLst>
          </a:custGeom>
          <a:ln w="9524">
            <a:solidFill>
              <a:srgbClr val="E6B8AE"/>
            </a:solidFill>
          </a:ln>
        </p:spPr>
        <p:txBody>
          <a:bodyPr wrap="square" lIns="0" tIns="0" rIns="0" bIns="0" rtlCol="0"/>
          <a:lstStyle/>
          <a:p>
            <a:endParaRPr sz="1579"/>
          </a:p>
        </p:txBody>
      </p:sp>
      <p:sp>
        <p:nvSpPr>
          <p:cNvPr id="44" name="object 44"/>
          <p:cNvSpPr txBox="1"/>
          <p:nvPr/>
        </p:nvSpPr>
        <p:spPr>
          <a:xfrm>
            <a:off x="7211722" y="1964110"/>
            <a:ext cx="1068226" cy="301095"/>
          </a:xfrm>
          <a:prstGeom prst="rect">
            <a:avLst/>
          </a:prstGeom>
        </p:spPr>
        <p:txBody>
          <a:bodyPr vert="horz" wrap="square" lIns="0" tIns="7797" rIns="0" bIns="0" rtlCol="0">
            <a:spAutoFit/>
          </a:bodyPr>
          <a:lstStyle/>
          <a:p>
            <a:pPr marL="329162" marR="4456" indent="-318580">
              <a:lnSpc>
                <a:spcPct val="102299"/>
              </a:lnSpc>
              <a:spcBef>
                <a:spcPts val="61"/>
              </a:spcBef>
            </a:pPr>
            <a:r>
              <a:rPr sz="965" b="1" spc="-35" dirty="0">
                <a:solidFill>
                  <a:srgbClr val="D9D9D9"/>
                </a:solidFill>
                <a:latin typeface="Arial"/>
                <a:cs typeface="Arial"/>
              </a:rPr>
              <a:t>PUBLIC </a:t>
            </a:r>
            <a:r>
              <a:rPr sz="965" b="1" spc="219" dirty="0">
                <a:solidFill>
                  <a:srgbClr val="D9D9D9"/>
                </a:solidFill>
                <a:latin typeface="Arial"/>
                <a:cs typeface="Arial"/>
              </a:rPr>
              <a:t>/</a:t>
            </a:r>
            <a:r>
              <a:rPr sz="965" b="1" spc="-83" dirty="0">
                <a:solidFill>
                  <a:srgbClr val="D9D9D9"/>
                </a:solidFill>
                <a:latin typeface="Arial"/>
                <a:cs typeface="Arial"/>
              </a:rPr>
              <a:t> </a:t>
            </a:r>
            <a:r>
              <a:rPr sz="965" b="1" spc="-48" dirty="0">
                <a:solidFill>
                  <a:srgbClr val="D9D9D9"/>
                </a:solidFill>
                <a:latin typeface="Arial"/>
                <a:cs typeface="Arial"/>
              </a:rPr>
              <a:t>PRIVATE  </a:t>
            </a:r>
            <a:r>
              <a:rPr sz="965" b="1" spc="-44" dirty="0">
                <a:solidFill>
                  <a:srgbClr val="D9D9D9"/>
                </a:solidFill>
                <a:latin typeface="Arial"/>
                <a:cs typeface="Arial"/>
              </a:rPr>
              <a:t>CLOUD</a:t>
            </a:r>
            <a:endParaRPr sz="965">
              <a:latin typeface="Arial"/>
              <a:cs typeface="Arial"/>
            </a:endParaRPr>
          </a:p>
        </p:txBody>
      </p:sp>
      <p:sp>
        <p:nvSpPr>
          <p:cNvPr id="45" name="object 45"/>
          <p:cNvSpPr txBox="1"/>
          <p:nvPr/>
        </p:nvSpPr>
        <p:spPr>
          <a:xfrm>
            <a:off x="2700806" y="1835153"/>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46" name="object 46"/>
          <p:cNvSpPr txBox="1"/>
          <p:nvPr/>
        </p:nvSpPr>
        <p:spPr>
          <a:xfrm>
            <a:off x="4338241" y="4936363"/>
            <a:ext cx="631579" cy="141064"/>
          </a:xfrm>
          <a:prstGeom prst="rect">
            <a:avLst/>
          </a:prstGeom>
          <a:solidFill>
            <a:srgbClr val="EEEEEE"/>
          </a:solidFill>
        </p:spPr>
        <p:txBody>
          <a:bodyPr vert="horz" wrap="square" lIns="0" tIns="0" rIns="0" bIns="0" rtlCol="0">
            <a:spAutoFit/>
          </a:bodyPr>
          <a:lstStyle/>
          <a:p>
            <a:pPr>
              <a:lnSpc>
                <a:spcPts val="1118"/>
              </a:lnSpc>
            </a:pPr>
            <a:r>
              <a:rPr sz="965" b="1" spc="4" dirty="0">
                <a:solidFill>
                  <a:srgbClr val="D9D9D9"/>
                </a:solidFill>
                <a:latin typeface="Arial"/>
                <a:cs typeface="Arial"/>
              </a:rPr>
              <a:t>MODULES</a:t>
            </a:r>
            <a:endParaRPr sz="965">
              <a:latin typeface="Arial"/>
              <a:cs typeface="Arial"/>
            </a:endParaRPr>
          </a:p>
        </p:txBody>
      </p:sp>
      <p:sp>
        <p:nvSpPr>
          <p:cNvPr id="47" name="object 47"/>
          <p:cNvSpPr txBox="1"/>
          <p:nvPr/>
        </p:nvSpPr>
        <p:spPr>
          <a:xfrm>
            <a:off x="5680518" y="4936826"/>
            <a:ext cx="555277" cy="141064"/>
          </a:xfrm>
          <a:prstGeom prst="rect">
            <a:avLst/>
          </a:prstGeom>
          <a:solidFill>
            <a:srgbClr val="EEEEEE"/>
          </a:solidFill>
        </p:spPr>
        <p:txBody>
          <a:bodyPr vert="horz" wrap="square" lIns="0" tIns="0" rIns="0" bIns="0" rtlCol="0">
            <a:spAutoFit/>
          </a:bodyPr>
          <a:lstStyle/>
          <a:p>
            <a:pPr>
              <a:lnSpc>
                <a:spcPts val="1118"/>
              </a:lnSpc>
            </a:pPr>
            <a:r>
              <a:rPr sz="965" b="1" spc="13" dirty="0">
                <a:solidFill>
                  <a:srgbClr val="D9D9D9"/>
                </a:solidFill>
                <a:latin typeface="Arial"/>
                <a:cs typeface="Arial"/>
              </a:rPr>
              <a:t>P</a:t>
            </a:r>
            <a:r>
              <a:rPr sz="965" b="1" spc="-26" dirty="0">
                <a:solidFill>
                  <a:srgbClr val="D9D9D9"/>
                </a:solidFill>
                <a:latin typeface="Arial"/>
                <a:cs typeface="Arial"/>
              </a:rPr>
              <a:t>L</a:t>
            </a:r>
            <a:r>
              <a:rPr sz="965" b="1" dirty="0">
                <a:solidFill>
                  <a:srgbClr val="D9D9D9"/>
                </a:solidFill>
                <a:latin typeface="Arial"/>
                <a:cs typeface="Arial"/>
              </a:rPr>
              <a:t>UGINS</a:t>
            </a:r>
            <a:endParaRPr sz="965">
              <a:latin typeface="Arial"/>
              <a:cs typeface="Arial"/>
            </a:endParaRPr>
          </a:p>
        </p:txBody>
      </p:sp>
      <p:sp>
        <p:nvSpPr>
          <p:cNvPr id="48" name="object 48"/>
          <p:cNvSpPr/>
          <p:nvPr/>
        </p:nvSpPr>
        <p:spPr>
          <a:xfrm>
            <a:off x="5614572" y="4415529"/>
            <a:ext cx="645182" cy="433629"/>
          </a:xfrm>
          <a:prstGeom prst="rect">
            <a:avLst/>
          </a:prstGeom>
          <a:blipFill>
            <a:blip r:embed="rId12" cstate="print"/>
            <a:stretch>
              <a:fillRect/>
            </a:stretch>
          </a:blipFill>
        </p:spPr>
        <p:txBody>
          <a:bodyPr wrap="square" lIns="0" tIns="0" rIns="0" bIns="0" rtlCol="0"/>
          <a:lstStyle/>
          <a:p>
            <a:endParaRPr sz="1579"/>
          </a:p>
        </p:txBody>
      </p:sp>
      <p:sp>
        <p:nvSpPr>
          <p:cNvPr id="49" name="object 49"/>
          <p:cNvSpPr txBox="1"/>
          <p:nvPr/>
        </p:nvSpPr>
        <p:spPr>
          <a:xfrm>
            <a:off x="4290656" y="4033641"/>
            <a:ext cx="747423" cy="159750"/>
          </a:xfrm>
          <a:prstGeom prst="rect">
            <a:avLst/>
          </a:prstGeom>
        </p:spPr>
        <p:txBody>
          <a:bodyPr vert="horz" wrap="square" lIns="0" tIns="11139" rIns="0" bIns="0" rtlCol="0">
            <a:spAutoFit/>
          </a:bodyPr>
          <a:lstStyle/>
          <a:p>
            <a:pPr marL="11139">
              <a:spcBef>
                <a:spcPts val="88"/>
              </a:spcBef>
            </a:pPr>
            <a:r>
              <a:rPr sz="965" b="1" spc="4" dirty="0">
                <a:solidFill>
                  <a:srgbClr val="FC3E3E"/>
                </a:solidFill>
                <a:latin typeface="Arial"/>
                <a:cs typeface="Arial"/>
              </a:rPr>
              <a:t>INVENTORY</a:t>
            </a:r>
            <a:endParaRPr sz="965">
              <a:latin typeface="Arial"/>
              <a:cs typeface="Arial"/>
            </a:endParaRPr>
          </a:p>
        </p:txBody>
      </p:sp>
      <p:sp>
        <p:nvSpPr>
          <p:cNvPr id="50" name="object 50"/>
          <p:cNvSpPr/>
          <p:nvPr/>
        </p:nvSpPr>
        <p:spPr>
          <a:xfrm>
            <a:off x="4412518" y="3449756"/>
            <a:ext cx="483097" cy="515987"/>
          </a:xfrm>
          <a:prstGeom prst="rect">
            <a:avLst/>
          </a:prstGeom>
          <a:blipFill>
            <a:blip r:embed="rId13" cstate="print"/>
            <a:stretch>
              <a:fillRect/>
            </a:stretch>
          </a:blipFill>
        </p:spPr>
        <p:txBody>
          <a:bodyPr wrap="square" lIns="0" tIns="0" rIns="0" bIns="0" rtlCol="0"/>
          <a:lstStyle/>
          <a:p>
            <a:endParaRPr sz="1579"/>
          </a:p>
        </p:txBody>
      </p:sp>
      <p:sp>
        <p:nvSpPr>
          <p:cNvPr id="53" name="object 53"/>
          <p:cNvSpPr txBox="1"/>
          <p:nvPr/>
        </p:nvSpPr>
        <p:spPr>
          <a:xfrm>
            <a:off x="4203042" y="2903268"/>
            <a:ext cx="4033974" cy="165136"/>
          </a:xfrm>
          <a:prstGeom prst="rect">
            <a:avLst/>
          </a:prstGeom>
        </p:spPr>
        <p:txBody>
          <a:bodyPr vert="horz" wrap="square" lIns="0" tIns="11139" rIns="0" bIns="0" rtlCol="0">
            <a:spAutoFit/>
          </a:bodyPr>
          <a:lstStyle/>
          <a:p>
            <a:pPr>
              <a:lnSpc>
                <a:spcPts val="1206"/>
              </a:lnSpc>
            </a:pPr>
            <a:r>
              <a:rPr sz="1140" b="1" spc="-35" dirty="0">
                <a:solidFill>
                  <a:srgbClr val="FFFFFF"/>
                </a:solidFill>
                <a:latin typeface="Arial"/>
                <a:cs typeface="Arial"/>
              </a:rPr>
              <a:t>ANSIBLE </a:t>
            </a:r>
            <a:r>
              <a:rPr sz="1140" b="1" spc="-39" dirty="0">
                <a:solidFill>
                  <a:srgbClr val="FFFFFF"/>
                </a:solidFill>
                <a:latin typeface="Arial"/>
                <a:cs typeface="Arial"/>
              </a:rPr>
              <a:t>AUTOMATION</a:t>
            </a:r>
            <a:r>
              <a:rPr sz="1140" b="1" spc="-92" dirty="0">
                <a:solidFill>
                  <a:srgbClr val="FFFFFF"/>
                </a:solidFill>
                <a:latin typeface="Arial"/>
                <a:cs typeface="Arial"/>
              </a:rPr>
              <a:t> </a:t>
            </a:r>
            <a:r>
              <a:rPr sz="1140" b="1" spc="-39" dirty="0">
                <a:solidFill>
                  <a:srgbClr val="FFFFFF"/>
                </a:solidFill>
                <a:latin typeface="Arial"/>
                <a:cs typeface="Arial"/>
              </a:rPr>
              <a:t>ENGINE</a:t>
            </a:r>
            <a:endParaRPr sz="1140" dirty="0">
              <a:latin typeface="Arial"/>
              <a:cs typeface="Arial"/>
            </a:endParaRPr>
          </a:p>
        </p:txBody>
      </p:sp>
      <p:sp>
        <p:nvSpPr>
          <p:cNvPr id="51" name="object 51"/>
          <p:cNvSpPr/>
          <p:nvPr/>
        </p:nvSpPr>
        <p:spPr>
          <a:xfrm>
            <a:off x="4937625" y="2149068"/>
            <a:ext cx="4902813" cy="1297468"/>
          </a:xfrm>
          <a:custGeom>
            <a:avLst/>
            <a:gdLst/>
            <a:ahLst/>
            <a:cxnLst/>
            <a:rect l="l" t="t" r="r" b="b"/>
            <a:pathLst>
              <a:path w="5589905" h="1499870">
                <a:moveTo>
                  <a:pt x="0" y="1499725"/>
                </a:moveTo>
                <a:lnTo>
                  <a:pt x="740130" y="780674"/>
                </a:lnTo>
                <a:lnTo>
                  <a:pt x="740130" y="0"/>
                </a:lnTo>
                <a:lnTo>
                  <a:pt x="5589630" y="0"/>
                </a:lnTo>
                <a:lnTo>
                  <a:pt x="5589630" y="1115249"/>
                </a:lnTo>
                <a:lnTo>
                  <a:pt x="740130" y="1115249"/>
                </a:lnTo>
                <a:lnTo>
                  <a:pt x="0" y="1499725"/>
                </a:lnTo>
                <a:close/>
              </a:path>
              <a:path w="5589905" h="1499870">
                <a:moveTo>
                  <a:pt x="5589630" y="1338299"/>
                </a:moveTo>
                <a:lnTo>
                  <a:pt x="740130" y="1338299"/>
                </a:lnTo>
                <a:lnTo>
                  <a:pt x="740130" y="1115249"/>
                </a:lnTo>
                <a:lnTo>
                  <a:pt x="5589630" y="1115249"/>
                </a:lnTo>
                <a:lnTo>
                  <a:pt x="5589630" y="1338299"/>
                </a:lnTo>
                <a:close/>
              </a:path>
            </a:pathLst>
          </a:custGeom>
          <a:solidFill>
            <a:srgbClr val="CCCCCC"/>
          </a:solidFill>
        </p:spPr>
        <p:txBody>
          <a:bodyPr wrap="square" lIns="0" tIns="0" rIns="0" bIns="0" rtlCol="0"/>
          <a:lstStyle/>
          <a:p>
            <a:endParaRPr sz="1579"/>
          </a:p>
        </p:txBody>
      </p:sp>
      <p:sp>
        <p:nvSpPr>
          <p:cNvPr id="54" name="object 54"/>
          <p:cNvSpPr/>
          <p:nvPr/>
        </p:nvSpPr>
        <p:spPr>
          <a:xfrm>
            <a:off x="473862" y="2896430"/>
            <a:ext cx="3508772" cy="3472013"/>
          </a:xfrm>
          <a:custGeom>
            <a:avLst/>
            <a:gdLst/>
            <a:ahLst/>
            <a:cxnLst/>
            <a:rect l="l" t="t" r="r" b="b"/>
            <a:pathLst>
              <a:path w="4000500" h="3958590">
                <a:moveTo>
                  <a:pt x="0" y="0"/>
                </a:moveTo>
                <a:lnTo>
                  <a:pt x="3999899" y="0"/>
                </a:lnTo>
                <a:lnTo>
                  <a:pt x="3999899" y="3958499"/>
                </a:lnTo>
                <a:lnTo>
                  <a:pt x="0" y="3958499"/>
                </a:lnTo>
                <a:lnTo>
                  <a:pt x="0" y="0"/>
                </a:lnTo>
                <a:close/>
              </a:path>
            </a:pathLst>
          </a:custGeom>
          <a:solidFill>
            <a:srgbClr val="D9D9D9"/>
          </a:solidFill>
        </p:spPr>
        <p:txBody>
          <a:bodyPr wrap="square" lIns="0" tIns="0" rIns="0" bIns="0" rtlCol="0"/>
          <a:lstStyle/>
          <a:p>
            <a:endParaRPr sz="1579"/>
          </a:p>
        </p:txBody>
      </p:sp>
      <p:sp>
        <p:nvSpPr>
          <p:cNvPr id="52" name="object 52"/>
          <p:cNvSpPr txBox="1"/>
          <p:nvPr/>
        </p:nvSpPr>
        <p:spPr>
          <a:xfrm>
            <a:off x="5787675" y="2277868"/>
            <a:ext cx="3613666" cy="713255"/>
          </a:xfrm>
          <a:prstGeom prst="rect">
            <a:avLst/>
          </a:prstGeom>
        </p:spPr>
        <p:txBody>
          <a:bodyPr vert="horz" wrap="square" lIns="0" tIns="39543" rIns="0" bIns="0" rtlCol="0">
            <a:spAutoFit/>
          </a:bodyPr>
          <a:lstStyle/>
          <a:p>
            <a:pPr marL="11139">
              <a:spcBef>
                <a:spcPts val="311"/>
              </a:spcBef>
            </a:pPr>
            <a:r>
              <a:rPr sz="1403" b="1" spc="9" dirty="0">
                <a:latin typeface="Arial"/>
                <a:cs typeface="Arial"/>
              </a:rPr>
              <a:t>INVENTORY</a:t>
            </a:r>
            <a:endParaRPr sz="1403" dirty="0">
              <a:latin typeface="Arial"/>
              <a:cs typeface="Arial"/>
            </a:endParaRPr>
          </a:p>
          <a:p>
            <a:pPr marL="11139">
              <a:spcBef>
                <a:spcPts val="223"/>
              </a:spcBef>
            </a:pPr>
            <a:r>
              <a:rPr lang="fr-FR" sz="1403" spc="13" dirty="0">
                <a:latin typeface="Arial Unicode MS"/>
                <a:cs typeface="Arial Unicode MS"/>
              </a:rPr>
              <a:t>Liste des systèmes à automatiser dans votre infrastructure.</a:t>
            </a:r>
          </a:p>
        </p:txBody>
      </p:sp>
      <p:sp>
        <p:nvSpPr>
          <p:cNvPr id="55" name="object 55"/>
          <p:cNvSpPr txBox="1"/>
          <p:nvPr/>
        </p:nvSpPr>
        <p:spPr>
          <a:xfrm>
            <a:off x="473862" y="2953017"/>
            <a:ext cx="3508772" cy="3275859"/>
          </a:xfrm>
          <a:prstGeom prst="rect">
            <a:avLst/>
          </a:prstGeom>
        </p:spPr>
        <p:txBody>
          <a:bodyPr vert="horz" wrap="square" lIns="0" tIns="11139" rIns="0" bIns="0" rtlCol="0">
            <a:spAutoFit/>
          </a:bodyPr>
          <a:lstStyle/>
          <a:p>
            <a:pPr marL="274024" marR="1316093">
              <a:lnSpc>
                <a:spcPct val="115399"/>
              </a:lnSpc>
              <a:spcBef>
                <a:spcPts val="88"/>
              </a:spcBef>
            </a:pPr>
            <a:r>
              <a:rPr sz="1140" spc="-4" dirty="0">
                <a:latin typeface="Courier New"/>
                <a:cs typeface="Courier New"/>
              </a:rPr>
              <a:t>[web]  webserver1.example.com  webserver2.example.com</a:t>
            </a:r>
            <a:endParaRPr sz="1140">
              <a:latin typeface="Courier New"/>
              <a:cs typeface="Courier New"/>
            </a:endParaRPr>
          </a:p>
          <a:p>
            <a:pPr>
              <a:spcBef>
                <a:spcPts val="35"/>
              </a:spcBef>
            </a:pPr>
            <a:endParaRPr sz="1360">
              <a:latin typeface="Courier New"/>
              <a:cs typeface="Courier New"/>
            </a:endParaRPr>
          </a:p>
          <a:p>
            <a:pPr marL="274024" marR="1402978">
              <a:lnSpc>
                <a:spcPct val="115399"/>
              </a:lnSpc>
            </a:pPr>
            <a:r>
              <a:rPr sz="1140" spc="-4" dirty="0">
                <a:latin typeface="Courier New"/>
                <a:cs typeface="Courier New"/>
              </a:rPr>
              <a:t>[db]  dbserver1.example.com</a:t>
            </a:r>
            <a:endParaRPr sz="1140">
              <a:latin typeface="Courier New"/>
              <a:cs typeface="Courier New"/>
            </a:endParaRPr>
          </a:p>
          <a:p>
            <a:pPr>
              <a:spcBef>
                <a:spcPts val="39"/>
              </a:spcBef>
            </a:pPr>
            <a:endParaRPr sz="1360">
              <a:latin typeface="Courier New"/>
              <a:cs typeface="Courier New"/>
            </a:endParaRPr>
          </a:p>
          <a:p>
            <a:pPr marL="274024" marR="1576193">
              <a:lnSpc>
                <a:spcPct val="115399"/>
              </a:lnSpc>
            </a:pPr>
            <a:r>
              <a:rPr sz="1140" spc="-4" dirty="0">
                <a:latin typeface="Courier New"/>
                <a:cs typeface="Courier New"/>
              </a:rPr>
              <a:t>[switches]  leaf01.internal.com  leaf02.internal.com</a:t>
            </a:r>
            <a:endParaRPr sz="1140">
              <a:latin typeface="Courier New"/>
              <a:cs typeface="Courier New"/>
            </a:endParaRPr>
          </a:p>
          <a:p>
            <a:pPr>
              <a:spcBef>
                <a:spcPts val="39"/>
              </a:spcBef>
            </a:pPr>
            <a:endParaRPr sz="1360">
              <a:latin typeface="Courier New"/>
              <a:cs typeface="Courier New"/>
            </a:endParaRPr>
          </a:p>
          <a:p>
            <a:pPr marL="274024" marR="1055436">
              <a:lnSpc>
                <a:spcPct val="115399"/>
              </a:lnSpc>
            </a:pPr>
            <a:r>
              <a:rPr sz="1140" spc="-4" dirty="0">
                <a:latin typeface="Courier New"/>
                <a:cs typeface="Courier New"/>
              </a:rPr>
              <a:t>[firewalls]  checkpoint01.internal.com</a:t>
            </a:r>
            <a:endParaRPr sz="1140">
              <a:latin typeface="Courier New"/>
              <a:cs typeface="Courier New"/>
            </a:endParaRPr>
          </a:p>
          <a:p>
            <a:pPr>
              <a:lnSpc>
                <a:spcPct val="100000"/>
              </a:lnSpc>
            </a:pPr>
            <a:endParaRPr sz="1579">
              <a:latin typeface="Courier New"/>
              <a:cs typeface="Courier New"/>
            </a:endParaRPr>
          </a:p>
          <a:p>
            <a:pPr marL="274024"/>
            <a:r>
              <a:rPr sz="1140" spc="-4" dirty="0">
                <a:latin typeface="Courier New"/>
                <a:cs typeface="Courier New"/>
              </a:rPr>
              <a:t>[lb]</a:t>
            </a:r>
            <a:endParaRPr sz="1140">
              <a:latin typeface="Courier New"/>
              <a:cs typeface="Courier New"/>
            </a:endParaRPr>
          </a:p>
          <a:p>
            <a:pPr marL="274024">
              <a:spcBef>
                <a:spcPts val="211"/>
              </a:spcBef>
            </a:pPr>
            <a:r>
              <a:rPr sz="1140" spc="-4" dirty="0">
                <a:latin typeface="Courier New"/>
                <a:cs typeface="Courier New"/>
              </a:rPr>
              <a:t>f5-01.internal.com</a:t>
            </a:r>
            <a:endParaRPr sz="1140">
              <a:latin typeface="Courier New"/>
              <a:cs typeface="Courier New"/>
            </a:endParaRPr>
          </a:p>
        </p:txBody>
      </p:sp>
      <p:sp>
        <p:nvSpPr>
          <p:cNvPr id="56" name="object 56"/>
          <p:cNvSpPr/>
          <p:nvPr/>
        </p:nvSpPr>
        <p:spPr>
          <a:xfrm>
            <a:off x="3256777" y="4132813"/>
            <a:ext cx="900028" cy="0"/>
          </a:xfrm>
          <a:custGeom>
            <a:avLst/>
            <a:gdLst/>
            <a:ahLst/>
            <a:cxnLst/>
            <a:rect l="l" t="t" r="r" b="b"/>
            <a:pathLst>
              <a:path w="1026160">
                <a:moveTo>
                  <a:pt x="1025549" y="0"/>
                </a:moveTo>
                <a:lnTo>
                  <a:pt x="0" y="0"/>
                </a:lnTo>
              </a:path>
            </a:pathLst>
          </a:custGeom>
          <a:ln w="9524">
            <a:solidFill>
              <a:srgbClr val="FC3E3E"/>
            </a:solidFill>
            <a:prstDash val="lgDash"/>
          </a:ln>
        </p:spPr>
        <p:txBody>
          <a:bodyPr wrap="square" lIns="0" tIns="0" rIns="0" bIns="0" rtlCol="0"/>
          <a:lstStyle/>
          <a:p>
            <a:endParaRPr sz="1579"/>
          </a:p>
        </p:txBody>
      </p:sp>
      <p:sp>
        <p:nvSpPr>
          <p:cNvPr id="57" name="object 57"/>
          <p:cNvSpPr/>
          <p:nvPr/>
        </p:nvSpPr>
        <p:spPr>
          <a:xfrm>
            <a:off x="3218867" y="4119014"/>
            <a:ext cx="38429" cy="27847"/>
          </a:xfrm>
          <a:custGeom>
            <a:avLst/>
            <a:gdLst/>
            <a:ahLst/>
            <a:cxnLst/>
            <a:rect l="l" t="t" r="r" b="b"/>
            <a:pathLst>
              <a:path w="43814" h="31750">
                <a:moveTo>
                  <a:pt x="43225" y="31465"/>
                </a:moveTo>
                <a:lnTo>
                  <a:pt x="0" y="15732"/>
                </a:lnTo>
                <a:lnTo>
                  <a:pt x="43225" y="0"/>
                </a:lnTo>
                <a:lnTo>
                  <a:pt x="43225" y="31465"/>
                </a:lnTo>
                <a:close/>
              </a:path>
            </a:pathLst>
          </a:custGeom>
          <a:solidFill>
            <a:srgbClr val="FC3E3E"/>
          </a:solidFill>
        </p:spPr>
        <p:txBody>
          <a:bodyPr wrap="square" lIns="0" tIns="0" rIns="0" bIns="0" rtlCol="0"/>
          <a:lstStyle/>
          <a:p>
            <a:endParaRPr sz="1579"/>
          </a:p>
        </p:txBody>
      </p:sp>
      <p:sp>
        <p:nvSpPr>
          <p:cNvPr id="58" name="object 58"/>
          <p:cNvSpPr/>
          <p:nvPr/>
        </p:nvSpPr>
        <p:spPr>
          <a:xfrm>
            <a:off x="3218867" y="4119014"/>
            <a:ext cx="38429" cy="27847"/>
          </a:xfrm>
          <a:custGeom>
            <a:avLst/>
            <a:gdLst/>
            <a:ahLst/>
            <a:cxnLst/>
            <a:rect l="l" t="t" r="r" b="b"/>
            <a:pathLst>
              <a:path w="43814" h="31750">
                <a:moveTo>
                  <a:pt x="43225" y="0"/>
                </a:moveTo>
                <a:lnTo>
                  <a:pt x="0" y="15732"/>
                </a:lnTo>
                <a:lnTo>
                  <a:pt x="43225" y="31465"/>
                </a:lnTo>
                <a:lnTo>
                  <a:pt x="43225" y="0"/>
                </a:lnTo>
                <a:close/>
              </a:path>
            </a:pathLst>
          </a:custGeom>
          <a:ln w="9524">
            <a:solidFill>
              <a:srgbClr val="FC3E3E"/>
            </a:solidFill>
          </a:ln>
        </p:spPr>
        <p:txBody>
          <a:bodyPr wrap="square" lIns="0" tIns="0" rIns="0" bIns="0" rtlCol="0"/>
          <a:lstStyle/>
          <a:p>
            <a:endParaRPr sz="1579"/>
          </a:p>
        </p:txBody>
      </p:sp>
      <p:sp>
        <p:nvSpPr>
          <p:cNvPr id="60" name="Google Shape;105;p18">
            <a:extLst>
              <a:ext uri="{FF2B5EF4-FFF2-40B4-BE49-F238E27FC236}">
                <a16:creationId xmlns:a16="http://schemas.microsoft.com/office/drawing/2014/main" id="{64166C93-B181-4D89-80E6-CC3E6AB804D6}"/>
              </a:ext>
            </a:extLst>
          </p:cNvPr>
          <p:cNvSpPr txBox="1"/>
          <p:nvPr/>
        </p:nvSpPr>
        <p:spPr>
          <a:xfrm>
            <a:off x="25793" y="833312"/>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59" name="Espace réservé de la date 58">
            <a:extLst>
              <a:ext uri="{FF2B5EF4-FFF2-40B4-BE49-F238E27FC236}">
                <a16:creationId xmlns:a16="http://schemas.microsoft.com/office/drawing/2014/main" id="{8EF64804-35B2-47BA-9E9C-1B065C6559AC}"/>
              </a:ext>
            </a:extLst>
          </p:cNvPr>
          <p:cNvSpPr>
            <a:spLocks noGrp="1"/>
          </p:cNvSpPr>
          <p:nvPr>
            <p:ph type="dt" sz="half" idx="6"/>
          </p:nvPr>
        </p:nvSpPr>
        <p:spPr/>
        <p:txBody>
          <a:bodyPr/>
          <a:lstStyle/>
          <a:p>
            <a:fld id="{3B06287C-8B2B-4E91-B9FB-74214114E411}" type="datetime1">
              <a:rPr lang="en-US" smtClean="0"/>
              <a:t>11/26/2020</a:t>
            </a:fld>
            <a:endParaRPr lang="en-US"/>
          </a:p>
        </p:txBody>
      </p:sp>
      <p:sp>
        <p:nvSpPr>
          <p:cNvPr id="61" name="Espace réservé du numéro de diapositive 60">
            <a:extLst>
              <a:ext uri="{FF2B5EF4-FFF2-40B4-BE49-F238E27FC236}">
                <a16:creationId xmlns:a16="http://schemas.microsoft.com/office/drawing/2014/main" id="{5CCE837C-03BF-4764-A733-3C3C5BBEBDC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45</a:t>
            </a:fld>
            <a:endParaRPr lang="fr-FR" spc="-1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878967" y="2967318"/>
            <a:ext cx="2970202" cy="2448900"/>
          </a:xfrm>
          <a:custGeom>
            <a:avLst/>
            <a:gdLst/>
            <a:ahLst/>
            <a:cxnLst/>
            <a:rect l="l" t="t" r="r" b="b"/>
            <a:pathLst>
              <a:path w="3386454" h="2792095">
                <a:moveTo>
                  <a:pt x="0" y="0"/>
                </a:moveTo>
                <a:lnTo>
                  <a:pt x="3386099" y="0"/>
                </a:lnTo>
                <a:lnTo>
                  <a:pt x="3386099" y="2791499"/>
                </a:lnTo>
                <a:lnTo>
                  <a:pt x="0" y="2791499"/>
                </a:lnTo>
                <a:lnTo>
                  <a:pt x="0" y="0"/>
                </a:lnTo>
                <a:close/>
              </a:path>
            </a:pathLst>
          </a:custGeom>
          <a:ln w="28574">
            <a:solidFill>
              <a:srgbClr val="F4CCCC"/>
            </a:solidFill>
          </a:ln>
        </p:spPr>
        <p:txBody>
          <a:bodyPr wrap="square" lIns="0" tIns="0" rIns="0" bIns="0" rtlCol="0"/>
          <a:lstStyle/>
          <a:p>
            <a:endParaRPr sz="1579"/>
          </a:p>
        </p:txBody>
      </p:sp>
      <p:sp>
        <p:nvSpPr>
          <p:cNvPr id="4" name="object 4"/>
          <p:cNvSpPr/>
          <p:nvPr/>
        </p:nvSpPr>
        <p:spPr>
          <a:xfrm>
            <a:off x="7132440" y="2867599"/>
            <a:ext cx="0" cy="2717349"/>
          </a:xfrm>
          <a:custGeom>
            <a:avLst/>
            <a:gdLst/>
            <a:ahLst/>
            <a:cxnLst/>
            <a:rect l="l" t="t" r="r" b="b"/>
            <a:pathLst>
              <a:path h="3098165">
                <a:moveTo>
                  <a:pt x="0" y="0"/>
                </a:moveTo>
                <a:lnTo>
                  <a:pt x="0" y="3098099"/>
                </a:lnTo>
              </a:path>
            </a:pathLst>
          </a:custGeom>
          <a:ln w="19049">
            <a:solidFill>
              <a:srgbClr val="D9D9D9"/>
            </a:solidFill>
          </a:ln>
        </p:spPr>
        <p:txBody>
          <a:bodyPr wrap="square" lIns="0" tIns="0" rIns="0" bIns="0" rtlCol="0"/>
          <a:lstStyle/>
          <a:p>
            <a:endParaRPr sz="1579"/>
          </a:p>
        </p:txBody>
      </p:sp>
      <p:sp>
        <p:nvSpPr>
          <p:cNvPr id="5" name="object 5"/>
          <p:cNvSpPr txBox="1"/>
          <p:nvPr/>
        </p:nvSpPr>
        <p:spPr>
          <a:xfrm>
            <a:off x="3891499" y="2982560"/>
            <a:ext cx="2945140" cy="283411"/>
          </a:xfrm>
          <a:prstGeom prst="rect">
            <a:avLst/>
          </a:prstGeom>
          <a:solidFill>
            <a:srgbClr val="F4CCCC"/>
          </a:solidFill>
        </p:spPr>
        <p:txBody>
          <a:bodyPr vert="horz" wrap="square" lIns="0" tIns="106934" rIns="0" bIns="0" rtlCol="0">
            <a:spAutoFit/>
          </a:bodyPr>
          <a:lstStyle/>
          <a:p>
            <a:pPr marL="318580">
              <a:spcBef>
                <a:spcPts val="842"/>
              </a:spcBef>
            </a:pPr>
            <a:r>
              <a:rPr sz="1140" b="1" spc="-9" dirty="0">
                <a:solidFill>
                  <a:srgbClr val="FFFFFF"/>
                </a:solidFill>
                <a:latin typeface="Arial"/>
                <a:cs typeface="Arial"/>
              </a:rPr>
              <a:t>ANSIBLE </a:t>
            </a:r>
            <a:r>
              <a:rPr sz="1140" b="1" dirty="0">
                <a:solidFill>
                  <a:srgbClr val="FFFFFF"/>
                </a:solidFill>
                <a:latin typeface="Arial"/>
                <a:cs typeface="Arial"/>
              </a:rPr>
              <a:t>AUTOMATION</a:t>
            </a:r>
            <a:r>
              <a:rPr sz="1140" b="1" spc="-171" dirty="0">
                <a:solidFill>
                  <a:srgbClr val="FFFFFF"/>
                </a:solidFill>
                <a:latin typeface="Arial"/>
                <a:cs typeface="Arial"/>
              </a:rPr>
              <a:t> </a:t>
            </a:r>
            <a:r>
              <a:rPr sz="1140" b="1" dirty="0">
                <a:solidFill>
                  <a:srgbClr val="FFFFFF"/>
                </a:solidFill>
                <a:latin typeface="Arial"/>
                <a:cs typeface="Arial"/>
              </a:rPr>
              <a:t>ENGINE</a:t>
            </a:r>
            <a:endParaRPr sz="1140">
              <a:latin typeface="Arial"/>
              <a:cs typeface="Arial"/>
            </a:endParaRPr>
          </a:p>
        </p:txBody>
      </p:sp>
      <p:sp>
        <p:nvSpPr>
          <p:cNvPr id="6" name="object 6"/>
          <p:cNvSpPr/>
          <p:nvPr/>
        </p:nvSpPr>
        <p:spPr>
          <a:xfrm>
            <a:off x="2946572" y="4859387"/>
            <a:ext cx="791979" cy="7240"/>
          </a:xfrm>
          <a:custGeom>
            <a:avLst/>
            <a:gdLst/>
            <a:ahLst/>
            <a:cxnLst/>
            <a:rect l="l" t="t" r="r" b="b"/>
            <a:pathLst>
              <a:path w="902970" h="8254">
                <a:moveTo>
                  <a:pt x="0" y="8061"/>
                </a:moveTo>
                <a:lnTo>
                  <a:pt x="902965" y="0"/>
                </a:lnTo>
              </a:path>
            </a:pathLst>
          </a:custGeom>
          <a:ln w="9524">
            <a:solidFill>
              <a:srgbClr val="E6B8AE"/>
            </a:solidFill>
          </a:ln>
        </p:spPr>
        <p:txBody>
          <a:bodyPr wrap="square" lIns="0" tIns="0" rIns="0" bIns="0" rtlCol="0"/>
          <a:lstStyle/>
          <a:p>
            <a:endParaRPr sz="1579"/>
          </a:p>
        </p:txBody>
      </p:sp>
      <p:sp>
        <p:nvSpPr>
          <p:cNvPr id="7" name="object 7"/>
          <p:cNvSpPr/>
          <p:nvPr/>
        </p:nvSpPr>
        <p:spPr>
          <a:xfrm>
            <a:off x="3738384" y="4841027"/>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8" name="object 8"/>
          <p:cNvSpPr/>
          <p:nvPr/>
        </p:nvSpPr>
        <p:spPr>
          <a:xfrm>
            <a:off x="3738384" y="4841027"/>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9" name="object 9"/>
          <p:cNvSpPr/>
          <p:nvPr/>
        </p:nvSpPr>
        <p:spPr>
          <a:xfrm>
            <a:off x="6899473" y="3790231"/>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0" name="object 10"/>
          <p:cNvSpPr/>
          <p:nvPr/>
        </p:nvSpPr>
        <p:spPr>
          <a:xfrm>
            <a:off x="7382539" y="3771871"/>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1" name="object 11"/>
          <p:cNvSpPr/>
          <p:nvPr/>
        </p:nvSpPr>
        <p:spPr>
          <a:xfrm>
            <a:off x="7382539" y="3771871"/>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2" name="object 12"/>
          <p:cNvSpPr/>
          <p:nvPr/>
        </p:nvSpPr>
        <p:spPr>
          <a:xfrm>
            <a:off x="6899473" y="4800330"/>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3" name="object 13"/>
          <p:cNvSpPr/>
          <p:nvPr/>
        </p:nvSpPr>
        <p:spPr>
          <a:xfrm>
            <a:off x="7382539" y="4781970"/>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4" name="object 14"/>
          <p:cNvSpPr/>
          <p:nvPr/>
        </p:nvSpPr>
        <p:spPr>
          <a:xfrm>
            <a:off x="7382539" y="4781970"/>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5" name="object 15"/>
          <p:cNvSpPr/>
          <p:nvPr/>
        </p:nvSpPr>
        <p:spPr>
          <a:xfrm>
            <a:off x="2670381" y="4280372"/>
            <a:ext cx="1068226" cy="0"/>
          </a:xfrm>
          <a:custGeom>
            <a:avLst/>
            <a:gdLst/>
            <a:ahLst/>
            <a:cxnLst/>
            <a:rect l="l" t="t" r="r" b="b"/>
            <a:pathLst>
              <a:path w="1217929">
                <a:moveTo>
                  <a:pt x="0" y="0"/>
                </a:moveTo>
                <a:lnTo>
                  <a:pt x="1217662" y="0"/>
                </a:lnTo>
              </a:path>
            </a:pathLst>
          </a:custGeom>
          <a:ln w="9524">
            <a:solidFill>
              <a:srgbClr val="E6B8AE"/>
            </a:solidFill>
          </a:ln>
        </p:spPr>
        <p:txBody>
          <a:bodyPr wrap="square" lIns="0" tIns="0" rIns="0" bIns="0" rtlCol="0"/>
          <a:lstStyle/>
          <a:p>
            <a:endParaRPr sz="1579"/>
          </a:p>
        </p:txBody>
      </p:sp>
      <p:sp>
        <p:nvSpPr>
          <p:cNvPr id="16" name="object 16"/>
          <p:cNvSpPr/>
          <p:nvPr/>
        </p:nvSpPr>
        <p:spPr>
          <a:xfrm>
            <a:off x="3738374" y="4262012"/>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7" name="object 17"/>
          <p:cNvSpPr/>
          <p:nvPr/>
        </p:nvSpPr>
        <p:spPr>
          <a:xfrm>
            <a:off x="3738374" y="4262012"/>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8" name="object 18"/>
          <p:cNvSpPr/>
          <p:nvPr/>
        </p:nvSpPr>
        <p:spPr>
          <a:xfrm>
            <a:off x="2567285" y="4064154"/>
            <a:ext cx="0" cy="326928"/>
          </a:xfrm>
          <a:custGeom>
            <a:avLst/>
            <a:gdLst/>
            <a:ahLst/>
            <a:cxnLst/>
            <a:rect l="l" t="t" r="r" b="b"/>
            <a:pathLst>
              <a:path h="372745">
                <a:moveTo>
                  <a:pt x="0" y="0"/>
                </a:moveTo>
                <a:lnTo>
                  <a:pt x="0" y="372262"/>
                </a:lnTo>
              </a:path>
            </a:pathLst>
          </a:custGeom>
          <a:ln w="9524">
            <a:solidFill>
              <a:srgbClr val="E6B8AE"/>
            </a:solidFill>
          </a:ln>
        </p:spPr>
        <p:txBody>
          <a:bodyPr wrap="square" lIns="0" tIns="0" rIns="0" bIns="0" rtlCol="0"/>
          <a:lstStyle/>
          <a:p>
            <a:endParaRPr sz="1579"/>
          </a:p>
        </p:txBody>
      </p:sp>
      <p:sp>
        <p:nvSpPr>
          <p:cNvPr id="19" name="object 19"/>
          <p:cNvSpPr/>
          <p:nvPr/>
        </p:nvSpPr>
        <p:spPr>
          <a:xfrm>
            <a:off x="2548925" y="4390660"/>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E6B8AE"/>
          </a:solidFill>
        </p:spPr>
        <p:txBody>
          <a:bodyPr wrap="square" lIns="0" tIns="0" rIns="0" bIns="0" rtlCol="0"/>
          <a:lstStyle/>
          <a:p>
            <a:endParaRPr sz="1579"/>
          </a:p>
        </p:txBody>
      </p:sp>
      <p:sp>
        <p:nvSpPr>
          <p:cNvPr id="20" name="object 20"/>
          <p:cNvSpPr/>
          <p:nvPr/>
        </p:nvSpPr>
        <p:spPr>
          <a:xfrm>
            <a:off x="2548925" y="4390660"/>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E6B8AE"/>
            </a:solidFill>
          </a:ln>
        </p:spPr>
        <p:txBody>
          <a:bodyPr wrap="square" lIns="0" tIns="0" rIns="0" bIns="0" rtlCol="0"/>
          <a:lstStyle/>
          <a:p>
            <a:endParaRPr sz="1579"/>
          </a:p>
        </p:txBody>
      </p:sp>
      <p:sp>
        <p:nvSpPr>
          <p:cNvPr id="21" name="object 21"/>
          <p:cNvSpPr/>
          <p:nvPr/>
        </p:nvSpPr>
        <p:spPr>
          <a:xfrm>
            <a:off x="2674213" y="4061483"/>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22" name="object 22"/>
          <p:cNvSpPr/>
          <p:nvPr/>
        </p:nvSpPr>
        <p:spPr>
          <a:xfrm>
            <a:off x="3339023" y="3873071"/>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23" name="object 23"/>
          <p:cNvSpPr/>
          <p:nvPr/>
        </p:nvSpPr>
        <p:spPr>
          <a:xfrm>
            <a:off x="3740266" y="3854712"/>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24" name="object 24"/>
          <p:cNvSpPr/>
          <p:nvPr/>
        </p:nvSpPr>
        <p:spPr>
          <a:xfrm>
            <a:off x="3740266" y="3854712"/>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25" name="object 25"/>
          <p:cNvSpPr/>
          <p:nvPr/>
        </p:nvSpPr>
        <p:spPr>
          <a:xfrm>
            <a:off x="3583379" y="3547241"/>
            <a:ext cx="155945" cy="0"/>
          </a:xfrm>
          <a:custGeom>
            <a:avLst/>
            <a:gdLst/>
            <a:ahLst/>
            <a:cxnLst/>
            <a:rect l="l" t="t" r="r" b="b"/>
            <a:pathLst>
              <a:path w="177800">
                <a:moveTo>
                  <a:pt x="0" y="0"/>
                </a:moveTo>
                <a:lnTo>
                  <a:pt x="177562" y="0"/>
                </a:lnTo>
              </a:path>
            </a:pathLst>
          </a:custGeom>
          <a:ln w="9524">
            <a:solidFill>
              <a:srgbClr val="E6B8AE"/>
            </a:solidFill>
          </a:ln>
        </p:spPr>
        <p:txBody>
          <a:bodyPr wrap="square" lIns="0" tIns="0" rIns="0" bIns="0" rtlCol="0"/>
          <a:lstStyle/>
          <a:p>
            <a:endParaRPr sz="1579"/>
          </a:p>
        </p:txBody>
      </p:sp>
      <p:sp>
        <p:nvSpPr>
          <p:cNvPr id="26" name="object 26"/>
          <p:cNvSpPr/>
          <p:nvPr/>
        </p:nvSpPr>
        <p:spPr>
          <a:xfrm>
            <a:off x="3739118" y="3528881"/>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7" name="object 27"/>
          <p:cNvSpPr/>
          <p:nvPr/>
        </p:nvSpPr>
        <p:spPr>
          <a:xfrm>
            <a:off x="3739118" y="3528881"/>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8" name="object 28"/>
          <p:cNvSpPr/>
          <p:nvPr/>
        </p:nvSpPr>
        <p:spPr>
          <a:xfrm>
            <a:off x="3595264" y="2743155"/>
            <a:ext cx="0" cy="804233"/>
          </a:xfrm>
          <a:custGeom>
            <a:avLst/>
            <a:gdLst/>
            <a:ahLst/>
            <a:cxnLst/>
            <a:rect l="l" t="t" r="r" b="b"/>
            <a:pathLst>
              <a:path h="916939">
                <a:moveTo>
                  <a:pt x="0" y="0"/>
                </a:moveTo>
                <a:lnTo>
                  <a:pt x="0" y="916799"/>
                </a:lnTo>
              </a:path>
            </a:pathLst>
          </a:custGeom>
          <a:ln w="9524">
            <a:solidFill>
              <a:srgbClr val="E6B8AE"/>
            </a:solidFill>
          </a:ln>
        </p:spPr>
        <p:txBody>
          <a:bodyPr wrap="square" lIns="0" tIns="0" rIns="0" bIns="0" rtlCol="0"/>
          <a:lstStyle/>
          <a:p>
            <a:endParaRPr sz="1579"/>
          </a:p>
        </p:txBody>
      </p:sp>
      <p:sp>
        <p:nvSpPr>
          <p:cNvPr id="29" name="object 29"/>
          <p:cNvSpPr/>
          <p:nvPr/>
        </p:nvSpPr>
        <p:spPr>
          <a:xfrm>
            <a:off x="3583408" y="2743159"/>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30" name="object 30"/>
          <p:cNvSpPr/>
          <p:nvPr/>
        </p:nvSpPr>
        <p:spPr>
          <a:xfrm>
            <a:off x="5107425" y="2527372"/>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31" name="object 31"/>
          <p:cNvSpPr/>
          <p:nvPr/>
        </p:nvSpPr>
        <p:spPr>
          <a:xfrm>
            <a:off x="2056250" y="3052397"/>
            <a:ext cx="1059867" cy="722014"/>
          </a:xfrm>
          <a:prstGeom prst="rect">
            <a:avLst/>
          </a:prstGeom>
          <a:blipFill>
            <a:blip r:embed="rId2" cstate="print"/>
            <a:stretch>
              <a:fillRect/>
            </a:stretch>
          </a:blipFill>
        </p:spPr>
        <p:txBody>
          <a:bodyPr wrap="square" lIns="0" tIns="0" rIns="0" bIns="0" rtlCol="0"/>
          <a:lstStyle/>
          <a:p>
            <a:endParaRPr sz="1579"/>
          </a:p>
        </p:txBody>
      </p:sp>
      <p:sp>
        <p:nvSpPr>
          <p:cNvPr id="32" name="object 32"/>
          <p:cNvSpPr txBox="1"/>
          <p:nvPr/>
        </p:nvSpPr>
        <p:spPr>
          <a:xfrm>
            <a:off x="2374491" y="3808401"/>
            <a:ext cx="429406" cy="159750"/>
          </a:xfrm>
          <a:prstGeom prst="rect">
            <a:avLst/>
          </a:prstGeom>
        </p:spPr>
        <p:txBody>
          <a:bodyPr vert="horz" wrap="square" lIns="0" tIns="11139" rIns="0" bIns="0" rtlCol="0">
            <a:spAutoFit/>
          </a:bodyPr>
          <a:lstStyle/>
          <a:p>
            <a:pPr marL="11139">
              <a:spcBef>
                <a:spcPts val="88"/>
              </a:spcBef>
            </a:pPr>
            <a:r>
              <a:rPr sz="965" b="1" spc="-26" dirty="0">
                <a:solidFill>
                  <a:srgbClr val="D9D9D9"/>
                </a:solidFill>
                <a:latin typeface="Arial"/>
                <a:cs typeface="Arial"/>
              </a:rPr>
              <a:t>USE</a:t>
            </a:r>
            <a:r>
              <a:rPr sz="965" b="1" spc="-22" dirty="0">
                <a:solidFill>
                  <a:srgbClr val="D9D9D9"/>
                </a:solidFill>
                <a:latin typeface="Arial"/>
                <a:cs typeface="Arial"/>
              </a:rPr>
              <a:t>R</a:t>
            </a:r>
            <a:r>
              <a:rPr sz="965" b="1" spc="-35" dirty="0">
                <a:solidFill>
                  <a:srgbClr val="D9D9D9"/>
                </a:solidFill>
                <a:latin typeface="Arial"/>
                <a:cs typeface="Arial"/>
              </a:rPr>
              <a:t>S</a:t>
            </a:r>
            <a:endParaRPr sz="965">
              <a:latin typeface="Arial"/>
              <a:cs typeface="Arial"/>
            </a:endParaRPr>
          </a:p>
        </p:txBody>
      </p:sp>
      <p:sp>
        <p:nvSpPr>
          <p:cNvPr id="33" name="object 33"/>
          <p:cNvSpPr/>
          <p:nvPr/>
        </p:nvSpPr>
        <p:spPr>
          <a:xfrm>
            <a:off x="7537706" y="3540552"/>
            <a:ext cx="534932" cy="453890"/>
          </a:xfrm>
          <a:prstGeom prst="rect">
            <a:avLst/>
          </a:prstGeom>
          <a:blipFill>
            <a:blip r:embed="rId3" cstate="print"/>
            <a:stretch>
              <a:fillRect/>
            </a:stretch>
          </a:blipFill>
        </p:spPr>
        <p:txBody>
          <a:bodyPr wrap="square" lIns="0" tIns="0" rIns="0" bIns="0" rtlCol="0"/>
          <a:lstStyle/>
          <a:p>
            <a:endParaRPr sz="1579"/>
          </a:p>
        </p:txBody>
      </p:sp>
      <p:sp>
        <p:nvSpPr>
          <p:cNvPr id="34" name="object 34"/>
          <p:cNvSpPr txBox="1"/>
          <p:nvPr/>
        </p:nvSpPr>
        <p:spPr>
          <a:xfrm>
            <a:off x="7567130" y="4069079"/>
            <a:ext cx="446114" cy="159750"/>
          </a:xfrm>
          <a:prstGeom prst="rect">
            <a:avLst/>
          </a:prstGeom>
        </p:spPr>
        <p:txBody>
          <a:bodyPr vert="horz" wrap="square" lIns="0" tIns="11139" rIns="0" bIns="0" rtlCol="0">
            <a:spAutoFit/>
          </a:bodyPr>
          <a:lstStyle/>
          <a:p>
            <a:pPr marL="11139">
              <a:spcBef>
                <a:spcPts val="88"/>
              </a:spcBef>
            </a:pPr>
            <a:r>
              <a:rPr sz="965" b="1" spc="4" dirty="0">
                <a:solidFill>
                  <a:srgbClr val="D9D9D9"/>
                </a:solidFill>
                <a:latin typeface="Arial"/>
                <a:cs typeface="Arial"/>
              </a:rPr>
              <a:t>HO</a:t>
            </a:r>
            <a:r>
              <a:rPr sz="965" b="1" spc="-18" dirty="0">
                <a:solidFill>
                  <a:srgbClr val="D9D9D9"/>
                </a:solidFill>
                <a:latin typeface="Arial"/>
                <a:cs typeface="Arial"/>
              </a:rPr>
              <a:t>S</a:t>
            </a:r>
            <a:r>
              <a:rPr sz="965" b="1" spc="48" dirty="0">
                <a:solidFill>
                  <a:srgbClr val="D9D9D9"/>
                </a:solidFill>
                <a:latin typeface="Arial"/>
                <a:cs typeface="Arial"/>
              </a:rPr>
              <a:t>T</a:t>
            </a:r>
            <a:r>
              <a:rPr sz="965" b="1" spc="-35" dirty="0">
                <a:solidFill>
                  <a:srgbClr val="D9D9D9"/>
                </a:solidFill>
                <a:latin typeface="Arial"/>
                <a:cs typeface="Arial"/>
              </a:rPr>
              <a:t>S</a:t>
            </a:r>
            <a:endParaRPr sz="965">
              <a:latin typeface="Arial"/>
              <a:cs typeface="Arial"/>
            </a:endParaRPr>
          </a:p>
        </p:txBody>
      </p:sp>
      <p:sp>
        <p:nvSpPr>
          <p:cNvPr id="35" name="object 35"/>
          <p:cNvSpPr txBox="1"/>
          <p:nvPr/>
        </p:nvSpPr>
        <p:spPr>
          <a:xfrm>
            <a:off x="7461679" y="5140591"/>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D9D9D9"/>
                </a:solidFill>
                <a:latin typeface="Arial"/>
                <a:cs typeface="Arial"/>
              </a:rPr>
              <a:t>NET</a:t>
            </a:r>
            <a:r>
              <a:rPr sz="965" b="1" spc="-9" dirty="0">
                <a:solidFill>
                  <a:srgbClr val="D9D9D9"/>
                </a:solidFill>
                <a:latin typeface="Arial"/>
                <a:cs typeface="Arial"/>
              </a:rPr>
              <a:t>WORK  </a:t>
            </a:r>
            <a:r>
              <a:rPr sz="965" b="1" spc="-4" dirty="0">
                <a:solidFill>
                  <a:srgbClr val="D9D9D9"/>
                </a:solidFill>
                <a:latin typeface="Arial"/>
                <a:cs typeface="Arial"/>
              </a:rPr>
              <a:t>DEVICES</a:t>
            </a:r>
            <a:endParaRPr sz="965">
              <a:latin typeface="Arial"/>
              <a:cs typeface="Arial"/>
            </a:endParaRPr>
          </a:p>
        </p:txBody>
      </p:sp>
      <p:sp>
        <p:nvSpPr>
          <p:cNvPr id="36" name="object 36"/>
          <p:cNvSpPr/>
          <p:nvPr/>
        </p:nvSpPr>
        <p:spPr>
          <a:xfrm>
            <a:off x="7544311" y="4563808"/>
            <a:ext cx="513882" cy="513882"/>
          </a:xfrm>
          <a:prstGeom prst="rect">
            <a:avLst/>
          </a:prstGeom>
          <a:blipFill>
            <a:blip r:embed="rId4" cstate="print"/>
            <a:stretch>
              <a:fillRect/>
            </a:stretch>
          </a:blipFill>
        </p:spPr>
        <p:txBody>
          <a:bodyPr wrap="square" lIns="0" tIns="0" rIns="0" bIns="0" rtlCol="0"/>
          <a:lstStyle/>
          <a:p>
            <a:endParaRPr sz="1579"/>
          </a:p>
        </p:txBody>
      </p:sp>
      <p:sp>
        <p:nvSpPr>
          <p:cNvPr id="37" name="object 37"/>
          <p:cNvSpPr/>
          <p:nvPr/>
        </p:nvSpPr>
        <p:spPr>
          <a:xfrm>
            <a:off x="5710908" y="3593232"/>
            <a:ext cx="543615" cy="506252"/>
          </a:xfrm>
          <a:prstGeom prst="rect">
            <a:avLst/>
          </a:prstGeom>
          <a:blipFill>
            <a:blip r:embed="rId5" cstate="print"/>
            <a:stretch>
              <a:fillRect/>
            </a:stretch>
          </a:blipFill>
        </p:spPr>
        <p:txBody>
          <a:bodyPr wrap="square" lIns="0" tIns="0" rIns="0" bIns="0" rtlCol="0"/>
          <a:lstStyle/>
          <a:p>
            <a:endParaRPr sz="1579"/>
          </a:p>
        </p:txBody>
      </p:sp>
      <p:sp>
        <p:nvSpPr>
          <p:cNvPr id="38" name="object 38"/>
          <p:cNvSpPr/>
          <p:nvPr/>
        </p:nvSpPr>
        <p:spPr>
          <a:xfrm>
            <a:off x="4510617" y="4560422"/>
            <a:ext cx="420999" cy="419947"/>
          </a:xfrm>
          <a:prstGeom prst="rect">
            <a:avLst/>
          </a:prstGeom>
          <a:blipFill>
            <a:blip r:embed="rId6" cstate="print"/>
            <a:stretch>
              <a:fillRect/>
            </a:stretch>
          </a:blipFill>
        </p:spPr>
        <p:txBody>
          <a:bodyPr wrap="square" lIns="0" tIns="0" rIns="0" bIns="0" rtlCol="0"/>
          <a:lstStyle/>
          <a:p>
            <a:endParaRPr sz="1579"/>
          </a:p>
        </p:txBody>
      </p:sp>
      <p:sp>
        <p:nvSpPr>
          <p:cNvPr id="39" name="object 39"/>
          <p:cNvSpPr/>
          <p:nvPr/>
        </p:nvSpPr>
        <p:spPr>
          <a:xfrm>
            <a:off x="7847224" y="2833245"/>
            <a:ext cx="0" cy="286271"/>
          </a:xfrm>
          <a:custGeom>
            <a:avLst/>
            <a:gdLst/>
            <a:ahLst/>
            <a:cxnLst/>
            <a:rect l="l" t="t" r="r" b="b"/>
            <a:pathLst>
              <a:path h="326389">
                <a:moveTo>
                  <a:pt x="0" y="325762"/>
                </a:moveTo>
                <a:lnTo>
                  <a:pt x="0" y="0"/>
                </a:lnTo>
              </a:path>
            </a:pathLst>
          </a:custGeom>
          <a:ln w="9524">
            <a:solidFill>
              <a:srgbClr val="E6B8AE"/>
            </a:solidFill>
          </a:ln>
        </p:spPr>
        <p:txBody>
          <a:bodyPr wrap="square" lIns="0" tIns="0" rIns="0" bIns="0" rtlCol="0"/>
          <a:lstStyle/>
          <a:p>
            <a:endParaRPr sz="1579"/>
          </a:p>
        </p:txBody>
      </p:sp>
      <p:sp>
        <p:nvSpPr>
          <p:cNvPr id="40" name="object 40"/>
          <p:cNvSpPr/>
          <p:nvPr/>
        </p:nvSpPr>
        <p:spPr>
          <a:xfrm>
            <a:off x="7828864" y="2782802"/>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E6B8AE"/>
          </a:solidFill>
        </p:spPr>
        <p:txBody>
          <a:bodyPr wrap="square" lIns="0" tIns="0" rIns="0" bIns="0" rtlCol="0"/>
          <a:lstStyle/>
          <a:p>
            <a:endParaRPr sz="1579"/>
          </a:p>
        </p:txBody>
      </p:sp>
      <p:sp>
        <p:nvSpPr>
          <p:cNvPr id="41" name="object 41"/>
          <p:cNvSpPr/>
          <p:nvPr/>
        </p:nvSpPr>
        <p:spPr>
          <a:xfrm>
            <a:off x="7828864" y="2782802"/>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E6B8AE"/>
            </a:solidFill>
          </a:ln>
        </p:spPr>
        <p:txBody>
          <a:bodyPr wrap="square" lIns="0" tIns="0" rIns="0" bIns="0" rtlCol="0"/>
          <a:lstStyle/>
          <a:p>
            <a:endParaRPr sz="1579"/>
          </a:p>
        </p:txBody>
      </p:sp>
      <p:sp>
        <p:nvSpPr>
          <p:cNvPr id="42" name="object 42"/>
          <p:cNvSpPr txBox="1"/>
          <p:nvPr/>
        </p:nvSpPr>
        <p:spPr>
          <a:xfrm>
            <a:off x="2234025" y="5335325"/>
            <a:ext cx="710666" cy="301095"/>
          </a:xfrm>
          <a:prstGeom prst="rect">
            <a:avLst/>
          </a:prstGeom>
        </p:spPr>
        <p:txBody>
          <a:bodyPr vert="horz" wrap="square" lIns="0" tIns="7797" rIns="0" bIns="0" rtlCol="0">
            <a:spAutoFit/>
          </a:bodyPr>
          <a:lstStyle/>
          <a:p>
            <a:pPr marL="11139" marR="4456" indent="77417">
              <a:lnSpc>
                <a:spcPct val="102299"/>
              </a:lnSpc>
              <a:spcBef>
                <a:spcPts val="61"/>
              </a:spcBef>
            </a:pPr>
            <a:r>
              <a:rPr sz="965" b="1" spc="-9" dirty="0">
                <a:solidFill>
                  <a:srgbClr val="D9D9D9"/>
                </a:solidFill>
                <a:latin typeface="Arial"/>
                <a:cs typeface="Arial"/>
              </a:rPr>
              <a:t>ANSIBLE  </a:t>
            </a:r>
            <a:r>
              <a:rPr sz="965" b="1" spc="13" dirty="0">
                <a:solidFill>
                  <a:srgbClr val="D9D9D9"/>
                </a:solidFill>
                <a:latin typeface="Arial"/>
                <a:cs typeface="Arial"/>
              </a:rPr>
              <a:t>P</a:t>
            </a:r>
            <a:r>
              <a:rPr sz="965" b="1" spc="26" dirty="0">
                <a:solidFill>
                  <a:srgbClr val="D9D9D9"/>
                </a:solidFill>
                <a:latin typeface="Arial"/>
                <a:cs typeface="Arial"/>
              </a:rPr>
              <a:t>L</a:t>
            </a:r>
            <a:r>
              <a:rPr sz="965" b="1" spc="-140" dirty="0">
                <a:solidFill>
                  <a:srgbClr val="D9D9D9"/>
                </a:solidFill>
                <a:latin typeface="Arial"/>
                <a:cs typeface="Arial"/>
              </a:rPr>
              <a:t>A</a:t>
            </a:r>
            <a:r>
              <a:rPr sz="965" b="1" dirty="0">
                <a:solidFill>
                  <a:srgbClr val="D9D9D9"/>
                </a:solidFill>
                <a:latin typeface="Arial"/>
                <a:cs typeface="Arial"/>
              </a:rPr>
              <a:t>Y</a:t>
            </a:r>
            <a:r>
              <a:rPr sz="965" b="1" spc="-13" dirty="0">
                <a:solidFill>
                  <a:srgbClr val="D9D9D9"/>
                </a:solidFill>
                <a:latin typeface="Arial"/>
                <a:cs typeface="Arial"/>
              </a:rPr>
              <a:t>B</a:t>
            </a:r>
            <a:r>
              <a:rPr sz="965" b="1" spc="13" dirty="0">
                <a:solidFill>
                  <a:srgbClr val="D9D9D9"/>
                </a:solidFill>
                <a:latin typeface="Arial"/>
                <a:cs typeface="Arial"/>
              </a:rPr>
              <a:t>OOK</a:t>
            </a:r>
            <a:endParaRPr sz="965">
              <a:latin typeface="Arial"/>
              <a:cs typeface="Arial"/>
            </a:endParaRPr>
          </a:p>
        </p:txBody>
      </p:sp>
      <p:sp>
        <p:nvSpPr>
          <p:cNvPr id="43" name="object 43"/>
          <p:cNvSpPr/>
          <p:nvPr/>
        </p:nvSpPr>
        <p:spPr>
          <a:xfrm>
            <a:off x="2135750" y="4394743"/>
            <a:ext cx="906250" cy="906250"/>
          </a:xfrm>
          <a:prstGeom prst="rect">
            <a:avLst/>
          </a:prstGeom>
          <a:blipFill>
            <a:blip r:embed="rId7" cstate="print"/>
            <a:stretch>
              <a:fillRect/>
            </a:stretch>
          </a:blipFill>
        </p:spPr>
        <p:txBody>
          <a:bodyPr wrap="square" lIns="0" tIns="0" rIns="0" bIns="0" rtlCol="0"/>
          <a:lstStyle/>
          <a:p>
            <a:endParaRPr sz="1579"/>
          </a:p>
        </p:txBody>
      </p:sp>
      <p:sp>
        <p:nvSpPr>
          <p:cNvPr id="44" name="object 44"/>
          <p:cNvSpPr/>
          <p:nvPr/>
        </p:nvSpPr>
        <p:spPr>
          <a:xfrm>
            <a:off x="3339023" y="3871113"/>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45" name="object 45"/>
          <p:cNvSpPr/>
          <p:nvPr/>
        </p:nvSpPr>
        <p:spPr>
          <a:xfrm>
            <a:off x="3740266" y="3852753"/>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46" name="object 46"/>
          <p:cNvSpPr/>
          <p:nvPr/>
        </p:nvSpPr>
        <p:spPr>
          <a:xfrm>
            <a:off x="3740266" y="3852753"/>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47" name="object 47"/>
          <p:cNvSpPr/>
          <p:nvPr/>
        </p:nvSpPr>
        <p:spPr>
          <a:xfrm>
            <a:off x="3345627" y="2636846"/>
            <a:ext cx="0" cy="1246449"/>
          </a:xfrm>
          <a:custGeom>
            <a:avLst/>
            <a:gdLst/>
            <a:ahLst/>
            <a:cxnLst/>
            <a:rect l="l" t="t" r="r" b="b"/>
            <a:pathLst>
              <a:path h="1421129">
                <a:moveTo>
                  <a:pt x="0" y="0"/>
                </a:moveTo>
                <a:lnTo>
                  <a:pt x="0" y="1421099"/>
                </a:lnTo>
              </a:path>
            </a:pathLst>
          </a:custGeom>
          <a:ln w="9524">
            <a:solidFill>
              <a:srgbClr val="E6B8AE"/>
            </a:solidFill>
          </a:ln>
        </p:spPr>
        <p:txBody>
          <a:bodyPr wrap="square" lIns="0" tIns="0" rIns="0" bIns="0" rtlCol="0"/>
          <a:lstStyle/>
          <a:p>
            <a:endParaRPr sz="1579"/>
          </a:p>
        </p:txBody>
      </p:sp>
      <p:sp>
        <p:nvSpPr>
          <p:cNvPr id="48" name="object 48"/>
          <p:cNvSpPr txBox="1"/>
          <p:nvPr/>
        </p:nvSpPr>
        <p:spPr>
          <a:xfrm>
            <a:off x="4398378" y="5062225"/>
            <a:ext cx="631579" cy="141064"/>
          </a:xfrm>
          <a:prstGeom prst="rect">
            <a:avLst/>
          </a:prstGeom>
          <a:solidFill>
            <a:srgbClr val="EEEEEE"/>
          </a:solidFill>
        </p:spPr>
        <p:txBody>
          <a:bodyPr vert="horz" wrap="square" lIns="0" tIns="0" rIns="0" bIns="0" rtlCol="0">
            <a:spAutoFit/>
          </a:bodyPr>
          <a:lstStyle/>
          <a:p>
            <a:pPr>
              <a:lnSpc>
                <a:spcPts val="1118"/>
              </a:lnSpc>
            </a:pPr>
            <a:r>
              <a:rPr sz="965" b="1" spc="4" dirty="0">
                <a:solidFill>
                  <a:srgbClr val="D9D9D9"/>
                </a:solidFill>
                <a:latin typeface="Arial"/>
                <a:cs typeface="Arial"/>
              </a:rPr>
              <a:t>MODULES</a:t>
            </a:r>
            <a:endParaRPr sz="965">
              <a:latin typeface="Arial"/>
              <a:cs typeface="Arial"/>
            </a:endParaRPr>
          </a:p>
        </p:txBody>
      </p:sp>
      <p:sp>
        <p:nvSpPr>
          <p:cNvPr id="49" name="object 49"/>
          <p:cNvSpPr txBox="1"/>
          <p:nvPr/>
        </p:nvSpPr>
        <p:spPr>
          <a:xfrm>
            <a:off x="5740656" y="5062688"/>
            <a:ext cx="555277" cy="141064"/>
          </a:xfrm>
          <a:prstGeom prst="rect">
            <a:avLst/>
          </a:prstGeom>
          <a:solidFill>
            <a:srgbClr val="EEEEEE"/>
          </a:solidFill>
        </p:spPr>
        <p:txBody>
          <a:bodyPr vert="horz" wrap="square" lIns="0" tIns="0" rIns="0" bIns="0" rtlCol="0">
            <a:spAutoFit/>
          </a:bodyPr>
          <a:lstStyle/>
          <a:p>
            <a:pPr>
              <a:lnSpc>
                <a:spcPts val="1118"/>
              </a:lnSpc>
            </a:pPr>
            <a:r>
              <a:rPr sz="965" b="1" spc="13" dirty="0">
                <a:solidFill>
                  <a:srgbClr val="D9D9D9"/>
                </a:solidFill>
                <a:latin typeface="Arial"/>
                <a:cs typeface="Arial"/>
              </a:rPr>
              <a:t>P</a:t>
            </a:r>
            <a:r>
              <a:rPr sz="965" b="1" spc="-26" dirty="0">
                <a:solidFill>
                  <a:srgbClr val="D9D9D9"/>
                </a:solidFill>
                <a:latin typeface="Arial"/>
                <a:cs typeface="Arial"/>
              </a:rPr>
              <a:t>L</a:t>
            </a:r>
            <a:r>
              <a:rPr sz="965" b="1" dirty="0">
                <a:solidFill>
                  <a:srgbClr val="D9D9D9"/>
                </a:solidFill>
                <a:latin typeface="Arial"/>
                <a:cs typeface="Arial"/>
              </a:rPr>
              <a:t>UGINS</a:t>
            </a:r>
            <a:endParaRPr sz="965">
              <a:latin typeface="Arial"/>
              <a:cs typeface="Arial"/>
            </a:endParaRPr>
          </a:p>
        </p:txBody>
      </p:sp>
      <p:sp>
        <p:nvSpPr>
          <p:cNvPr id="50" name="object 50"/>
          <p:cNvSpPr/>
          <p:nvPr/>
        </p:nvSpPr>
        <p:spPr>
          <a:xfrm>
            <a:off x="5674710" y="4541390"/>
            <a:ext cx="645182" cy="433629"/>
          </a:xfrm>
          <a:prstGeom prst="rect">
            <a:avLst/>
          </a:prstGeom>
          <a:blipFill>
            <a:blip r:embed="rId8" cstate="print"/>
            <a:stretch>
              <a:fillRect/>
            </a:stretch>
          </a:blipFill>
        </p:spPr>
        <p:txBody>
          <a:bodyPr wrap="square" lIns="0" tIns="0" rIns="0" bIns="0" rtlCol="0"/>
          <a:lstStyle/>
          <a:p>
            <a:endParaRPr sz="1579"/>
          </a:p>
        </p:txBody>
      </p:sp>
      <p:sp>
        <p:nvSpPr>
          <p:cNvPr id="51" name="object 51"/>
          <p:cNvSpPr/>
          <p:nvPr/>
        </p:nvSpPr>
        <p:spPr>
          <a:xfrm>
            <a:off x="4472655" y="3575617"/>
            <a:ext cx="483097" cy="515987"/>
          </a:xfrm>
          <a:prstGeom prst="rect">
            <a:avLst/>
          </a:prstGeom>
          <a:blipFill>
            <a:blip r:embed="rId9" cstate="print"/>
            <a:stretch>
              <a:fillRect/>
            </a:stretch>
          </a:blipFill>
        </p:spPr>
        <p:txBody>
          <a:bodyPr wrap="square" lIns="0" tIns="0" rIns="0" bIns="0" rtlCol="0"/>
          <a:lstStyle/>
          <a:p>
            <a:endParaRPr sz="1579"/>
          </a:p>
        </p:txBody>
      </p:sp>
      <p:sp>
        <p:nvSpPr>
          <p:cNvPr id="52" name="object 52"/>
          <p:cNvSpPr/>
          <p:nvPr/>
        </p:nvSpPr>
        <p:spPr>
          <a:xfrm>
            <a:off x="2383745" y="1574858"/>
            <a:ext cx="1923969" cy="991454"/>
          </a:xfrm>
          <a:prstGeom prst="rect">
            <a:avLst/>
          </a:prstGeom>
          <a:blipFill>
            <a:blip r:embed="rId10" cstate="print"/>
            <a:stretch>
              <a:fillRect/>
            </a:stretch>
          </a:blipFill>
        </p:spPr>
        <p:txBody>
          <a:bodyPr wrap="square" lIns="0" tIns="0" rIns="0" bIns="0" rtlCol="0"/>
          <a:lstStyle/>
          <a:p>
            <a:endParaRPr sz="1579"/>
          </a:p>
        </p:txBody>
      </p:sp>
      <p:sp>
        <p:nvSpPr>
          <p:cNvPr id="53" name="object 53"/>
          <p:cNvSpPr txBox="1"/>
          <p:nvPr/>
        </p:nvSpPr>
        <p:spPr>
          <a:xfrm>
            <a:off x="2760944" y="1961014"/>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414E55"/>
                </a:solidFill>
                <a:latin typeface="Arial"/>
                <a:cs typeface="Arial"/>
              </a:rPr>
              <a:t>PUBLIC </a:t>
            </a:r>
            <a:r>
              <a:rPr sz="965" b="1" spc="223" dirty="0">
                <a:solidFill>
                  <a:srgbClr val="414E55"/>
                </a:solidFill>
                <a:latin typeface="Arial"/>
                <a:cs typeface="Arial"/>
              </a:rPr>
              <a:t>/</a:t>
            </a:r>
            <a:r>
              <a:rPr sz="965" b="1" spc="-206" dirty="0">
                <a:solidFill>
                  <a:srgbClr val="414E55"/>
                </a:solidFill>
                <a:latin typeface="Arial"/>
                <a:cs typeface="Arial"/>
              </a:rPr>
              <a:t> </a:t>
            </a:r>
            <a:r>
              <a:rPr sz="965" b="1" spc="-31" dirty="0">
                <a:solidFill>
                  <a:srgbClr val="414E55"/>
                </a:solidFill>
                <a:latin typeface="Arial"/>
                <a:cs typeface="Arial"/>
              </a:rPr>
              <a:t>PRIVATE  </a:t>
            </a:r>
            <a:r>
              <a:rPr sz="965" b="1" dirty="0">
                <a:solidFill>
                  <a:srgbClr val="414E55"/>
                </a:solidFill>
                <a:latin typeface="Arial"/>
                <a:cs typeface="Arial"/>
              </a:rPr>
              <a:t>CLOUD</a:t>
            </a:r>
            <a:endParaRPr sz="965">
              <a:latin typeface="Arial"/>
              <a:cs typeface="Arial"/>
            </a:endParaRPr>
          </a:p>
        </p:txBody>
      </p:sp>
      <p:sp>
        <p:nvSpPr>
          <p:cNvPr id="54" name="object 54"/>
          <p:cNvSpPr/>
          <p:nvPr/>
        </p:nvSpPr>
        <p:spPr>
          <a:xfrm>
            <a:off x="6869238" y="1703308"/>
            <a:ext cx="1923969" cy="991454"/>
          </a:xfrm>
          <a:prstGeom prst="rect">
            <a:avLst/>
          </a:prstGeom>
          <a:blipFill>
            <a:blip r:embed="rId10" cstate="print"/>
            <a:stretch>
              <a:fillRect/>
            </a:stretch>
          </a:blipFill>
        </p:spPr>
        <p:txBody>
          <a:bodyPr wrap="square" lIns="0" tIns="0" rIns="0" bIns="0" rtlCol="0"/>
          <a:lstStyle/>
          <a:p>
            <a:endParaRPr sz="1579"/>
          </a:p>
        </p:txBody>
      </p:sp>
      <p:sp>
        <p:nvSpPr>
          <p:cNvPr id="55" name="object 55"/>
          <p:cNvSpPr txBox="1"/>
          <p:nvPr/>
        </p:nvSpPr>
        <p:spPr>
          <a:xfrm>
            <a:off x="7258395" y="2089970"/>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414E55"/>
                </a:solidFill>
                <a:latin typeface="Arial"/>
                <a:cs typeface="Arial"/>
              </a:rPr>
              <a:t>PUBLIC </a:t>
            </a:r>
            <a:r>
              <a:rPr sz="965" b="1" spc="223" dirty="0">
                <a:solidFill>
                  <a:srgbClr val="414E55"/>
                </a:solidFill>
                <a:latin typeface="Arial"/>
                <a:cs typeface="Arial"/>
              </a:rPr>
              <a:t>/</a:t>
            </a:r>
            <a:r>
              <a:rPr sz="965" b="1" spc="-206" dirty="0">
                <a:solidFill>
                  <a:srgbClr val="414E55"/>
                </a:solidFill>
                <a:latin typeface="Arial"/>
                <a:cs typeface="Arial"/>
              </a:rPr>
              <a:t> </a:t>
            </a:r>
            <a:r>
              <a:rPr sz="965" b="1" spc="-31" dirty="0">
                <a:solidFill>
                  <a:srgbClr val="414E55"/>
                </a:solidFill>
                <a:latin typeface="Arial"/>
                <a:cs typeface="Arial"/>
              </a:rPr>
              <a:t>PRIVATE  </a:t>
            </a:r>
            <a:r>
              <a:rPr sz="965" b="1" dirty="0">
                <a:solidFill>
                  <a:srgbClr val="414E55"/>
                </a:solidFill>
                <a:latin typeface="Arial"/>
                <a:cs typeface="Arial"/>
              </a:rPr>
              <a:t>CLOUD</a:t>
            </a:r>
            <a:endParaRPr sz="965">
              <a:latin typeface="Arial"/>
              <a:cs typeface="Arial"/>
            </a:endParaRPr>
          </a:p>
        </p:txBody>
      </p:sp>
      <p:sp>
        <p:nvSpPr>
          <p:cNvPr id="56" name="object 56"/>
          <p:cNvSpPr/>
          <p:nvPr/>
        </p:nvSpPr>
        <p:spPr>
          <a:xfrm>
            <a:off x="2781112" y="2571766"/>
            <a:ext cx="4988582" cy="2090226"/>
          </a:xfrm>
          <a:custGeom>
            <a:avLst/>
            <a:gdLst/>
            <a:ahLst/>
            <a:cxnLst/>
            <a:rect l="l" t="t" r="r" b="b"/>
            <a:pathLst>
              <a:path w="5687695" h="2383154">
                <a:moveTo>
                  <a:pt x="2369874" y="973031"/>
                </a:moveTo>
                <a:lnTo>
                  <a:pt x="947949" y="973031"/>
                </a:lnTo>
                <a:lnTo>
                  <a:pt x="840186" y="0"/>
                </a:lnTo>
                <a:lnTo>
                  <a:pt x="2369874" y="973031"/>
                </a:lnTo>
                <a:close/>
              </a:path>
              <a:path w="5687695" h="2383154">
                <a:moveTo>
                  <a:pt x="5687700" y="2382731"/>
                </a:moveTo>
                <a:lnTo>
                  <a:pt x="0" y="2382731"/>
                </a:lnTo>
                <a:lnTo>
                  <a:pt x="0" y="973031"/>
                </a:lnTo>
                <a:lnTo>
                  <a:pt x="5687700" y="973031"/>
                </a:lnTo>
                <a:lnTo>
                  <a:pt x="5687700" y="2382731"/>
                </a:lnTo>
                <a:close/>
              </a:path>
            </a:pathLst>
          </a:custGeom>
          <a:solidFill>
            <a:srgbClr val="CCCCCC"/>
          </a:solidFill>
        </p:spPr>
        <p:txBody>
          <a:bodyPr wrap="square" lIns="0" tIns="0" rIns="0" bIns="0" rtlCol="0"/>
          <a:lstStyle/>
          <a:p>
            <a:endParaRPr sz="1579"/>
          </a:p>
        </p:txBody>
      </p:sp>
      <p:sp>
        <p:nvSpPr>
          <p:cNvPr id="61" name="object 61"/>
          <p:cNvSpPr/>
          <p:nvPr/>
        </p:nvSpPr>
        <p:spPr>
          <a:xfrm>
            <a:off x="4676858" y="1716000"/>
            <a:ext cx="854629" cy="732802"/>
          </a:xfrm>
          <a:prstGeom prst="rect">
            <a:avLst/>
          </a:prstGeom>
          <a:blipFill>
            <a:blip r:embed="rId11" cstate="print"/>
            <a:stretch>
              <a:fillRect/>
            </a:stretch>
          </a:blipFill>
        </p:spPr>
        <p:txBody>
          <a:bodyPr wrap="square" lIns="0" tIns="0" rIns="0" bIns="0" rtlCol="0"/>
          <a:lstStyle/>
          <a:p>
            <a:endParaRPr sz="1579"/>
          </a:p>
        </p:txBody>
      </p:sp>
      <p:sp>
        <p:nvSpPr>
          <p:cNvPr id="62" name="object 62"/>
          <p:cNvSpPr txBox="1"/>
          <p:nvPr/>
        </p:nvSpPr>
        <p:spPr>
          <a:xfrm>
            <a:off x="4907516" y="2308992"/>
            <a:ext cx="393762" cy="159750"/>
          </a:xfrm>
          <a:prstGeom prst="rect">
            <a:avLst/>
          </a:prstGeom>
        </p:spPr>
        <p:txBody>
          <a:bodyPr vert="horz" wrap="square" lIns="0" tIns="11139" rIns="0" bIns="0" rtlCol="0">
            <a:spAutoFit/>
          </a:bodyPr>
          <a:lstStyle/>
          <a:p>
            <a:pPr marL="11139">
              <a:spcBef>
                <a:spcPts val="88"/>
              </a:spcBef>
            </a:pPr>
            <a:r>
              <a:rPr sz="965" b="1" spc="4" dirty="0">
                <a:solidFill>
                  <a:srgbClr val="FFFFFF"/>
                </a:solidFill>
                <a:latin typeface="Arial"/>
                <a:cs typeface="Arial"/>
              </a:rPr>
              <a:t>CMDB</a:t>
            </a:r>
            <a:endParaRPr sz="965">
              <a:latin typeface="Arial"/>
              <a:cs typeface="Arial"/>
            </a:endParaRPr>
          </a:p>
        </p:txBody>
      </p:sp>
      <p:pic>
        <p:nvPicPr>
          <p:cNvPr id="63" name="Image 62">
            <a:extLst>
              <a:ext uri="{FF2B5EF4-FFF2-40B4-BE49-F238E27FC236}">
                <a16:creationId xmlns:a16="http://schemas.microsoft.com/office/drawing/2014/main" id="{BE49B78D-B709-48B6-857A-D45B036EFCDE}"/>
              </a:ext>
            </a:extLst>
          </p:cNvPr>
          <p:cNvPicPr>
            <a:picLocks noChangeAspect="1"/>
          </p:cNvPicPr>
          <p:nvPr/>
        </p:nvPicPr>
        <p:blipFill>
          <a:blip r:embed="rId12"/>
          <a:stretch>
            <a:fillRect/>
          </a:stretch>
        </p:blipFill>
        <p:spPr>
          <a:xfrm>
            <a:off x="3070167" y="3643015"/>
            <a:ext cx="3955387" cy="791077"/>
          </a:xfrm>
          <a:prstGeom prst="rect">
            <a:avLst/>
          </a:prstGeom>
        </p:spPr>
      </p:pic>
      <p:sp>
        <p:nvSpPr>
          <p:cNvPr id="64" name="Google Shape;105;p18">
            <a:extLst>
              <a:ext uri="{FF2B5EF4-FFF2-40B4-BE49-F238E27FC236}">
                <a16:creationId xmlns:a16="http://schemas.microsoft.com/office/drawing/2014/main" id="{65F7720F-1507-4188-8B8B-C9ECD79560AF}"/>
              </a:ext>
            </a:extLst>
          </p:cNvPr>
          <p:cNvSpPr txBox="1"/>
          <p:nvPr/>
        </p:nvSpPr>
        <p:spPr>
          <a:xfrm>
            <a:off x="25793" y="833312"/>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2" name="Espace réservé de la date 1">
            <a:extLst>
              <a:ext uri="{FF2B5EF4-FFF2-40B4-BE49-F238E27FC236}">
                <a16:creationId xmlns:a16="http://schemas.microsoft.com/office/drawing/2014/main" id="{68A12A90-9F4F-4E89-8839-7326FA2927D4}"/>
              </a:ext>
            </a:extLst>
          </p:cNvPr>
          <p:cNvSpPr>
            <a:spLocks noGrp="1"/>
          </p:cNvSpPr>
          <p:nvPr>
            <p:ph type="dt" sz="half" idx="6"/>
          </p:nvPr>
        </p:nvSpPr>
        <p:spPr/>
        <p:txBody>
          <a:bodyPr/>
          <a:lstStyle/>
          <a:p>
            <a:fld id="{A04B1403-8209-416E-9120-B67F558802D7}" type="datetime1">
              <a:rPr lang="en-US" smtClean="0"/>
              <a:t>11/26/2020</a:t>
            </a:fld>
            <a:endParaRPr lang="en-US"/>
          </a:p>
        </p:txBody>
      </p:sp>
      <p:sp>
        <p:nvSpPr>
          <p:cNvPr id="57" name="Espace réservé du numéro de diapositive 56">
            <a:extLst>
              <a:ext uri="{FF2B5EF4-FFF2-40B4-BE49-F238E27FC236}">
                <a16:creationId xmlns:a16="http://schemas.microsoft.com/office/drawing/2014/main" id="{1B527E13-85F6-42C5-A551-8B30A855150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46</a:t>
            </a:fld>
            <a:endParaRPr lang="fr-FR" spc="-1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594580" y="3043434"/>
            <a:ext cx="2970202" cy="2448900"/>
          </a:xfrm>
          <a:custGeom>
            <a:avLst/>
            <a:gdLst/>
            <a:ahLst/>
            <a:cxnLst/>
            <a:rect l="l" t="t" r="r" b="b"/>
            <a:pathLst>
              <a:path w="3386454" h="2792095">
                <a:moveTo>
                  <a:pt x="0" y="0"/>
                </a:moveTo>
                <a:lnTo>
                  <a:pt x="3386100" y="0"/>
                </a:lnTo>
                <a:lnTo>
                  <a:pt x="3386100" y="2791500"/>
                </a:lnTo>
                <a:lnTo>
                  <a:pt x="0" y="2791500"/>
                </a:lnTo>
                <a:lnTo>
                  <a:pt x="0" y="0"/>
                </a:lnTo>
                <a:close/>
              </a:path>
            </a:pathLst>
          </a:custGeom>
          <a:ln w="28574">
            <a:solidFill>
              <a:srgbClr val="F4CCCC"/>
            </a:solidFill>
          </a:ln>
        </p:spPr>
        <p:txBody>
          <a:bodyPr wrap="square" lIns="0" tIns="0" rIns="0" bIns="0" rtlCol="0"/>
          <a:lstStyle/>
          <a:p>
            <a:endParaRPr sz="1579"/>
          </a:p>
        </p:txBody>
      </p:sp>
      <p:sp>
        <p:nvSpPr>
          <p:cNvPr id="4" name="object 4"/>
          <p:cNvSpPr/>
          <p:nvPr/>
        </p:nvSpPr>
        <p:spPr>
          <a:xfrm>
            <a:off x="3607721" y="3058676"/>
            <a:ext cx="2978557" cy="362572"/>
          </a:xfrm>
          <a:custGeom>
            <a:avLst/>
            <a:gdLst/>
            <a:ahLst/>
            <a:cxnLst/>
            <a:rect l="l" t="t" r="r" b="b"/>
            <a:pathLst>
              <a:path w="3395979" h="413385">
                <a:moveTo>
                  <a:pt x="0" y="0"/>
                </a:moveTo>
                <a:lnTo>
                  <a:pt x="3395699" y="0"/>
                </a:lnTo>
                <a:lnTo>
                  <a:pt x="3395699" y="413099"/>
                </a:lnTo>
                <a:lnTo>
                  <a:pt x="0" y="413099"/>
                </a:lnTo>
                <a:lnTo>
                  <a:pt x="0" y="0"/>
                </a:lnTo>
                <a:close/>
              </a:path>
            </a:pathLst>
          </a:custGeom>
          <a:solidFill>
            <a:srgbClr val="F4CCCC"/>
          </a:solidFill>
        </p:spPr>
        <p:txBody>
          <a:bodyPr wrap="square" lIns="0" tIns="0" rIns="0" bIns="0" rtlCol="0"/>
          <a:lstStyle/>
          <a:p>
            <a:endParaRPr sz="1579"/>
          </a:p>
        </p:txBody>
      </p:sp>
      <p:sp>
        <p:nvSpPr>
          <p:cNvPr id="5" name="object 5"/>
          <p:cNvSpPr/>
          <p:nvPr/>
        </p:nvSpPr>
        <p:spPr>
          <a:xfrm>
            <a:off x="6848053" y="2943716"/>
            <a:ext cx="0" cy="2717349"/>
          </a:xfrm>
          <a:custGeom>
            <a:avLst/>
            <a:gdLst/>
            <a:ahLst/>
            <a:cxnLst/>
            <a:rect l="l" t="t" r="r" b="b"/>
            <a:pathLst>
              <a:path h="3098165">
                <a:moveTo>
                  <a:pt x="0" y="0"/>
                </a:moveTo>
                <a:lnTo>
                  <a:pt x="0" y="3098100"/>
                </a:lnTo>
              </a:path>
            </a:pathLst>
          </a:custGeom>
          <a:ln w="19049">
            <a:solidFill>
              <a:srgbClr val="D9D9D9"/>
            </a:solidFill>
          </a:ln>
        </p:spPr>
        <p:txBody>
          <a:bodyPr wrap="square" lIns="0" tIns="0" rIns="0" bIns="0" rtlCol="0"/>
          <a:lstStyle/>
          <a:p>
            <a:endParaRPr sz="1579"/>
          </a:p>
        </p:txBody>
      </p:sp>
      <p:sp>
        <p:nvSpPr>
          <p:cNvPr id="6" name="object 6"/>
          <p:cNvSpPr txBox="1"/>
          <p:nvPr/>
        </p:nvSpPr>
        <p:spPr>
          <a:xfrm>
            <a:off x="3607112" y="3154704"/>
            <a:ext cx="2945140" cy="186680"/>
          </a:xfrm>
          <a:prstGeom prst="rect">
            <a:avLst/>
          </a:prstGeom>
        </p:spPr>
        <p:txBody>
          <a:bodyPr vert="horz" wrap="square" lIns="0" tIns="11139" rIns="0" bIns="0" rtlCol="0">
            <a:spAutoFit/>
          </a:bodyPr>
          <a:lstStyle/>
          <a:p>
            <a:pPr marL="369263">
              <a:spcBef>
                <a:spcPts val="88"/>
              </a:spcBef>
            </a:pPr>
            <a:r>
              <a:rPr sz="1140" b="1" spc="-35" dirty="0">
                <a:solidFill>
                  <a:srgbClr val="FFFFFF"/>
                </a:solidFill>
                <a:latin typeface="Arial"/>
                <a:cs typeface="Arial"/>
              </a:rPr>
              <a:t>ANSIBLE </a:t>
            </a:r>
            <a:r>
              <a:rPr sz="1140" b="1" spc="-39" dirty="0">
                <a:solidFill>
                  <a:srgbClr val="FFFFFF"/>
                </a:solidFill>
                <a:latin typeface="Arial"/>
                <a:cs typeface="Arial"/>
              </a:rPr>
              <a:t>AUTOMATION</a:t>
            </a:r>
            <a:r>
              <a:rPr sz="1140" b="1" spc="-96" dirty="0">
                <a:solidFill>
                  <a:srgbClr val="FFFFFF"/>
                </a:solidFill>
                <a:latin typeface="Arial"/>
                <a:cs typeface="Arial"/>
              </a:rPr>
              <a:t> </a:t>
            </a:r>
            <a:r>
              <a:rPr sz="1140" b="1" spc="-39" dirty="0">
                <a:solidFill>
                  <a:srgbClr val="FFFFFF"/>
                </a:solidFill>
                <a:latin typeface="Arial"/>
                <a:cs typeface="Arial"/>
              </a:rPr>
              <a:t>ENGINE</a:t>
            </a:r>
            <a:endParaRPr sz="1140">
              <a:latin typeface="Arial"/>
              <a:cs typeface="Arial"/>
            </a:endParaRPr>
          </a:p>
        </p:txBody>
      </p:sp>
      <p:sp>
        <p:nvSpPr>
          <p:cNvPr id="7" name="object 7"/>
          <p:cNvSpPr/>
          <p:nvPr/>
        </p:nvSpPr>
        <p:spPr>
          <a:xfrm>
            <a:off x="2662184" y="4935504"/>
            <a:ext cx="791979" cy="7240"/>
          </a:xfrm>
          <a:custGeom>
            <a:avLst/>
            <a:gdLst/>
            <a:ahLst/>
            <a:cxnLst/>
            <a:rect l="l" t="t" r="r" b="b"/>
            <a:pathLst>
              <a:path w="902970" h="8254">
                <a:moveTo>
                  <a:pt x="0" y="8061"/>
                </a:moveTo>
                <a:lnTo>
                  <a:pt x="902965" y="0"/>
                </a:lnTo>
              </a:path>
            </a:pathLst>
          </a:custGeom>
          <a:ln w="9524">
            <a:solidFill>
              <a:srgbClr val="E6B8AE"/>
            </a:solidFill>
          </a:ln>
        </p:spPr>
        <p:txBody>
          <a:bodyPr wrap="square" lIns="0" tIns="0" rIns="0" bIns="0" rtlCol="0"/>
          <a:lstStyle/>
          <a:p>
            <a:endParaRPr sz="1579"/>
          </a:p>
        </p:txBody>
      </p:sp>
      <p:sp>
        <p:nvSpPr>
          <p:cNvPr id="8" name="object 8"/>
          <p:cNvSpPr/>
          <p:nvPr/>
        </p:nvSpPr>
        <p:spPr>
          <a:xfrm>
            <a:off x="3453997" y="4917143"/>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9" name="object 9"/>
          <p:cNvSpPr/>
          <p:nvPr/>
        </p:nvSpPr>
        <p:spPr>
          <a:xfrm>
            <a:off x="3453997" y="4917143"/>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10" name="object 10"/>
          <p:cNvSpPr/>
          <p:nvPr/>
        </p:nvSpPr>
        <p:spPr>
          <a:xfrm>
            <a:off x="6615086" y="3866348"/>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1" name="object 11"/>
          <p:cNvSpPr/>
          <p:nvPr/>
        </p:nvSpPr>
        <p:spPr>
          <a:xfrm>
            <a:off x="7098152" y="3847988"/>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2" name="object 12"/>
          <p:cNvSpPr/>
          <p:nvPr/>
        </p:nvSpPr>
        <p:spPr>
          <a:xfrm>
            <a:off x="7098152" y="3847988"/>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3" name="object 13"/>
          <p:cNvSpPr/>
          <p:nvPr/>
        </p:nvSpPr>
        <p:spPr>
          <a:xfrm>
            <a:off x="6615086" y="4876446"/>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4" name="object 14"/>
          <p:cNvSpPr/>
          <p:nvPr/>
        </p:nvSpPr>
        <p:spPr>
          <a:xfrm>
            <a:off x="7098152" y="4858086"/>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5" name="object 15"/>
          <p:cNvSpPr/>
          <p:nvPr/>
        </p:nvSpPr>
        <p:spPr>
          <a:xfrm>
            <a:off x="7098152" y="4858086"/>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6" name="object 16"/>
          <p:cNvSpPr/>
          <p:nvPr/>
        </p:nvSpPr>
        <p:spPr>
          <a:xfrm>
            <a:off x="2385995" y="4356488"/>
            <a:ext cx="1068226" cy="0"/>
          </a:xfrm>
          <a:custGeom>
            <a:avLst/>
            <a:gdLst/>
            <a:ahLst/>
            <a:cxnLst/>
            <a:rect l="l" t="t" r="r" b="b"/>
            <a:pathLst>
              <a:path w="1217929">
                <a:moveTo>
                  <a:pt x="0" y="0"/>
                </a:moveTo>
                <a:lnTo>
                  <a:pt x="1217662" y="0"/>
                </a:lnTo>
              </a:path>
            </a:pathLst>
          </a:custGeom>
          <a:ln w="9524">
            <a:solidFill>
              <a:srgbClr val="E6B8AE"/>
            </a:solidFill>
          </a:ln>
        </p:spPr>
        <p:txBody>
          <a:bodyPr wrap="square" lIns="0" tIns="0" rIns="0" bIns="0" rtlCol="0"/>
          <a:lstStyle/>
          <a:p>
            <a:endParaRPr sz="1579"/>
          </a:p>
        </p:txBody>
      </p:sp>
      <p:sp>
        <p:nvSpPr>
          <p:cNvPr id="17" name="object 17"/>
          <p:cNvSpPr/>
          <p:nvPr/>
        </p:nvSpPr>
        <p:spPr>
          <a:xfrm>
            <a:off x="3453987" y="4338128"/>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8" name="object 18"/>
          <p:cNvSpPr/>
          <p:nvPr/>
        </p:nvSpPr>
        <p:spPr>
          <a:xfrm>
            <a:off x="3453987" y="4338128"/>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9" name="object 19"/>
          <p:cNvSpPr/>
          <p:nvPr/>
        </p:nvSpPr>
        <p:spPr>
          <a:xfrm>
            <a:off x="2282898" y="4140271"/>
            <a:ext cx="0" cy="326928"/>
          </a:xfrm>
          <a:custGeom>
            <a:avLst/>
            <a:gdLst/>
            <a:ahLst/>
            <a:cxnLst/>
            <a:rect l="l" t="t" r="r" b="b"/>
            <a:pathLst>
              <a:path h="372745">
                <a:moveTo>
                  <a:pt x="0" y="0"/>
                </a:moveTo>
                <a:lnTo>
                  <a:pt x="0" y="372262"/>
                </a:lnTo>
              </a:path>
            </a:pathLst>
          </a:custGeom>
          <a:ln w="9524">
            <a:solidFill>
              <a:srgbClr val="E6B8AE"/>
            </a:solidFill>
          </a:ln>
        </p:spPr>
        <p:txBody>
          <a:bodyPr wrap="square" lIns="0" tIns="0" rIns="0" bIns="0" rtlCol="0"/>
          <a:lstStyle/>
          <a:p>
            <a:endParaRPr sz="1579"/>
          </a:p>
        </p:txBody>
      </p:sp>
      <p:sp>
        <p:nvSpPr>
          <p:cNvPr id="20" name="object 20"/>
          <p:cNvSpPr/>
          <p:nvPr/>
        </p:nvSpPr>
        <p:spPr>
          <a:xfrm>
            <a:off x="2264538" y="4466776"/>
            <a:ext cx="36759" cy="50682"/>
          </a:xfrm>
          <a:custGeom>
            <a:avLst/>
            <a:gdLst/>
            <a:ahLst/>
            <a:cxnLst/>
            <a:rect l="l" t="t" r="r" b="b"/>
            <a:pathLst>
              <a:path w="41910" h="57785">
                <a:moveTo>
                  <a:pt x="20932" y="57512"/>
                </a:moveTo>
                <a:lnTo>
                  <a:pt x="0" y="0"/>
                </a:lnTo>
                <a:lnTo>
                  <a:pt x="41866" y="0"/>
                </a:lnTo>
                <a:lnTo>
                  <a:pt x="20932" y="57512"/>
                </a:lnTo>
                <a:close/>
              </a:path>
            </a:pathLst>
          </a:custGeom>
          <a:solidFill>
            <a:srgbClr val="E6B8AE"/>
          </a:solidFill>
        </p:spPr>
        <p:txBody>
          <a:bodyPr wrap="square" lIns="0" tIns="0" rIns="0" bIns="0" rtlCol="0"/>
          <a:lstStyle/>
          <a:p>
            <a:endParaRPr sz="1579"/>
          </a:p>
        </p:txBody>
      </p:sp>
      <p:sp>
        <p:nvSpPr>
          <p:cNvPr id="21" name="object 21"/>
          <p:cNvSpPr/>
          <p:nvPr/>
        </p:nvSpPr>
        <p:spPr>
          <a:xfrm>
            <a:off x="2264538" y="4466776"/>
            <a:ext cx="36759" cy="50682"/>
          </a:xfrm>
          <a:custGeom>
            <a:avLst/>
            <a:gdLst/>
            <a:ahLst/>
            <a:cxnLst/>
            <a:rect l="l" t="t" r="r" b="b"/>
            <a:pathLst>
              <a:path w="41910" h="57785">
                <a:moveTo>
                  <a:pt x="0" y="0"/>
                </a:moveTo>
                <a:lnTo>
                  <a:pt x="20932" y="57512"/>
                </a:lnTo>
                <a:lnTo>
                  <a:pt x="41866" y="0"/>
                </a:lnTo>
                <a:lnTo>
                  <a:pt x="0" y="0"/>
                </a:lnTo>
                <a:close/>
              </a:path>
            </a:pathLst>
          </a:custGeom>
          <a:ln w="9524">
            <a:solidFill>
              <a:srgbClr val="E6B8AE"/>
            </a:solidFill>
          </a:ln>
        </p:spPr>
        <p:txBody>
          <a:bodyPr wrap="square" lIns="0" tIns="0" rIns="0" bIns="0" rtlCol="0"/>
          <a:lstStyle/>
          <a:p>
            <a:endParaRPr sz="1579"/>
          </a:p>
        </p:txBody>
      </p:sp>
      <p:sp>
        <p:nvSpPr>
          <p:cNvPr id="22" name="object 22"/>
          <p:cNvSpPr/>
          <p:nvPr/>
        </p:nvSpPr>
        <p:spPr>
          <a:xfrm>
            <a:off x="2389826" y="4137599"/>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23" name="object 23"/>
          <p:cNvSpPr/>
          <p:nvPr/>
        </p:nvSpPr>
        <p:spPr>
          <a:xfrm>
            <a:off x="3054635" y="3949188"/>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24" name="object 24"/>
          <p:cNvSpPr/>
          <p:nvPr/>
        </p:nvSpPr>
        <p:spPr>
          <a:xfrm>
            <a:off x="3455879" y="3930828"/>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25" name="object 25"/>
          <p:cNvSpPr/>
          <p:nvPr/>
        </p:nvSpPr>
        <p:spPr>
          <a:xfrm>
            <a:off x="3455879" y="3930828"/>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26" name="object 26"/>
          <p:cNvSpPr/>
          <p:nvPr/>
        </p:nvSpPr>
        <p:spPr>
          <a:xfrm>
            <a:off x="3298992" y="3623357"/>
            <a:ext cx="155945" cy="0"/>
          </a:xfrm>
          <a:custGeom>
            <a:avLst/>
            <a:gdLst/>
            <a:ahLst/>
            <a:cxnLst/>
            <a:rect l="l" t="t" r="r" b="b"/>
            <a:pathLst>
              <a:path w="177800">
                <a:moveTo>
                  <a:pt x="0" y="0"/>
                </a:moveTo>
                <a:lnTo>
                  <a:pt x="177562" y="0"/>
                </a:lnTo>
              </a:path>
            </a:pathLst>
          </a:custGeom>
          <a:ln w="9524">
            <a:solidFill>
              <a:srgbClr val="E6B8AE"/>
            </a:solidFill>
          </a:ln>
        </p:spPr>
        <p:txBody>
          <a:bodyPr wrap="square" lIns="0" tIns="0" rIns="0" bIns="0" rtlCol="0"/>
          <a:lstStyle/>
          <a:p>
            <a:endParaRPr sz="1579"/>
          </a:p>
        </p:txBody>
      </p:sp>
      <p:sp>
        <p:nvSpPr>
          <p:cNvPr id="27" name="object 27"/>
          <p:cNvSpPr/>
          <p:nvPr/>
        </p:nvSpPr>
        <p:spPr>
          <a:xfrm>
            <a:off x="3454730" y="3604997"/>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8" name="object 28"/>
          <p:cNvSpPr/>
          <p:nvPr/>
        </p:nvSpPr>
        <p:spPr>
          <a:xfrm>
            <a:off x="3454730" y="3604997"/>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9" name="object 29"/>
          <p:cNvSpPr/>
          <p:nvPr/>
        </p:nvSpPr>
        <p:spPr>
          <a:xfrm>
            <a:off x="3310876" y="2819271"/>
            <a:ext cx="0" cy="804233"/>
          </a:xfrm>
          <a:custGeom>
            <a:avLst/>
            <a:gdLst/>
            <a:ahLst/>
            <a:cxnLst/>
            <a:rect l="l" t="t" r="r" b="b"/>
            <a:pathLst>
              <a:path h="916939">
                <a:moveTo>
                  <a:pt x="0" y="0"/>
                </a:moveTo>
                <a:lnTo>
                  <a:pt x="0" y="916799"/>
                </a:lnTo>
              </a:path>
            </a:pathLst>
          </a:custGeom>
          <a:ln w="9524">
            <a:solidFill>
              <a:srgbClr val="E6B8AE"/>
            </a:solidFill>
          </a:ln>
        </p:spPr>
        <p:txBody>
          <a:bodyPr wrap="square" lIns="0" tIns="0" rIns="0" bIns="0" rtlCol="0"/>
          <a:lstStyle/>
          <a:p>
            <a:endParaRPr sz="1579"/>
          </a:p>
        </p:txBody>
      </p:sp>
      <p:sp>
        <p:nvSpPr>
          <p:cNvPr id="30" name="object 30"/>
          <p:cNvSpPr/>
          <p:nvPr/>
        </p:nvSpPr>
        <p:spPr>
          <a:xfrm>
            <a:off x="3299020" y="2819276"/>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31" name="object 31"/>
          <p:cNvSpPr/>
          <p:nvPr/>
        </p:nvSpPr>
        <p:spPr>
          <a:xfrm>
            <a:off x="4823037" y="2603488"/>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32" name="object 32"/>
          <p:cNvSpPr/>
          <p:nvPr/>
        </p:nvSpPr>
        <p:spPr>
          <a:xfrm>
            <a:off x="1771863" y="3128513"/>
            <a:ext cx="1059867" cy="722014"/>
          </a:xfrm>
          <a:prstGeom prst="rect">
            <a:avLst/>
          </a:prstGeom>
          <a:blipFill>
            <a:blip r:embed="rId2" cstate="print"/>
            <a:stretch>
              <a:fillRect/>
            </a:stretch>
          </a:blipFill>
        </p:spPr>
        <p:txBody>
          <a:bodyPr wrap="square" lIns="0" tIns="0" rIns="0" bIns="0" rtlCol="0"/>
          <a:lstStyle/>
          <a:p>
            <a:endParaRPr sz="1579"/>
          </a:p>
        </p:txBody>
      </p:sp>
      <p:sp>
        <p:nvSpPr>
          <p:cNvPr id="33" name="object 33"/>
          <p:cNvSpPr txBox="1"/>
          <p:nvPr/>
        </p:nvSpPr>
        <p:spPr>
          <a:xfrm>
            <a:off x="2090104" y="3884518"/>
            <a:ext cx="429406" cy="159750"/>
          </a:xfrm>
          <a:prstGeom prst="rect">
            <a:avLst/>
          </a:prstGeom>
        </p:spPr>
        <p:txBody>
          <a:bodyPr vert="horz" wrap="square" lIns="0" tIns="11139" rIns="0" bIns="0" rtlCol="0">
            <a:spAutoFit/>
          </a:bodyPr>
          <a:lstStyle/>
          <a:p>
            <a:pPr marL="11139">
              <a:spcBef>
                <a:spcPts val="88"/>
              </a:spcBef>
            </a:pPr>
            <a:r>
              <a:rPr sz="965" b="1" spc="-26" dirty="0">
                <a:solidFill>
                  <a:srgbClr val="D9D9D9"/>
                </a:solidFill>
                <a:latin typeface="Arial"/>
                <a:cs typeface="Arial"/>
              </a:rPr>
              <a:t>USE</a:t>
            </a:r>
            <a:r>
              <a:rPr sz="965" b="1" spc="-22" dirty="0">
                <a:solidFill>
                  <a:srgbClr val="D9D9D9"/>
                </a:solidFill>
                <a:latin typeface="Arial"/>
                <a:cs typeface="Arial"/>
              </a:rPr>
              <a:t>R</a:t>
            </a:r>
            <a:r>
              <a:rPr sz="965" b="1" spc="-35" dirty="0">
                <a:solidFill>
                  <a:srgbClr val="D9D9D9"/>
                </a:solidFill>
                <a:latin typeface="Arial"/>
                <a:cs typeface="Arial"/>
              </a:rPr>
              <a:t>S</a:t>
            </a:r>
            <a:endParaRPr sz="965">
              <a:latin typeface="Arial"/>
              <a:cs typeface="Arial"/>
            </a:endParaRPr>
          </a:p>
        </p:txBody>
      </p:sp>
      <p:sp>
        <p:nvSpPr>
          <p:cNvPr id="34" name="object 34"/>
          <p:cNvSpPr/>
          <p:nvPr/>
        </p:nvSpPr>
        <p:spPr>
          <a:xfrm>
            <a:off x="7253319" y="3616668"/>
            <a:ext cx="534932" cy="453890"/>
          </a:xfrm>
          <a:prstGeom prst="rect">
            <a:avLst/>
          </a:prstGeom>
          <a:blipFill>
            <a:blip r:embed="rId3" cstate="print"/>
            <a:stretch>
              <a:fillRect/>
            </a:stretch>
          </a:blipFill>
        </p:spPr>
        <p:txBody>
          <a:bodyPr wrap="square" lIns="0" tIns="0" rIns="0" bIns="0" rtlCol="0"/>
          <a:lstStyle/>
          <a:p>
            <a:endParaRPr sz="1579"/>
          </a:p>
        </p:txBody>
      </p:sp>
      <p:sp>
        <p:nvSpPr>
          <p:cNvPr id="35" name="object 35"/>
          <p:cNvSpPr txBox="1"/>
          <p:nvPr/>
        </p:nvSpPr>
        <p:spPr>
          <a:xfrm>
            <a:off x="7177292" y="5216708"/>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D9D9D9"/>
                </a:solidFill>
                <a:latin typeface="Arial"/>
                <a:cs typeface="Arial"/>
              </a:rPr>
              <a:t>NET</a:t>
            </a:r>
            <a:r>
              <a:rPr sz="965" b="1" spc="-9" dirty="0">
                <a:solidFill>
                  <a:srgbClr val="D9D9D9"/>
                </a:solidFill>
                <a:latin typeface="Arial"/>
                <a:cs typeface="Arial"/>
              </a:rPr>
              <a:t>WORK  </a:t>
            </a:r>
            <a:r>
              <a:rPr sz="965" b="1" spc="-4" dirty="0">
                <a:solidFill>
                  <a:srgbClr val="D9D9D9"/>
                </a:solidFill>
                <a:latin typeface="Arial"/>
                <a:cs typeface="Arial"/>
              </a:rPr>
              <a:t>DEVICES</a:t>
            </a:r>
            <a:endParaRPr sz="965">
              <a:latin typeface="Arial"/>
              <a:cs typeface="Arial"/>
            </a:endParaRPr>
          </a:p>
        </p:txBody>
      </p:sp>
      <p:sp>
        <p:nvSpPr>
          <p:cNvPr id="36" name="object 36"/>
          <p:cNvSpPr/>
          <p:nvPr/>
        </p:nvSpPr>
        <p:spPr>
          <a:xfrm>
            <a:off x="7259923" y="4639924"/>
            <a:ext cx="513882" cy="513882"/>
          </a:xfrm>
          <a:prstGeom prst="rect">
            <a:avLst/>
          </a:prstGeom>
          <a:blipFill>
            <a:blip r:embed="rId4" cstate="print"/>
            <a:stretch>
              <a:fillRect/>
            </a:stretch>
          </a:blipFill>
        </p:spPr>
        <p:txBody>
          <a:bodyPr wrap="square" lIns="0" tIns="0" rIns="0" bIns="0" rtlCol="0"/>
          <a:lstStyle/>
          <a:p>
            <a:endParaRPr sz="1579"/>
          </a:p>
        </p:txBody>
      </p:sp>
      <p:sp>
        <p:nvSpPr>
          <p:cNvPr id="37" name="object 37"/>
          <p:cNvSpPr/>
          <p:nvPr/>
        </p:nvSpPr>
        <p:spPr>
          <a:xfrm>
            <a:off x="5426520" y="3669349"/>
            <a:ext cx="543615" cy="506252"/>
          </a:xfrm>
          <a:prstGeom prst="rect">
            <a:avLst/>
          </a:prstGeom>
          <a:blipFill>
            <a:blip r:embed="rId5" cstate="print"/>
            <a:stretch>
              <a:fillRect/>
            </a:stretch>
          </a:blipFill>
        </p:spPr>
        <p:txBody>
          <a:bodyPr wrap="square" lIns="0" tIns="0" rIns="0" bIns="0" rtlCol="0"/>
          <a:lstStyle/>
          <a:p>
            <a:endParaRPr sz="1579"/>
          </a:p>
        </p:txBody>
      </p:sp>
      <p:sp>
        <p:nvSpPr>
          <p:cNvPr id="38" name="object 38"/>
          <p:cNvSpPr/>
          <p:nvPr/>
        </p:nvSpPr>
        <p:spPr>
          <a:xfrm>
            <a:off x="4226230" y="4636538"/>
            <a:ext cx="420999" cy="419947"/>
          </a:xfrm>
          <a:prstGeom prst="rect">
            <a:avLst/>
          </a:prstGeom>
          <a:blipFill>
            <a:blip r:embed="rId6" cstate="print"/>
            <a:stretch>
              <a:fillRect/>
            </a:stretch>
          </a:blipFill>
        </p:spPr>
        <p:txBody>
          <a:bodyPr wrap="square" lIns="0" tIns="0" rIns="0" bIns="0" rtlCol="0"/>
          <a:lstStyle/>
          <a:p>
            <a:endParaRPr sz="1579"/>
          </a:p>
        </p:txBody>
      </p:sp>
      <p:sp>
        <p:nvSpPr>
          <p:cNvPr id="39" name="object 39"/>
          <p:cNvSpPr/>
          <p:nvPr/>
        </p:nvSpPr>
        <p:spPr>
          <a:xfrm>
            <a:off x="7562837" y="2909360"/>
            <a:ext cx="0" cy="286271"/>
          </a:xfrm>
          <a:custGeom>
            <a:avLst/>
            <a:gdLst/>
            <a:ahLst/>
            <a:cxnLst/>
            <a:rect l="l" t="t" r="r" b="b"/>
            <a:pathLst>
              <a:path h="326389">
                <a:moveTo>
                  <a:pt x="0" y="325762"/>
                </a:moveTo>
                <a:lnTo>
                  <a:pt x="0" y="0"/>
                </a:lnTo>
              </a:path>
            </a:pathLst>
          </a:custGeom>
          <a:ln w="9524">
            <a:solidFill>
              <a:srgbClr val="E6B8AE"/>
            </a:solidFill>
          </a:ln>
        </p:spPr>
        <p:txBody>
          <a:bodyPr wrap="square" lIns="0" tIns="0" rIns="0" bIns="0" rtlCol="0"/>
          <a:lstStyle/>
          <a:p>
            <a:endParaRPr sz="1579"/>
          </a:p>
        </p:txBody>
      </p:sp>
      <p:sp>
        <p:nvSpPr>
          <p:cNvPr id="40" name="object 40"/>
          <p:cNvSpPr/>
          <p:nvPr/>
        </p:nvSpPr>
        <p:spPr>
          <a:xfrm>
            <a:off x="7544477" y="2858918"/>
            <a:ext cx="36759" cy="50682"/>
          </a:xfrm>
          <a:custGeom>
            <a:avLst/>
            <a:gdLst/>
            <a:ahLst/>
            <a:cxnLst/>
            <a:rect l="l" t="t" r="r" b="b"/>
            <a:pathLst>
              <a:path w="41909" h="57785">
                <a:moveTo>
                  <a:pt x="41864" y="57512"/>
                </a:moveTo>
                <a:lnTo>
                  <a:pt x="0" y="57512"/>
                </a:lnTo>
                <a:lnTo>
                  <a:pt x="20932" y="0"/>
                </a:lnTo>
                <a:lnTo>
                  <a:pt x="41864" y="57512"/>
                </a:lnTo>
                <a:close/>
              </a:path>
            </a:pathLst>
          </a:custGeom>
          <a:solidFill>
            <a:srgbClr val="E6B8AE"/>
          </a:solidFill>
        </p:spPr>
        <p:txBody>
          <a:bodyPr wrap="square" lIns="0" tIns="0" rIns="0" bIns="0" rtlCol="0"/>
          <a:lstStyle/>
          <a:p>
            <a:endParaRPr sz="1579"/>
          </a:p>
        </p:txBody>
      </p:sp>
      <p:sp>
        <p:nvSpPr>
          <p:cNvPr id="41" name="object 41"/>
          <p:cNvSpPr/>
          <p:nvPr/>
        </p:nvSpPr>
        <p:spPr>
          <a:xfrm>
            <a:off x="7544477" y="2858918"/>
            <a:ext cx="36759" cy="50682"/>
          </a:xfrm>
          <a:custGeom>
            <a:avLst/>
            <a:gdLst/>
            <a:ahLst/>
            <a:cxnLst/>
            <a:rect l="l" t="t" r="r" b="b"/>
            <a:pathLst>
              <a:path w="41909" h="57785">
                <a:moveTo>
                  <a:pt x="41864" y="57512"/>
                </a:moveTo>
                <a:lnTo>
                  <a:pt x="20932" y="0"/>
                </a:lnTo>
                <a:lnTo>
                  <a:pt x="0" y="57512"/>
                </a:lnTo>
                <a:lnTo>
                  <a:pt x="41864" y="57512"/>
                </a:lnTo>
                <a:close/>
              </a:path>
            </a:pathLst>
          </a:custGeom>
          <a:ln w="9524">
            <a:solidFill>
              <a:srgbClr val="E6B8AE"/>
            </a:solidFill>
          </a:ln>
        </p:spPr>
        <p:txBody>
          <a:bodyPr wrap="square" lIns="0" tIns="0" rIns="0" bIns="0" rtlCol="0"/>
          <a:lstStyle/>
          <a:p>
            <a:endParaRPr sz="1579"/>
          </a:p>
        </p:txBody>
      </p:sp>
      <p:sp>
        <p:nvSpPr>
          <p:cNvPr id="42" name="object 42"/>
          <p:cNvSpPr txBox="1"/>
          <p:nvPr/>
        </p:nvSpPr>
        <p:spPr>
          <a:xfrm>
            <a:off x="1949638" y="5411442"/>
            <a:ext cx="710666" cy="301095"/>
          </a:xfrm>
          <a:prstGeom prst="rect">
            <a:avLst/>
          </a:prstGeom>
        </p:spPr>
        <p:txBody>
          <a:bodyPr vert="horz" wrap="square" lIns="0" tIns="7797" rIns="0" bIns="0" rtlCol="0">
            <a:spAutoFit/>
          </a:bodyPr>
          <a:lstStyle/>
          <a:p>
            <a:pPr marL="11139" marR="4456" indent="77417">
              <a:lnSpc>
                <a:spcPct val="102299"/>
              </a:lnSpc>
              <a:spcBef>
                <a:spcPts val="61"/>
              </a:spcBef>
            </a:pPr>
            <a:r>
              <a:rPr sz="965" b="1" spc="-9" dirty="0">
                <a:solidFill>
                  <a:srgbClr val="D9D9D9"/>
                </a:solidFill>
                <a:latin typeface="Arial"/>
                <a:cs typeface="Arial"/>
              </a:rPr>
              <a:t>ANSIBLE  </a:t>
            </a:r>
            <a:r>
              <a:rPr sz="965" b="1" spc="13" dirty="0">
                <a:solidFill>
                  <a:srgbClr val="D9D9D9"/>
                </a:solidFill>
                <a:latin typeface="Arial"/>
                <a:cs typeface="Arial"/>
              </a:rPr>
              <a:t>P</a:t>
            </a:r>
            <a:r>
              <a:rPr sz="965" b="1" spc="26" dirty="0">
                <a:solidFill>
                  <a:srgbClr val="D9D9D9"/>
                </a:solidFill>
                <a:latin typeface="Arial"/>
                <a:cs typeface="Arial"/>
              </a:rPr>
              <a:t>L</a:t>
            </a:r>
            <a:r>
              <a:rPr sz="965" b="1" spc="-140" dirty="0">
                <a:solidFill>
                  <a:srgbClr val="D9D9D9"/>
                </a:solidFill>
                <a:latin typeface="Arial"/>
                <a:cs typeface="Arial"/>
              </a:rPr>
              <a:t>A</a:t>
            </a:r>
            <a:r>
              <a:rPr sz="965" b="1" dirty="0">
                <a:solidFill>
                  <a:srgbClr val="D9D9D9"/>
                </a:solidFill>
                <a:latin typeface="Arial"/>
                <a:cs typeface="Arial"/>
              </a:rPr>
              <a:t>Y</a:t>
            </a:r>
            <a:r>
              <a:rPr sz="965" b="1" spc="-13" dirty="0">
                <a:solidFill>
                  <a:srgbClr val="D9D9D9"/>
                </a:solidFill>
                <a:latin typeface="Arial"/>
                <a:cs typeface="Arial"/>
              </a:rPr>
              <a:t>B</a:t>
            </a:r>
            <a:r>
              <a:rPr sz="965" b="1" spc="13" dirty="0">
                <a:solidFill>
                  <a:srgbClr val="D9D9D9"/>
                </a:solidFill>
                <a:latin typeface="Arial"/>
                <a:cs typeface="Arial"/>
              </a:rPr>
              <a:t>OOK</a:t>
            </a:r>
            <a:endParaRPr sz="965">
              <a:latin typeface="Arial"/>
              <a:cs typeface="Arial"/>
            </a:endParaRPr>
          </a:p>
        </p:txBody>
      </p:sp>
      <p:sp>
        <p:nvSpPr>
          <p:cNvPr id="43" name="object 43"/>
          <p:cNvSpPr/>
          <p:nvPr/>
        </p:nvSpPr>
        <p:spPr>
          <a:xfrm>
            <a:off x="1851362" y="4470860"/>
            <a:ext cx="906250" cy="906250"/>
          </a:xfrm>
          <a:prstGeom prst="rect">
            <a:avLst/>
          </a:prstGeom>
          <a:blipFill>
            <a:blip r:embed="rId7" cstate="print"/>
            <a:stretch>
              <a:fillRect/>
            </a:stretch>
          </a:blipFill>
        </p:spPr>
        <p:txBody>
          <a:bodyPr wrap="square" lIns="0" tIns="0" rIns="0" bIns="0" rtlCol="0"/>
          <a:lstStyle/>
          <a:p>
            <a:endParaRPr sz="1579"/>
          </a:p>
        </p:txBody>
      </p:sp>
      <p:sp>
        <p:nvSpPr>
          <p:cNvPr id="44" name="object 44"/>
          <p:cNvSpPr/>
          <p:nvPr/>
        </p:nvSpPr>
        <p:spPr>
          <a:xfrm>
            <a:off x="3054635" y="3947230"/>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45" name="object 45"/>
          <p:cNvSpPr/>
          <p:nvPr/>
        </p:nvSpPr>
        <p:spPr>
          <a:xfrm>
            <a:off x="3455879" y="3928869"/>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46" name="object 46"/>
          <p:cNvSpPr/>
          <p:nvPr/>
        </p:nvSpPr>
        <p:spPr>
          <a:xfrm>
            <a:off x="3455879" y="3928869"/>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47" name="object 47"/>
          <p:cNvSpPr/>
          <p:nvPr/>
        </p:nvSpPr>
        <p:spPr>
          <a:xfrm>
            <a:off x="3061240" y="2712962"/>
            <a:ext cx="0" cy="1246449"/>
          </a:xfrm>
          <a:custGeom>
            <a:avLst/>
            <a:gdLst/>
            <a:ahLst/>
            <a:cxnLst/>
            <a:rect l="l" t="t" r="r" b="b"/>
            <a:pathLst>
              <a:path h="1421129">
                <a:moveTo>
                  <a:pt x="0" y="0"/>
                </a:moveTo>
                <a:lnTo>
                  <a:pt x="0" y="1421100"/>
                </a:lnTo>
              </a:path>
            </a:pathLst>
          </a:custGeom>
          <a:ln w="9524">
            <a:solidFill>
              <a:srgbClr val="E6B8AE"/>
            </a:solidFill>
          </a:ln>
        </p:spPr>
        <p:txBody>
          <a:bodyPr wrap="square" lIns="0" tIns="0" rIns="0" bIns="0" rtlCol="0"/>
          <a:lstStyle/>
          <a:p>
            <a:endParaRPr sz="1579"/>
          </a:p>
        </p:txBody>
      </p:sp>
      <p:sp>
        <p:nvSpPr>
          <p:cNvPr id="48" name="object 48"/>
          <p:cNvSpPr txBox="1"/>
          <p:nvPr/>
        </p:nvSpPr>
        <p:spPr>
          <a:xfrm>
            <a:off x="4113991" y="5138340"/>
            <a:ext cx="631579" cy="141064"/>
          </a:xfrm>
          <a:prstGeom prst="rect">
            <a:avLst/>
          </a:prstGeom>
          <a:solidFill>
            <a:srgbClr val="EEEEEE"/>
          </a:solidFill>
        </p:spPr>
        <p:txBody>
          <a:bodyPr vert="horz" wrap="square" lIns="0" tIns="0" rIns="0" bIns="0" rtlCol="0">
            <a:spAutoFit/>
          </a:bodyPr>
          <a:lstStyle/>
          <a:p>
            <a:pPr>
              <a:lnSpc>
                <a:spcPts val="1118"/>
              </a:lnSpc>
            </a:pPr>
            <a:r>
              <a:rPr sz="965" b="1" spc="4" dirty="0">
                <a:solidFill>
                  <a:srgbClr val="D9D9D9"/>
                </a:solidFill>
                <a:latin typeface="Arial"/>
                <a:cs typeface="Arial"/>
              </a:rPr>
              <a:t>MODULES</a:t>
            </a:r>
            <a:endParaRPr sz="965">
              <a:latin typeface="Arial"/>
              <a:cs typeface="Arial"/>
            </a:endParaRPr>
          </a:p>
        </p:txBody>
      </p:sp>
      <p:sp>
        <p:nvSpPr>
          <p:cNvPr id="49" name="object 49"/>
          <p:cNvSpPr txBox="1"/>
          <p:nvPr/>
        </p:nvSpPr>
        <p:spPr>
          <a:xfrm>
            <a:off x="5456267" y="5138804"/>
            <a:ext cx="555277" cy="141064"/>
          </a:xfrm>
          <a:prstGeom prst="rect">
            <a:avLst/>
          </a:prstGeom>
          <a:solidFill>
            <a:srgbClr val="EEEEEE"/>
          </a:solidFill>
        </p:spPr>
        <p:txBody>
          <a:bodyPr vert="horz" wrap="square" lIns="0" tIns="0" rIns="0" bIns="0" rtlCol="0">
            <a:spAutoFit/>
          </a:bodyPr>
          <a:lstStyle/>
          <a:p>
            <a:pPr>
              <a:lnSpc>
                <a:spcPts val="1118"/>
              </a:lnSpc>
            </a:pPr>
            <a:r>
              <a:rPr sz="965" b="1" spc="13" dirty="0">
                <a:solidFill>
                  <a:srgbClr val="D9D9D9"/>
                </a:solidFill>
                <a:latin typeface="Arial"/>
                <a:cs typeface="Arial"/>
              </a:rPr>
              <a:t>P</a:t>
            </a:r>
            <a:r>
              <a:rPr sz="965" b="1" spc="-26" dirty="0">
                <a:solidFill>
                  <a:srgbClr val="D9D9D9"/>
                </a:solidFill>
                <a:latin typeface="Arial"/>
                <a:cs typeface="Arial"/>
              </a:rPr>
              <a:t>L</a:t>
            </a:r>
            <a:r>
              <a:rPr sz="965" b="1" dirty="0">
                <a:solidFill>
                  <a:srgbClr val="D9D9D9"/>
                </a:solidFill>
                <a:latin typeface="Arial"/>
                <a:cs typeface="Arial"/>
              </a:rPr>
              <a:t>UGINS</a:t>
            </a:r>
            <a:endParaRPr sz="965">
              <a:latin typeface="Arial"/>
              <a:cs typeface="Arial"/>
            </a:endParaRPr>
          </a:p>
        </p:txBody>
      </p:sp>
      <p:sp>
        <p:nvSpPr>
          <p:cNvPr id="50" name="object 50"/>
          <p:cNvSpPr/>
          <p:nvPr/>
        </p:nvSpPr>
        <p:spPr>
          <a:xfrm>
            <a:off x="5390322" y="4617506"/>
            <a:ext cx="645182" cy="433629"/>
          </a:xfrm>
          <a:prstGeom prst="rect">
            <a:avLst/>
          </a:prstGeom>
          <a:blipFill>
            <a:blip r:embed="rId8" cstate="print"/>
            <a:stretch>
              <a:fillRect/>
            </a:stretch>
          </a:blipFill>
        </p:spPr>
        <p:txBody>
          <a:bodyPr wrap="square" lIns="0" tIns="0" rIns="0" bIns="0" rtlCol="0"/>
          <a:lstStyle/>
          <a:p>
            <a:endParaRPr sz="1579"/>
          </a:p>
        </p:txBody>
      </p:sp>
      <p:sp>
        <p:nvSpPr>
          <p:cNvPr id="51" name="object 51"/>
          <p:cNvSpPr txBox="1"/>
          <p:nvPr/>
        </p:nvSpPr>
        <p:spPr>
          <a:xfrm>
            <a:off x="4077544" y="4235618"/>
            <a:ext cx="736284" cy="159750"/>
          </a:xfrm>
          <a:prstGeom prst="rect">
            <a:avLst/>
          </a:prstGeom>
        </p:spPr>
        <p:txBody>
          <a:bodyPr vert="horz" wrap="square" lIns="0" tIns="11139" rIns="0" bIns="0" rtlCol="0">
            <a:spAutoFit/>
          </a:bodyPr>
          <a:lstStyle/>
          <a:p>
            <a:pPr>
              <a:spcBef>
                <a:spcPts val="88"/>
              </a:spcBef>
            </a:pPr>
            <a:r>
              <a:rPr sz="965" b="1" spc="4" dirty="0">
                <a:solidFill>
                  <a:srgbClr val="D9D9D9"/>
                </a:solidFill>
                <a:latin typeface="Arial"/>
                <a:cs typeface="Arial"/>
              </a:rPr>
              <a:t>INVENTORY</a:t>
            </a:r>
            <a:endParaRPr sz="965">
              <a:latin typeface="Arial"/>
              <a:cs typeface="Arial"/>
            </a:endParaRPr>
          </a:p>
        </p:txBody>
      </p:sp>
      <p:sp>
        <p:nvSpPr>
          <p:cNvPr id="52" name="object 52"/>
          <p:cNvSpPr/>
          <p:nvPr/>
        </p:nvSpPr>
        <p:spPr>
          <a:xfrm>
            <a:off x="4188268" y="3651733"/>
            <a:ext cx="483097" cy="515987"/>
          </a:xfrm>
          <a:prstGeom prst="rect">
            <a:avLst/>
          </a:prstGeom>
          <a:blipFill>
            <a:blip r:embed="rId9" cstate="print"/>
            <a:stretch>
              <a:fillRect/>
            </a:stretch>
          </a:blipFill>
        </p:spPr>
        <p:txBody>
          <a:bodyPr wrap="square" lIns="0" tIns="0" rIns="0" bIns="0" rtlCol="0"/>
          <a:lstStyle/>
          <a:p>
            <a:endParaRPr sz="1579"/>
          </a:p>
        </p:txBody>
      </p:sp>
      <p:sp>
        <p:nvSpPr>
          <p:cNvPr id="53" name="object 53"/>
          <p:cNvSpPr/>
          <p:nvPr/>
        </p:nvSpPr>
        <p:spPr>
          <a:xfrm>
            <a:off x="5127592" y="2676784"/>
            <a:ext cx="3949875" cy="1848510"/>
          </a:xfrm>
          <a:custGeom>
            <a:avLst/>
            <a:gdLst/>
            <a:ahLst/>
            <a:cxnLst/>
            <a:rect l="l" t="t" r="r" b="b"/>
            <a:pathLst>
              <a:path w="4503420" h="2107565">
                <a:moveTo>
                  <a:pt x="1901593" y="1073796"/>
                </a:moveTo>
                <a:lnTo>
                  <a:pt x="786568" y="1073796"/>
                </a:lnTo>
                <a:lnTo>
                  <a:pt x="0" y="0"/>
                </a:lnTo>
                <a:lnTo>
                  <a:pt x="1901593" y="1073796"/>
                </a:lnTo>
                <a:close/>
              </a:path>
              <a:path w="4503420" h="2107565">
                <a:moveTo>
                  <a:pt x="4503318" y="2107296"/>
                </a:moveTo>
                <a:lnTo>
                  <a:pt x="43218" y="2107296"/>
                </a:lnTo>
                <a:lnTo>
                  <a:pt x="43218" y="1073796"/>
                </a:lnTo>
                <a:lnTo>
                  <a:pt x="4503318" y="1073796"/>
                </a:lnTo>
                <a:lnTo>
                  <a:pt x="4503318" y="2107296"/>
                </a:lnTo>
                <a:close/>
              </a:path>
            </a:pathLst>
          </a:custGeom>
          <a:solidFill>
            <a:srgbClr val="CCCCCC"/>
          </a:solidFill>
        </p:spPr>
        <p:txBody>
          <a:bodyPr wrap="square" lIns="0" tIns="0" rIns="0" bIns="0" rtlCol="0"/>
          <a:lstStyle/>
          <a:p>
            <a:endParaRPr sz="1579"/>
          </a:p>
        </p:txBody>
      </p:sp>
      <p:sp>
        <p:nvSpPr>
          <p:cNvPr id="54" name="object 54"/>
          <p:cNvSpPr txBox="1"/>
          <p:nvPr/>
        </p:nvSpPr>
        <p:spPr>
          <a:xfrm>
            <a:off x="5337395" y="3782882"/>
            <a:ext cx="1366750" cy="614895"/>
          </a:xfrm>
          <a:prstGeom prst="rect">
            <a:avLst/>
          </a:prstGeom>
        </p:spPr>
        <p:txBody>
          <a:bodyPr vert="horz" wrap="square" lIns="0" tIns="39543" rIns="0" bIns="0" rtlCol="0">
            <a:spAutoFit/>
          </a:bodyPr>
          <a:lstStyle/>
          <a:p>
            <a:pPr>
              <a:spcBef>
                <a:spcPts val="311"/>
              </a:spcBef>
            </a:pPr>
            <a:r>
              <a:rPr sz="1403" b="1" spc="9" dirty="0">
                <a:latin typeface="Arial"/>
                <a:cs typeface="Arial"/>
              </a:rPr>
              <a:t>CMDB</a:t>
            </a:r>
            <a:endParaRPr sz="1403" dirty="0">
              <a:latin typeface="Arial"/>
              <a:cs typeface="Arial"/>
            </a:endParaRPr>
          </a:p>
          <a:p>
            <a:pPr marL="4456">
              <a:lnSpc>
                <a:spcPts val="1574"/>
              </a:lnSpc>
              <a:spcBef>
                <a:spcPts val="223"/>
              </a:spcBef>
            </a:pPr>
            <a:r>
              <a:rPr sz="1403" spc="-22" dirty="0">
                <a:latin typeface="Arial Unicode MS"/>
                <a:cs typeface="Arial Unicode MS"/>
              </a:rPr>
              <a:t>ServiceNow,</a:t>
            </a:r>
            <a:r>
              <a:rPr sz="1403" spc="-118" dirty="0">
                <a:latin typeface="Arial Unicode MS"/>
                <a:cs typeface="Arial Unicode MS"/>
              </a:rPr>
              <a:t> </a:t>
            </a:r>
            <a:r>
              <a:rPr sz="1403" spc="18" dirty="0">
                <a:latin typeface="Arial Unicode MS"/>
                <a:cs typeface="Arial Unicode MS"/>
              </a:rPr>
              <a:t>Cob</a:t>
            </a:r>
            <a:endParaRPr sz="1403" dirty="0">
              <a:latin typeface="Arial Unicode MS"/>
              <a:cs typeface="Arial Unicode MS"/>
            </a:endParaRPr>
          </a:p>
          <a:p>
            <a:pPr marL="304656">
              <a:lnSpc>
                <a:spcPts val="1048"/>
              </a:lnSpc>
            </a:pPr>
            <a:endParaRPr sz="965" dirty="0">
              <a:latin typeface="Arial"/>
              <a:cs typeface="Arial"/>
            </a:endParaRPr>
          </a:p>
        </p:txBody>
      </p:sp>
      <p:sp>
        <p:nvSpPr>
          <p:cNvPr id="55" name="object 55"/>
          <p:cNvSpPr txBox="1"/>
          <p:nvPr/>
        </p:nvSpPr>
        <p:spPr>
          <a:xfrm>
            <a:off x="6653214" y="3748275"/>
            <a:ext cx="2010025" cy="227141"/>
          </a:xfrm>
          <a:prstGeom prst="rect">
            <a:avLst/>
          </a:prstGeom>
        </p:spPr>
        <p:txBody>
          <a:bodyPr vert="horz" wrap="square" lIns="0" tIns="11139" rIns="0" bIns="0" rtlCol="0">
            <a:spAutoFit/>
          </a:bodyPr>
          <a:lstStyle/>
          <a:p>
            <a:pPr marL="33418">
              <a:spcBef>
                <a:spcPts val="88"/>
              </a:spcBef>
            </a:pPr>
            <a:r>
              <a:rPr sz="1403" spc="-39" dirty="0">
                <a:latin typeface="Arial Unicode MS"/>
                <a:cs typeface="Arial Unicode MS"/>
              </a:rPr>
              <a:t>bler, </a:t>
            </a:r>
            <a:r>
              <a:rPr sz="1403" spc="-211" dirty="0">
                <a:latin typeface="Arial Unicode MS"/>
                <a:cs typeface="Arial Unicode MS"/>
              </a:rPr>
              <a:t>BM</a:t>
            </a:r>
            <a:r>
              <a:rPr sz="1447" b="1" spc="-315" baseline="-15151" dirty="0">
                <a:solidFill>
                  <a:srgbClr val="D9D9D9"/>
                </a:solidFill>
                <a:latin typeface="Arial"/>
                <a:cs typeface="Arial"/>
              </a:rPr>
              <a:t>H</a:t>
            </a:r>
            <a:r>
              <a:rPr sz="1403" spc="-211" dirty="0">
                <a:latin typeface="Arial Unicode MS"/>
                <a:cs typeface="Arial Unicode MS"/>
              </a:rPr>
              <a:t>C</a:t>
            </a:r>
            <a:r>
              <a:rPr sz="1447" b="1" spc="-315" baseline="-15151" dirty="0">
                <a:solidFill>
                  <a:srgbClr val="D9D9D9"/>
                </a:solidFill>
                <a:latin typeface="Arial"/>
                <a:cs typeface="Arial"/>
              </a:rPr>
              <a:t>O</a:t>
            </a:r>
            <a:r>
              <a:rPr sz="1403" spc="-211" dirty="0">
                <a:latin typeface="Arial Unicode MS"/>
                <a:cs typeface="Arial Unicode MS"/>
              </a:rPr>
              <a:t>,</a:t>
            </a:r>
            <a:r>
              <a:rPr sz="1447" b="1" spc="-315" baseline="-15151" dirty="0">
                <a:solidFill>
                  <a:srgbClr val="D9D9D9"/>
                </a:solidFill>
                <a:latin typeface="Arial"/>
                <a:cs typeface="Arial"/>
              </a:rPr>
              <a:t>S</a:t>
            </a:r>
            <a:r>
              <a:rPr sz="1403" spc="-211" dirty="0">
                <a:latin typeface="Arial Unicode MS"/>
                <a:cs typeface="Arial Unicode MS"/>
              </a:rPr>
              <a:t>C</a:t>
            </a:r>
            <a:r>
              <a:rPr sz="1447" b="1" spc="-315" baseline="-15151" dirty="0">
                <a:solidFill>
                  <a:srgbClr val="D9D9D9"/>
                </a:solidFill>
                <a:latin typeface="Arial"/>
                <a:cs typeface="Arial"/>
              </a:rPr>
              <a:t>TS</a:t>
            </a:r>
            <a:r>
              <a:rPr sz="1403" spc="-211" dirty="0">
                <a:latin typeface="Arial Unicode MS"/>
                <a:cs typeface="Arial Unicode MS"/>
              </a:rPr>
              <a:t>ustom</a:t>
            </a:r>
            <a:r>
              <a:rPr sz="1403" spc="-171" dirty="0">
                <a:latin typeface="Arial Unicode MS"/>
                <a:cs typeface="Arial Unicode MS"/>
              </a:rPr>
              <a:t> </a:t>
            </a:r>
            <a:r>
              <a:rPr sz="1403" spc="35" dirty="0">
                <a:latin typeface="Arial Unicode MS"/>
                <a:cs typeface="Arial Unicode MS"/>
              </a:rPr>
              <a:t>cmdb</a:t>
            </a:r>
            <a:endParaRPr sz="1403" dirty="0">
              <a:latin typeface="Arial Unicode MS"/>
              <a:cs typeface="Arial Unicode MS"/>
            </a:endParaRPr>
          </a:p>
        </p:txBody>
      </p:sp>
      <p:sp>
        <p:nvSpPr>
          <p:cNvPr id="56" name="object 56"/>
          <p:cNvSpPr/>
          <p:nvPr/>
        </p:nvSpPr>
        <p:spPr>
          <a:xfrm>
            <a:off x="6584852" y="1779424"/>
            <a:ext cx="1923969" cy="991454"/>
          </a:xfrm>
          <a:prstGeom prst="rect">
            <a:avLst/>
          </a:prstGeom>
          <a:blipFill>
            <a:blip r:embed="rId10" cstate="print"/>
            <a:stretch>
              <a:fillRect/>
            </a:stretch>
          </a:blipFill>
        </p:spPr>
        <p:txBody>
          <a:bodyPr wrap="square" lIns="0" tIns="0" rIns="0" bIns="0" rtlCol="0"/>
          <a:lstStyle/>
          <a:p>
            <a:endParaRPr sz="1579"/>
          </a:p>
        </p:txBody>
      </p:sp>
      <p:sp>
        <p:nvSpPr>
          <p:cNvPr id="57" name="object 57"/>
          <p:cNvSpPr/>
          <p:nvPr/>
        </p:nvSpPr>
        <p:spPr>
          <a:xfrm>
            <a:off x="2099357" y="1650973"/>
            <a:ext cx="1923969" cy="991454"/>
          </a:xfrm>
          <a:prstGeom prst="rect">
            <a:avLst/>
          </a:prstGeom>
          <a:blipFill>
            <a:blip r:embed="rId11" cstate="print"/>
            <a:stretch>
              <a:fillRect/>
            </a:stretch>
          </a:blipFill>
        </p:spPr>
        <p:txBody>
          <a:bodyPr wrap="square" lIns="0" tIns="0" rIns="0" bIns="0" rtlCol="0"/>
          <a:lstStyle/>
          <a:p>
            <a:endParaRPr sz="1579"/>
          </a:p>
        </p:txBody>
      </p:sp>
      <p:sp>
        <p:nvSpPr>
          <p:cNvPr id="58" name="object 58"/>
          <p:cNvSpPr txBox="1"/>
          <p:nvPr/>
        </p:nvSpPr>
        <p:spPr>
          <a:xfrm>
            <a:off x="6974007" y="2166087"/>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59" name="object 59"/>
          <p:cNvSpPr txBox="1"/>
          <p:nvPr/>
        </p:nvSpPr>
        <p:spPr>
          <a:xfrm>
            <a:off x="2476556" y="2037130"/>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60" name="object 60"/>
          <p:cNvSpPr/>
          <p:nvPr/>
        </p:nvSpPr>
        <p:spPr>
          <a:xfrm>
            <a:off x="4392471" y="1792116"/>
            <a:ext cx="854629" cy="732802"/>
          </a:xfrm>
          <a:prstGeom prst="rect">
            <a:avLst/>
          </a:prstGeom>
          <a:blipFill>
            <a:blip r:embed="rId12" cstate="print"/>
            <a:stretch>
              <a:fillRect/>
            </a:stretch>
          </a:blipFill>
        </p:spPr>
        <p:txBody>
          <a:bodyPr wrap="square" lIns="0" tIns="0" rIns="0" bIns="0" rtlCol="0"/>
          <a:lstStyle/>
          <a:p>
            <a:endParaRPr sz="1579"/>
          </a:p>
        </p:txBody>
      </p:sp>
      <p:sp>
        <p:nvSpPr>
          <p:cNvPr id="61" name="object 61"/>
          <p:cNvSpPr txBox="1"/>
          <p:nvPr/>
        </p:nvSpPr>
        <p:spPr>
          <a:xfrm>
            <a:off x="4623187" y="2352188"/>
            <a:ext cx="393762" cy="159750"/>
          </a:xfrm>
          <a:prstGeom prst="rect">
            <a:avLst/>
          </a:prstGeom>
        </p:spPr>
        <p:txBody>
          <a:bodyPr vert="horz" wrap="square" lIns="0" tIns="11139" rIns="0" bIns="0" rtlCol="0">
            <a:spAutoFit/>
          </a:bodyPr>
          <a:lstStyle/>
          <a:p>
            <a:pPr marL="11139">
              <a:spcBef>
                <a:spcPts val="88"/>
              </a:spcBef>
            </a:pPr>
            <a:r>
              <a:rPr sz="965" b="1" spc="4" dirty="0">
                <a:solidFill>
                  <a:srgbClr val="FFFFFF"/>
                </a:solidFill>
                <a:latin typeface="Arial"/>
                <a:cs typeface="Arial"/>
              </a:rPr>
              <a:t>CMDB</a:t>
            </a:r>
            <a:endParaRPr sz="965">
              <a:latin typeface="Arial"/>
              <a:cs typeface="Arial"/>
            </a:endParaRPr>
          </a:p>
        </p:txBody>
      </p:sp>
      <p:sp>
        <p:nvSpPr>
          <p:cNvPr id="62" name="object 53">
            <a:extLst>
              <a:ext uri="{FF2B5EF4-FFF2-40B4-BE49-F238E27FC236}">
                <a16:creationId xmlns:a16="http://schemas.microsoft.com/office/drawing/2014/main" id="{576793E5-73B8-4748-81DA-9FF8529A0B20}"/>
              </a:ext>
            </a:extLst>
          </p:cNvPr>
          <p:cNvSpPr/>
          <p:nvPr/>
        </p:nvSpPr>
        <p:spPr>
          <a:xfrm>
            <a:off x="5127592" y="2685983"/>
            <a:ext cx="3949875" cy="1848510"/>
          </a:xfrm>
          <a:custGeom>
            <a:avLst/>
            <a:gdLst/>
            <a:ahLst/>
            <a:cxnLst/>
            <a:rect l="l" t="t" r="r" b="b"/>
            <a:pathLst>
              <a:path w="4503420" h="2107565">
                <a:moveTo>
                  <a:pt x="1901593" y="1073796"/>
                </a:moveTo>
                <a:lnTo>
                  <a:pt x="786568" y="1073796"/>
                </a:lnTo>
                <a:lnTo>
                  <a:pt x="0" y="0"/>
                </a:lnTo>
                <a:lnTo>
                  <a:pt x="1901593" y="1073796"/>
                </a:lnTo>
                <a:close/>
              </a:path>
              <a:path w="4503420" h="2107565">
                <a:moveTo>
                  <a:pt x="4503318" y="2107296"/>
                </a:moveTo>
                <a:lnTo>
                  <a:pt x="43218" y="2107296"/>
                </a:lnTo>
                <a:lnTo>
                  <a:pt x="43218" y="1073796"/>
                </a:lnTo>
                <a:lnTo>
                  <a:pt x="4503318" y="1073796"/>
                </a:lnTo>
                <a:lnTo>
                  <a:pt x="4503318" y="2107296"/>
                </a:lnTo>
                <a:close/>
              </a:path>
            </a:pathLst>
          </a:custGeom>
          <a:solidFill>
            <a:srgbClr val="CCCCCC"/>
          </a:solidFill>
        </p:spPr>
        <p:txBody>
          <a:bodyPr wrap="square" lIns="0" tIns="0" rIns="0" bIns="0" rtlCol="0"/>
          <a:lstStyle/>
          <a:p>
            <a:endParaRPr sz="1579"/>
          </a:p>
        </p:txBody>
      </p:sp>
      <p:pic>
        <p:nvPicPr>
          <p:cNvPr id="65" name="Image 64">
            <a:extLst>
              <a:ext uri="{FF2B5EF4-FFF2-40B4-BE49-F238E27FC236}">
                <a16:creationId xmlns:a16="http://schemas.microsoft.com/office/drawing/2014/main" id="{96C902FE-35D3-409C-9D3D-4ECDE1D73EF0}"/>
              </a:ext>
            </a:extLst>
          </p:cNvPr>
          <p:cNvPicPr>
            <a:picLocks noChangeAspect="1"/>
          </p:cNvPicPr>
          <p:nvPr/>
        </p:nvPicPr>
        <p:blipFill>
          <a:blip r:embed="rId13"/>
          <a:stretch>
            <a:fillRect/>
          </a:stretch>
        </p:blipFill>
        <p:spPr>
          <a:xfrm>
            <a:off x="5403744" y="3783845"/>
            <a:ext cx="3377703" cy="664282"/>
          </a:xfrm>
          <a:prstGeom prst="rect">
            <a:avLst/>
          </a:prstGeom>
        </p:spPr>
      </p:pic>
      <p:sp>
        <p:nvSpPr>
          <p:cNvPr id="67" name="Google Shape;105;p18">
            <a:extLst>
              <a:ext uri="{FF2B5EF4-FFF2-40B4-BE49-F238E27FC236}">
                <a16:creationId xmlns:a16="http://schemas.microsoft.com/office/drawing/2014/main" id="{DEE45181-571D-424E-81B6-D097058432A2}"/>
              </a:ext>
            </a:extLst>
          </p:cNvPr>
          <p:cNvSpPr txBox="1"/>
          <p:nvPr/>
        </p:nvSpPr>
        <p:spPr>
          <a:xfrm>
            <a:off x="25793" y="833312"/>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2" name="Espace réservé de la date 1">
            <a:extLst>
              <a:ext uri="{FF2B5EF4-FFF2-40B4-BE49-F238E27FC236}">
                <a16:creationId xmlns:a16="http://schemas.microsoft.com/office/drawing/2014/main" id="{7A775793-8978-47A8-8993-067162B8AB3F}"/>
              </a:ext>
            </a:extLst>
          </p:cNvPr>
          <p:cNvSpPr>
            <a:spLocks noGrp="1"/>
          </p:cNvSpPr>
          <p:nvPr>
            <p:ph type="dt" sz="half" idx="6"/>
          </p:nvPr>
        </p:nvSpPr>
        <p:spPr/>
        <p:txBody>
          <a:bodyPr/>
          <a:lstStyle/>
          <a:p>
            <a:fld id="{42B43BE9-DC25-44DB-96A8-0849691BFF08}" type="datetime1">
              <a:rPr lang="en-US" smtClean="0"/>
              <a:t>11/26/2020</a:t>
            </a:fld>
            <a:endParaRPr lang="en-US"/>
          </a:p>
        </p:txBody>
      </p:sp>
      <p:sp>
        <p:nvSpPr>
          <p:cNvPr id="63" name="Espace réservé du numéro de diapositive 62">
            <a:extLst>
              <a:ext uri="{FF2B5EF4-FFF2-40B4-BE49-F238E27FC236}">
                <a16:creationId xmlns:a16="http://schemas.microsoft.com/office/drawing/2014/main" id="{2A300635-AEC8-42FA-B60D-A3CBF0D2AE1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47</a:t>
            </a:fld>
            <a:endParaRPr lang="fr-FR" spc="-1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878967" y="2828153"/>
            <a:ext cx="2970202" cy="2448900"/>
          </a:xfrm>
          <a:custGeom>
            <a:avLst/>
            <a:gdLst/>
            <a:ahLst/>
            <a:cxnLst/>
            <a:rect l="l" t="t" r="r" b="b"/>
            <a:pathLst>
              <a:path w="3386454" h="2792095">
                <a:moveTo>
                  <a:pt x="0" y="0"/>
                </a:moveTo>
                <a:lnTo>
                  <a:pt x="3386099" y="0"/>
                </a:lnTo>
                <a:lnTo>
                  <a:pt x="3386099" y="2791500"/>
                </a:lnTo>
                <a:lnTo>
                  <a:pt x="0" y="2791500"/>
                </a:lnTo>
                <a:lnTo>
                  <a:pt x="0" y="0"/>
                </a:lnTo>
                <a:close/>
              </a:path>
            </a:pathLst>
          </a:custGeom>
          <a:ln w="28574">
            <a:solidFill>
              <a:srgbClr val="F4CCCC"/>
            </a:solidFill>
          </a:ln>
        </p:spPr>
        <p:txBody>
          <a:bodyPr wrap="square" lIns="0" tIns="0" rIns="0" bIns="0" rtlCol="0"/>
          <a:lstStyle/>
          <a:p>
            <a:endParaRPr sz="1579"/>
          </a:p>
        </p:txBody>
      </p:sp>
      <p:sp>
        <p:nvSpPr>
          <p:cNvPr id="4" name="object 4"/>
          <p:cNvSpPr/>
          <p:nvPr/>
        </p:nvSpPr>
        <p:spPr>
          <a:xfrm>
            <a:off x="7132440" y="2728436"/>
            <a:ext cx="0" cy="2717349"/>
          </a:xfrm>
          <a:custGeom>
            <a:avLst/>
            <a:gdLst/>
            <a:ahLst/>
            <a:cxnLst/>
            <a:rect l="l" t="t" r="r" b="b"/>
            <a:pathLst>
              <a:path h="3098165">
                <a:moveTo>
                  <a:pt x="0" y="0"/>
                </a:moveTo>
                <a:lnTo>
                  <a:pt x="0" y="3098100"/>
                </a:lnTo>
              </a:path>
            </a:pathLst>
          </a:custGeom>
          <a:ln w="19049">
            <a:solidFill>
              <a:srgbClr val="D9D9D9"/>
            </a:solidFill>
          </a:ln>
        </p:spPr>
        <p:txBody>
          <a:bodyPr wrap="square" lIns="0" tIns="0" rIns="0" bIns="0" rtlCol="0"/>
          <a:lstStyle/>
          <a:p>
            <a:endParaRPr sz="1579"/>
          </a:p>
        </p:txBody>
      </p:sp>
      <p:sp>
        <p:nvSpPr>
          <p:cNvPr id="5" name="object 5"/>
          <p:cNvSpPr txBox="1"/>
          <p:nvPr/>
        </p:nvSpPr>
        <p:spPr>
          <a:xfrm>
            <a:off x="3891499" y="2840684"/>
            <a:ext cx="2945140" cy="286223"/>
          </a:xfrm>
          <a:prstGeom prst="rect">
            <a:avLst/>
          </a:prstGeom>
          <a:solidFill>
            <a:srgbClr val="F4CCCC"/>
          </a:solidFill>
        </p:spPr>
        <p:txBody>
          <a:bodyPr vert="horz" wrap="square" lIns="0" tIns="109719" rIns="0" bIns="0" rtlCol="0">
            <a:spAutoFit/>
          </a:bodyPr>
          <a:lstStyle/>
          <a:p>
            <a:pPr marL="369263">
              <a:spcBef>
                <a:spcPts val="864"/>
              </a:spcBef>
            </a:pPr>
            <a:r>
              <a:rPr sz="1140" b="1" spc="-35" dirty="0">
                <a:solidFill>
                  <a:srgbClr val="FFFFFF"/>
                </a:solidFill>
                <a:latin typeface="Arial"/>
                <a:cs typeface="Arial"/>
              </a:rPr>
              <a:t>ANSIBLE </a:t>
            </a:r>
            <a:r>
              <a:rPr sz="1140" b="1" spc="-39" dirty="0">
                <a:solidFill>
                  <a:srgbClr val="FFFFFF"/>
                </a:solidFill>
                <a:latin typeface="Arial"/>
                <a:cs typeface="Arial"/>
              </a:rPr>
              <a:t>AUTOMATION</a:t>
            </a:r>
            <a:r>
              <a:rPr sz="1140" b="1" spc="-96" dirty="0">
                <a:solidFill>
                  <a:srgbClr val="FFFFFF"/>
                </a:solidFill>
                <a:latin typeface="Arial"/>
                <a:cs typeface="Arial"/>
              </a:rPr>
              <a:t> </a:t>
            </a:r>
            <a:r>
              <a:rPr sz="1140" b="1" spc="-39" dirty="0">
                <a:solidFill>
                  <a:srgbClr val="FFFFFF"/>
                </a:solidFill>
                <a:latin typeface="Arial"/>
                <a:cs typeface="Arial"/>
              </a:rPr>
              <a:t>ENGINE</a:t>
            </a:r>
            <a:endParaRPr sz="1140">
              <a:latin typeface="Arial"/>
              <a:cs typeface="Arial"/>
            </a:endParaRPr>
          </a:p>
        </p:txBody>
      </p:sp>
      <p:sp>
        <p:nvSpPr>
          <p:cNvPr id="6" name="object 6"/>
          <p:cNvSpPr/>
          <p:nvPr/>
        </p:nvSpPr>
        <p:spPr>
          <a:xfrm>
            <a:off x="2946572" y="4720224"/>
            <a:ext cx="791979" cy="7240"/>
          </a:xfrm>
          <a:custGeom>
            <a:avLst/>
            <a:gdLst/>
            <a:ahLst/>
            <a:cxnLst/>
            <a:rect l="l" t="t" r="r" b="b"/>
            <a:pathLst>
              <a:path w="902970" h="8254">
                <a:moveTo>
                  <a:pt x="0" y="8061"/>
                </a:moveTo>
                <a:lnTo>
                  <a:pt x="902965" y="0"/>
                </a:lnTo>
              </a:path>
            </a:pathLst>
          </a:custGeom>
          <a:ln w="9524">
            <a:solidFill>
              <a:srgbClr val="E6B8AE"/>
            </a:solidFill>
          </a:ln>
        </p:spPr>
        <p:txBody>
          <a:bodyPr wrap="square" lIns="0" tIns="0" rIns="0" bIns="0" rtlCol="0"/>
          <a:lstStyle/>
          <a:p>
            <a:endParaRPr sz="1579"/>
          </a:p>
        </p:txBody>
      </p:sp>
      <p:sp>
        <p:nvSpPr>
          <p:cNvPr id="7" name="object 7"/>
          <p:cNvSpPr/>
          <p:nvPr/>
        </p:nvSpPr>
        <p:spPr>
          <a:xfrm>
            <a:off x="3738384" y="4701863"/>
            <a:ext cx="50682" cy="36759"/>
          </a:xfrm>
          <a:custGeom>
            <a:avLst/>
            <a:gdLst/>
            <a:ahLst/>
            <a:cxnLst/>
            <a:rect l="l" t="t" r="r" b="b"/>
            <a:pathLst>
              <a:path w="57785" h="41910">
                <a:moveTo>
                  <a:pt x="373" y="41863"/>
                </a:moveTo>
                <a:lnTo>
                  <a:pt x="0" y="0"/>
                </a:lnTo>
                <a:lnTo>
                  <a:pt x="57697" y="20418"/>
                </a:lnTo>
                <a:lnTo>
                  <a:pt x="373" y="41863"/>
                </a:lnTo>
                <a:close/>
              </a:path>
            </a:pathLst>
          </a:custGeom>
          <a:solidFill>
            <a:srgbClr val="E6B8AE"/>
          </a:solidFill>
        </p:spPr>
        <p:txBody>
          <a:bodyPr wrap="square" lIns="0" tIns="0" rIns="0" bIns="0" rtlCol="0"/>
          <a:lstStyle/>
          <a:p>
            <a:endParaRPr sz="1579"/>
          </a:p>
        </p:txBody>
      </p:sp>
      <p:sp>
        <p:nvSpPr>
          <p:cNvPr id="8" name="object 8"/>
          <p:cNvSpPr/>
          <p:nvPr/>
        </p:nvSpPr>
        <p:spPr>
          <a:xfrm>
            <a:off x="3738384" y="4701863"/>
            <a:ext cx="50682" cy="36759"/>
          </a:xfrm>
          <a:custGeom>
            <a:avLst/>
            <a:gdLst/>
            <a:ahLst/>
            <a:cxnLst/>
            <a:rect l="l" t="t" r="r" b="b"/>
            <a:pathLst>
              <a:path w="57785" h="41910">
                <a:moveTo>
                  <a:pt x="373" y="41863"/>
                </a:moveTo>
                <a:lnTo>
                  <a:pt x="57697" y="20418"/>
                </a:lnTo>
                <a:lnTo>
                  <a:pt x="0" y="0"/>
                </a:lnTo>
                <a:lnTo>
                  <a:pt x="373" y="41863"/>
                </a:lnTo>
                <a:close/>
              </a:path>
            </a:pathLst>
          </a:custGeom>
          <a:ln w="9524">
            <a:solidFill>
              <a:srgbClr val="E6B8AE"/>
            </a:solidFill>
          </a:ln>
        </p:spPr>
        <p:txBody>
          <a:bodyPr wrap="square" lIns="0" tIns="0" rIns="0" bIns="0" rtlCol="0"/>
          <a:lstStyle/>
          <a:p>
            <a:endParaRPr sz="1579"/>
          </a:p>
        </p:txBody>
      </p:sp>
      <p:sp>
        <p:nvSpPr>
          <p:cNvPr id="9" name="object 9"/>
          <p:cNvSpPr/>
          <p:nvPr/>
        </p:nvSpPr>
        <p:spPr>
          <a:xfrm>
            <a:off x="6899473" y="3651068"/>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0" name="object 10"/>
          <p:cNvSpPr/>
          <p:nvPr/>
        </p:nvSpPr>
        <p:spPr>
          <a:xfrm>
            <a:off x="7382539" y="3632707"/>
            <a:ext cx="50682" cy="36759"/>
          </a:xfrm>
          <a:custGeom>
            <a:avLst/>
            <a:gdLst/>
            <a:ahLst/>
            <a:cxnLst/>
            <a:rect l="l" t="t" r="r" b="b"/>
            <a:pathLst>
              <a:path w="57784" h="41910">
                <a:moveTo>
                  <a:pt x="0" y="41865"/>
                </a:moveTo>
                <a:lnTo>
                  <a:pt x="0" y="0"/>
                </a:lnTo>
                <a:lnTo>
                  <a:pt x="57512" y="20933"/>
                </a:lnTo>
                <a:lnTo>
                  <a:pt x="0" y="41865"/>
                </a:lnTo>
                <a:close/>
              </a:path>
            </a:pathLst>
          </a:custGeom>
          <a:solidFill>
            <a:srgbClr val="E6B8AE"/>
          </a:solidFill>
        </p:spPr>
        <p:txBody>
          <a:bodyPr wrap="square" lIns="0" tIns="0" rIns="0" bIns="0" rtlCol="0"/>
          <a:lstStyle/>
          <a:p>
            <a:endParaRPr sz="1579"/>
          </a:p>
        </p:txBody>
      </p:sp>
      <p:sp>
        <p:nvSpPr>
          <p:cNvPr id="11" name="object 11"/>
          <p:cNvSpPr/>
          <p:nvPr/>
        </p:nvSpPr>
        <p:spPr>
          <a:xfrm>
            <a:off x="7382539" y="3632707"/>
            <a:ext cx="50682" cy="36759"/>
          </a:xfrm>
          <a:custGeom>
            <a:avLst/>
            <a:gdLst/>
            <a:ahLst/>
            <a:cxnLst/>
            <a:rect l="l" t="t" r="r" b="b"/>
            <a:pathLst>
              <a:path w="57784" h="41910">
                <a:moveTo>
                  <a:pt x="0" y="41865"/>
                </a:moveTo>
                <a:lnTo>
                  <a:pt x="57512" y="20933"/>
                </a:lnTo>
                <a:lnTo>
                  <a:pt x="0" y="0"/>
                </a:lnTo>
                <a:lnTo>
                  <a:pt x="0" y="41865"/>
                </a:lnTo>
                <a:close/>
              </a:path>
            </a:pathLst>
          </a:custGeom>
          <a:ln w="9524">
            <a:solidFill>
              <a:srgbClr val="E6B8AE"/>
            </a:solidFill>
          </a:ln>
        </p:spPr>
        <p:txBody>
          <a:bodyPr wrap="square" lIns="0" tIns="0" rIns="0" bIns="0" rtlCol="0"/>
          <a:lstStyle/>
          <a:p>
            <a:endParaRPr sz="1579"/>
          </a:p>
        </p:txBody>
      </p:sp>
      <p:sp>
        <p:nvSpPr>
          <p:cNvPr id="12" name="object 12"/>
          <p:cNvSpPr/>
          <p:nvPr/>
        </p:nvSpPr>
        <p:spPr>
          <a:xfrm>
            <a:off x="6899473" y="4661166"/>
            <a:ext cx="483431" cy="0"/>
          </a:xfrm>
          <a:custGeom>
            <a:avLst/>
            <a:gdLst/>
            <a:ahLst/>
            <a:cxnLst/>
            <a:rect l="l" t="t" r="r" b="b"/>
            <a:pathLst>
              <a:path w="551179">
                <a:moveTo>
                  <a:pt x="0" y="0"/>
                </a:moveTo>
                <a:lnTo>
                  <a:pt x="550762" y="0"/>
                </a:lnTo>
              </a:path>
            </a:pathLst>
          </a:custGeom>
          <a:ln w="9524">
            <a:solidFill>
              <a:srgbClr val="E6B8AE"/>
            </a:solidFill>
          </a:ln>
        </p:spPr>
        <p:txBody>
          <a:bodyPr wrap="square" lIns="0" tIns="0" rIns="0" bIns="0" rtlCol="0"/>
          <a:lstStyle/>
          <a:p>
            <a:endParaRPr sz="1579"/>
          </a:p>
        </p:txBody>
      </p:sp>
      <p:sp>
        <p:nvSpPr>
          <p:cNvPr id="13" name="object 13"/>
          <p:cNvSpPr/>
          <p:nvPr/>
        </p:nvSpPr>
        <p:spPr>
          <a:xfrm>
            <a:off x="7382539" y="4642807"/>
            <a:ext cx="50682" cy="36759"/>
          </a:xfrm>
          <a:custGeom>
            <a:avLst/>
            <a:gdLst/>
            <a:ahLst/>
            <a:cxnLst/>
            <a:rect l="l" t="t" r="r" b="b"/>
            <a:pathLst>
              <a:path w="57784"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4" name="object 14"/>
          <p:cNvSpPr/>
          <p:nvPr/>
        </p:nvSpPr>
        <p:spPr>
          <a:xfrm>
            <a:off x="7382539" y="4642807"/>
            <a:ext cx="50682" cy="36759"/>
          </a:xfrm>
          <a:custGeom>
            <a:avLst/>
            <a:gdLst/>
            <a:ahLst/>
            <a:cxnLst/>
            <a:rect l="l" t="t" r="r" b="b"/>
            <a:pathLst>
              <a:path w="57784"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5" name="object 15"/>
          <p:cNvSpPr/>
          <p:nvPr/>
        </p:nvSpPr>
        <p:spPr>
          <a:xfrm>
            <a:off x="2670381" y="4141208"/>
            <a:ext cx="1068226" cy="0"/>
          </a:xfrm>
          <a:custGeom>
            <a:avLst/>
            <a:gdLst/>
            <a:ahLst/>
            <a:cxnLst/>
            <a:rect l="l" t="t" r="r" b="b"/>
            <a:pathLst>
              <a:path w="1217929">
                <a:moveTo>
                  <a:pt x="0" y="0"/>
                </a:moveTo>
                <a:lnTo>
                  <a:pt x="1217662" y="0"/>
                </a:lnTo>
              </a:path>
            </a:pathLst>
          </a:custGeom>
          <a:ln w="9524">
            <a:solidFill>
              <a:srgbClr val="E6B8AE"/>
            </a:solidFill>
          </a:ln>
        </p:spPr>
        <p:txBody>
          <a:bodyPr wrap="square" lIns="0" tIns="0" rIns="0" bIns="0" rtlCol="0"/>
          <a:lstStyle/>
          <a:p>
            <a:endParaRPr sz="1579"/>
          </a:p>
        </p:txBody>
      </p:sp>
      <p:sp>
        <p:nvSpPr>
          <p:cNvPr id="16" name="object 16"/>
          <p:cNvSpPr/>
          <p:nvPr/>
        </p:nvSpPr>
        <p:spPr>
          <a:xfrm>
            <a:off x="3738374" y="4122848"/>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17" name="object 17"/>
          <p:cNvSpPr/>
          <p:nvPr/>
        </p:nvSpPr>
        <p:spPr>
          <a:xfrm>
            <a:off x="3738374" y="4122848"/>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18" name="object 18"/>
          <p:cNvSpPr/>
          <p:nvPr/>
        </p:nvSpPr>
        <p:spPr>
          <a:xfrm>
            <a:off x="2567285" y="3924991"/>
            <a:ext cx="0" cy="326928"/>
          </a:xfrm>
          <a:custGeom>
            <a:avLst/>
            <a:gdLst/>
            <a:ahLst/>
            <a:cxnLst/>
            <a:rect l="l" t="t" r="r" b="b"/>
            <a:pathLst>
              <a:path h="372745">
                <a:moveTo>
                  <a:pt x="0" y="0"/>
                </a:moveTo>
                <a:lnTo>
                  <a:pt x="0" y="372262"/>
                </a:lnTo>
              </a:path>
            </a:pathLst>
          </a:custGeom>
          <a:ln w="9524">
            <a:solidFill>
              <a:srgbClr val="E6B8AE"/>
            </a:solidFill>
          </a:ln>
        </p:spPr>
        <p:txBody>
          <a:bodyPr wrap="square" lIns="0" tIns="0" rIns="0" bIns="0" rtlCol="0"/>
          <a:lstStyle/>
          <a:p>
            <a:endParaRPr sz="1579"/>
          </a:p>
        </p:txBody>
      </p:sp>
      <p:sp>
        <p:nvSpPr>
          <p:cNvPr id="19" name="object 19"/>
          <p:cNvSpPr/>
          <p:nvPr/>
        </p:nvSpPr>
        <p:spPr>
          <a:xfrm>
            <a:off x="2548925" y="4251496"/>
            <a:ext cx="36759" cy="50682"/>
          </a:xfrm>
          <a:custGeom>
            <a:avLst/>
            <a:gdLst/>
            <a:ahLst/>
            <a:cxnLst/>
            <a:rect l="l" t="t" r="r" b="b"/>
            <a:pathLst>
              <a:path w="41910" h="57785">
                <a:moveTo>
                  <a:pt x="20932" y="57512"/>
                </a:moveTo>
                <a:lnTo>
                  <a:pt x="0" y="0"/>
                </a:lnTo>
                <a:lnTo>
                  <a:pt x="41865" y="0"/>
                </a:lnTo>
                <a:lnTo>
                  <a:pt x="20932" y="57512"/>
                </a:lnTo>
                <a:close/>
              </a:path>
            </a:pathLst>
          </a:custGeom>
          <a:solidFill>
            <a:srgbClr val="E6B8AE"/>
          </a:solidFill>
        </p:spPr>
        <p:txBody>
          <a:bodyPr wrap="square" lIns="0" tIns="0" rIns="0" bIns="0" rtlCol="0"/>
          <a:lstStyle/>
          <a:p>
            <a:endParaRPr sz="1579"/>
          </a:p>
        </p:txBody>
      </p:sp>
      <p:sp>
        <p:nvSpPr>
          <p:cNvPr id="20" name="object 20"/>
          <p:cNvSpPr/>
          <p:nvPr/>
        </p:nvSpPr>
        <p:spPr>
          <a:xfrm>
            <a:off x="2548925" y="4251496"/>
            <a:ext cx="36759" cy="50682"/>
          </a:xfrm>
          <a:custGeom>
            <a:avLst/>
            <a:gdLst/>
            <a:ahLst/>
            <a:cxnLst/>
            <a:rect l="l" t="t" r="r" b="b"/>
            <a:pathLst>
              <a:path w="41910" h="57785">
                <a:moveTo>
                  <a:pt x="0" y="0"/>
                </a:moveTo>
                <a:lnTo>
                  <a:pt x="20932" y="57512"/>
                </a:lnTo>
                <a:lnTo>
                  <a:pt x="41865" y="0"/>
                </a:lnTo>
                <a:lnTo>
                  <a:pt x="0" y="0"/>
                </a:lnTo>
                <a:close/>
              </a:path>
            </a:pathLst>
          </a:custGeom>
          <a:ln w="9524">
            <a:solidFill>
              <a:srgbClr val="E6B8AE"/>
            </a:solidFill>
          </a:ln>
        </p:spPr>
        <p:txBody>
          <a:bodyPr wrap="square" lIns="0" tIns="0" rIns="0" bIns="0" rtlCol="0"/>
          <a:lstStyle/>
          <a:p>
            <a:endParaRPr sz="1579"/>
          </a:p>
        </p:txBody>
      </p:sp>
      <p:sp>
        <p:nvSpPr>
          <p:cNvPr id="21" name="object 21"/>
          <p:cNvSpPr/>
          <p:nvPr/>
        </p:nvSpPr>
        <p:spPr>
          <a:xfrm>
            <a:off x="2674213" y="3922319"/>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22" name="object 22"/>
          <p:cNvSpPr/>
          <p:nvPr/>
        </p:nvSpPr>
        <p:spPr>
          <a:xfrm>
            <a:off x="3339023" y="3733908"/>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23" name="object 23"/>
          <p:cNvSpPr/>
          <p:nvPr/>
        </p:nvSpPr>
        <p:spPr>
          <a:xfrm>
            <a:off x="3740266" y="3715548"/>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24" name="object 24"/>
          <p:cNvSpPr/>
          <p:nvPr/>
        </p:nvSpPr>
        <p:spPr>
          <a:xfrm>
            <a:off x="3740266" y="3715548"/>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25" name="object 25"/>
          <p:cNvSpPr/>
          <p:nvPr/>
        </p:nvSpPr>
        <p:spPr>
          <a:xfrm>
            <a:off x="3583379" y="3408077"/>
            <a:ext cx="155945" cy="0"/>
          </a:xfrm>
          <a:custGeom>
            <a:avLst/>
            <a:gdLst/>
            <a:ahLst/>
            <a:cxnLst/>
            <a:rect l="l" t="t" r="r" b="b"/>
            <a:pathLst>
              <a:path w="177800">
                <a:moveTo>
                  <a:pt x="0" y="0"/>
                </a:moveTo>
                <a:lnTo>
                  <a:pt x="177562" y="0"/>
                </a:lnTo>
              </a:path>
            </a:pathLst>
          </a:custGeom>
          <a:ln w="9524">
            <a:solidFill>
              <a:srgbClr val="E6B8AE"/>
            </a:solidFill>
          </a:ln>
        </p:spPr>
        <p:txBody>
          <a:bodyPr wrap="square" lIns="0" tIns="0" rIns="0" bIns="0" rtlCol="0"/>
          <a:lstStyle/>
          <a:p>
            <a:endParaRPr sz="1579"/>
          </a:p>
        </p:txBody>
      </p:sp>
      <p:sp>
        <p:nvSpPr>
          <p:cNvPr id="26" name="object 26"/>
          <p:cNvSpPr/>
          <p:nvPr/>
        </p:nvSpPr>
        <p:spPr>
          <a:xfrm>
            <a:off x="3739118" y="3389717"/>
            <a:ext cx="50682" cy="36759"/>
          </a:xfrm>
          <a:custGeom>
            <a:avLst/>
            <a:gdLst/>
            <a:ahLst/>
            <a:cxnLst/>
            <a:rect l="l" t="t" r="r" b="b"/>
            <a:pathLst>
              <a:path w="57785" h="41910">
                <a:moveTo>
                  <a:pt x="0" y="41865"/>
                </a:moveTo>
                <a:lnTo>
                  <a:pt x="0" y="0"/>
                </a:lnTo>
                <a:lnTo>
                  <a:pt x="57512" y="20932"/>
                </a:lnTo>
                <a:lnTo>
                  <a:pt x="0" y="41865"/>
                </a:lnTo>
                <a:close/>
              </a:path>
            </a:pathLst>
          </a:custGeom>
          <a:solidFill>
            <a:srgbClr val="E6B8AE"/>
          </a:solidFill>
        </p:spPr>
        <p:txBody>
          <a:bodyPr wrap="square" lIns="0" tIns="0" rIns="0" bIns="0" rtlCol="0"/>
          <a:lstStyle/>
          <a:p>
            <a:endParaRPr sz="1579"/>
          </a:p>
        </p:txBody>
      </p:sp>
      <p:sp>
        <p:nvSpPr>
          <p:cNvPr id="27" name="object 27"/>
          <p:cNvSpPr/>
          <p:nvPr/>
        </p:nvSpPr>
        <p:spPr>
          <a:xfrm>
            <a:off x="3739118" y="3389717"/>
            <a:ext cx="50682" cy="36759"/>
          </a:xfrm>
          <a:custGeom>
            <a:avLst/>
            <a:gdLst/>
            <a:ahLst/>
            <a:cxnLst/>
            <a:rect l="l" t="t" r="r" b="b"/>
            <a:pathLst>
              <a:path w="57785" h="41910">
                <a:moveTo>
                  <a:pt x="0" y="41865"/>
                </a:moveTo>
                <a:lnTo>
                  <a:pt x="57512" y="20932"/>
                </a:lnTo>
                <a:lnTo>
                  <a:pt x="0" y="0"/>
                </a:lnTo>
                <a:lnTo>
                  <a:pt x="0" y="41865"/>
                </a:lnTo>
                <a:close/>
              </a:path>
            </a:pathLst>
          </a:custGeom>
          <a:ln w="9524">
            <a:solidFill>
              <a:srgbClr val="E6B8AE"/>
            </a:solidFill>
          </a:ln>
        </p:spPr>
        <p:txBody>
          <a:bodyPr wrap="square" lIns="0" tIns="0" rIns="0" bIns="0" rtlCol="0"/>
          <a:lstStyle/>
          <a:p>
            <a:endParaRPr sz="1579"/>
          </a:p>
        </p:txBody>
      </p:sp>
      <p:sp>
        <p:nvSpPr>
          <p:cNvPr id="28" name="object 28"/>
          <p:cNvSpPr/>
          <p:nvPr/>
        </p:nvSpPr>
        <p:spPr>
          <a:xfrm>
            <a:off x="3595264" y="2603991"/>
            <a:ext cx="0" cy="804233"/>
          </a:xfrm>
          <a:custGeom>
            <a:avLst/>
            <a:gdLst/>
            <a:ahLst/>
            <a:cxnLst/>
            <a:rect l="l" t="t" r="r" b="b"/>
            <a:pathLst>
              <a:path h="916939">
                <a:moveTo>
                  <a:pt x="0" y="0"/>
                </a:moveTo>
                <a:lnTo>
                  <a:pt x="0" y="916799"/>
                </a:lnTo>
              </a:path>
            </a:pathLst>
          </a:custGeom>
          <a:ln w="9524">
            <a:solidFill>
              <a:srgbClr val="E6B8AE"/>
            </a:solidFill>
          </a:ln>
        </p:spPr>
        <p:txBody>
          <a:bodyPr wrap="square" lIns="0" tIns="0" rIns="0" bIns="0" rtlCol="0"/>
          <a:lstStyle/>
          <a:p>
            <a:endParaRPr sz="1579"/>
          </a:p>
        </p:txBody>
      </p:sp>
      <p:sp>
        <p:nvSpPr>
          <p:cNvPr id="29" name="object 29"/>
          <p:cNvSpPr/>
          <p:nvPr/>
        </p:nvSpPr>
        <p:spPr>
          <a:xfrm>
            <a:off x="3583408" y="2603996"/>
            <a:ext cx="1524366" cy="0"/>
          </a:xfrm>
          <a:custGeom>
            <a:avLst/>
            <a:gdLst/>
            <a:ahLst/>
            <a:cxnLst/>
            <a:rect l="l" t="t" r="r" b="b"/>
            <a:pathLst>
              <a:path w="1737995">
                <a:moveTo>
                  <a:pt x="1737599" y="0"/>
                </a:moveTo>
                <a:lnTo>
                  <a:pt x="0" y="0"/>
                </a:lnTo>
              </a:path>
            </a:pathLst>
          </a:custGeom>
          <a:ln w="9524">
            <a:solidFill>
              <a:srgbClr val="E6B8AE"/>
            </a:solidFill>
          </a:ln>
        </p:spPr>
        <p:txBody>
          <a:bodyPr wrap="square" lIns="0" tIns="0" rIns="0" bIns="0" rtlCol="0"/>
          <a:lstStyle/>
          <a:p>
            <a:endParaRPr sz="1579"/>
          </a:p>
        </p:txBody>
      </p:sp>
      <p:sp>
        <p:nvSpPr>
          <p:cNvPr id="30" name="object 30"/>
          <p:cNvSpPr/>
          <p:nvPr/>
        </p:nvSpPr>
        <p:spPr>
          <a:xfrm>
            <a:off x="5107425" y="2388208"/>
            <a:ext cx="0" cy="225564"/>
          </a:xfrm>
          <a:custGeom>
            <a:avLst/>
            <a:gdLst/>
            <a:ahLst/>
            <a:cxnLst/>
            <a:rect l="l" t="t" r="r" b="b"/>
            <a:pathLst>
              <a:path h="257175">
                <a:moveTo>
                  <a:pt x="0" y="0"/>
                </a:moveTo>
                <a:lnTo>
                  <a:pt x="0" y="256799"/>
                </a:lnTo>
              </a:path>
            </a:pathLst>
          </a:custGeom>
          <a:ln w="9524">
            <a:solidFill>
              <a:srgbClr val="E6B8AE"/>
            </a:solidFill>
          </a:ln>
        </p:spPr>
        <p:txBody>
          <a:bodyPr wrap="square" lIns="0" tIns="0" rIns="0" bIns="0" rtlCol="0"/>
          <a:lstStyle/>
          <a:p>
            <a:endParaRPr sz="1579"/>
          </a:p>
        </p:txBody>
      </p:sp>
      <p:sp>
        <p:nvSpPr>
          <p:cNvPr id="31" name="object 31"/>
          <p:cNvSpPr/>
          <p:nvPr/>
        </p:nvSpPr>
        <p:spPr>
          <a:xfrm>
            <a:off x="2056250" y="2913233"/>
            <a:ext cx="1059867" cy="722014"/>
          </a:xfrm>
          <a:prstGeom prst="rect">
            <a:avLst/>
          </a:prstGeom>
          <a:blipFill>
            <a:blip r:embed="rId2" cstate="print"/>
            <a:stretch>
              <a:fillRect/>
            </a:stretch>
          </a:blipFill>
        </p:spPr>
        <p:txBody>
          <a:bodyPr wrap="square" lIns="0" tIns="0" rIns="0" bIns="0" rtlCol="0"/>
          <a:lstStyle/>
          <a:p>
            <a:endParaRPr sz="1579"/>
          </a:p>
        </p:txBody>
      </p:sp>
      <p:sp>
        <p:nvSpPr>
          <p:cNvPr id="32" name="object 32"/>
          <p:cNvSpPr txBox="1"/>
          <p:nvPr/>
        </p:nvSpPr>
        <p:spPr>
          <a:xfrm>
            <a:off x="2374491" y="3669237"/>
            <a:ext cx="429406" cy="159750"/>
          </a:xfrm>
          <a:prstGeom prst="rect">
            <a:avLst/>
          </a:prstGeom>
        </p:spPr>
        <p:txBody>
          <a:bodyPr vert="horz" wrap="square" lIns="0" tIns="11139" rIns="0" bIns="0" rtlCol="0">
            <a:spAutoFit/>
          </a:bodyPr>
          <a:lstStyle/>
          <a:p>
            <a:pPr marL="11139">
              <a:spcBef>
                <a:spcPts val="88"/>
              </a:spcBef>
            </a:pPr>
            <a:r>
              <a:rPr sz="965" b="1" spc="-26" dirty="0">
                <a:solidFill>
                  <a:srgbClr val="D9D9D9"/>
                </a:solidFill>
                <a:latin typeface="Arial"/>
                <a:cs typeface="Arial"/>
              </a:rPr>
              <a:t>USE</a:t>
            </a:r>
            <a:r>
              <a:rPr sz="965" b="1" spc="-22" dirty="0">
                <a:solidFill>
                  <a:srgbClr val="D9D9D9"/>
                </a:solidFill>
                <a:latin typeface="Arial"/>
                <a:cs typeface="Arial"/>
              </a:rPr>
              <a:t>R</a:t>
            </a:r>
            <a:r>
              <a:rPr sz="965" b="1" spc="-35" dirty="0">
                <a:solidFill>
                  <a:srgbClr val="D9D9D9"/>
                </a:solidFill>
                <a:latin typeface="Arial"/>
                <a:cs typeface="Arial"/>
              </a:rPr>
              <a:t>S</a:t>
            </a:r>
            <a:endParaRPr sz="965">
              <a:latin typeface="Arial"/>
              <a:cs typeface="Arial"/>
            </a:endParaRPr>
          </a:p>
        </p:txBody>
      </p:sp>
      <p:sp>
        <p:nvSpPr>
          <p:cNvPr id="33" name="object 33"/>
          <p:cNvSpPr/>
          <p:nvPr/>
        </p:nvSpPr>
        <p:spPr>
          <a:xfrm>
            <a:off x="5710908" y="3454069"/>
            <a:ext cx="543615" cy="506252"/>
          </a:xfrm>
          <a:prstGeom prst="rect">
            <a:avLst/>
          </a:prstGeom>
          <a:blipFill>
            <a:blip r:embed="rId3" cstate="print"/>
            <a:stretch>
              <a:fillRect/>
            </a:stretch>
          </a:blipFill>
        </p:spPr>
        <p:txBody>
          <a:bodyPr wrap="square" lIns="0" tIns="0" rIns="0" bIns="0" rtlCol="0"/>
          <a:lstStyle/>
          <a:p>
            <a:endParaRPr sz="1579"/>
          </a:p>
        </p:txBody>
      </p:sp>
      <p:sp>
        <p:nvSpPr>
          <p:cNvPr id="34" name="object 34"/>
          <p:cNvSpPr txBox="1"/>
          <p:nvPr/>
        </p:nvSpPr>
        <p:spPr>
          <a:xfrm>
            <a:off x="5908889" y="4024673"/>
            <a:ext cx="220551" cy="159750"/>
          </a:xfrm>
          <a:prstGeom prst="rect">
            <a:avLst/>
          </a:prstGeom>
        </p:spPr>
        <p:txBody>
          <a:bodyPr vert="horz" wrap="square" lIns="0" tIns="11139" rIns="0" bIns="0" rtlCol="0">
            <a:spAutoFit/>
          </a:bodyPr>
          <a:lstStyle/>
          <a:p>
            <a:pPr marL="11139">
              <a:spcBef>
                <a:spcPts val="88"/>
              </a:spcBef>
            </a:pPr>
            <a:r>
              <a:rPr sz="965" b="1" dirty="0">
                <a:solidFill>
                  <a:srgbClr val="D9D9D9"/>
                </a:solidFill>
                <a:latin typeface="Arial"/>
                <a:cs typeface="Arial"/>
              </a:rPr>
              <a:t>CLI</a:t>
            </a:r>
            <a:endParaRPr sz="965">
              <a:latin typeface="Arial"/>
              <a:cs typeface="Arial"/>
            </a:endParaRPr>
          </a:p>
        </p:txBody>
      </p:sp>
      <p:sp>
        <p:nvSpPr>
          <p:cNvPr id="35" name="object 35"/>
          <p:cNvSpPr/>
          <p:nvPr/>
        </p:nvSpPr>
        <p:spPr>
          <a:xfrm>
            <a:off x="4510617" y="4421258"/>
            <a:ext cx="420999" cy="419947"/>
          </a:xfrm>
          <a:prstGeom prst="rect">
            <a:avLst/>
          </a:prstGeom>
          <a:blipFill>
            <a:blip r:embed="rId4" cstate="print"/>
            <a:stretch>
              <a:fillRect/>
            </a:stretch>
          </a:blipFill>
        </p:spPr>
        <p:txBody>
          <a:bodyPr wrap="square" lIns="0" tIns="0" rIns="0" bIns="0" rtlCol="0"/>
          <a:lstStyle/>
          <a:p>
            <a:endParaRPr sz="1579"/>
          </a:p>
        </p:txBody>
      </p:sp>
      <p:sp>
        <p:nvSpPr>
          <p:cNvPr id="36" name="object 36"/>
          <p:cNvSpPr/>
          <p:nvPr/>
        </p:nvSpPr>
        <p:spPr>
          <a:xfrm>
            <a:off x="7847224" y="2694080"/>
            <a:ext cx="0" cy="286271"/>
          </a:xfrm>
          <a:custGeom>
            <a:avLst/>
            <a:gdLst/>
            <a:ahLst/>
            <a:cxnLst/>
            <a:rect l="l" t="t" r="r" b="b"/>
            <a:pathLst>
              <a:path h="326389">
                <a:moveTo>
                  <a:pt x="0" y="325762"/>
                </a:moveTo>
                <a:lnTo>
                  <a:pt x="0" y="0"/>
                </a:lnTo>
              </a:path>
            </a:pathLst>
          </a:custGeom>
          <a:ln w="9524">
            <a:solidFill>
              <a:srgbClr val="E6B8AE"/>
            </a:solidFill>
          </a:ln>
        </p:spPr>
        <p:txBody>
          <a:bodyPr wrap="square" lIns="0" tIns="0" rIns="0" bIns="0" rtlCol="0"/>
          <a:lstStyle/>
          <a:p>
            <a:endParaRPr sz="1579"/>
          </a:p>
        </p:txBody>
      </p:sp>
      <p:sp>
        <p:nvSpPr>
          <p:cNvPr id="37" name="object 37"/>
          <p:cNvSpPr/>
          <p:nvPr/>
        </p:nvSpPr>
        <p:spPr>
          <a:xfrm>
            <a:off x="7828864" y="2643638"/>
            <a:ext cx="36759" cy="50682"/>
          </a:xfrm>
          <a:custGeom>
            <a:avLst/>
            <a:gdLst/>
            <a:ahLst/>
            <a:cxnLst/>
            <a:rect l="l" t="t" r="r" b="b"/>
            <a:pathLst>
              <a:path w="41909" h="57785">
                <a:moveTo>
                  <a:pt x="41865" y="57512"/>
                </a:moveTo>
                <a:lnTo>
                  <a:pt x="0" y="57512"/>
                </a:lnTo>
                <a:lnTo>
                  <a:pt x="20932" y="0"/>
                </a:lnTo>
                <a:lnTo>
                  <a:pt x="41865" y="57512"/>
                </a:lnTo>
                <a:close/>
              </a:path>
            </a:pathLst>
          </a:custGeom>
          <a:solidFill>
            <a:srgbClr val="E6B8AE"/>
          </a:solidFill>
        </p:spPr>
        <p:txBody>
          <a:bodyPr wrap="square" lIns="0" tIns="0" rIns="0" bIns="0" rtlCol="0"/>
          <a:lstStyle/>
          <a:p>
            <a:endParaRPr sz="1579"/>
          </a:p>
        </p:txBody>
      </p:sp>
      <p:sp>
        <p:nvSpPr>
          <p:cNvPr id="38" name="object 38"/>
          <p:cNvSpPr/>
          <p:nvPr/>
        </p:nvSpPr>
        <p:spPr>
          <a:xfrm>
            <a:off x="7828864" y="2643638"/>
            <a:ext cx="36759" cy="50682"/>
          </a:xfrm>
          <a:custGeom>
            <a:avLst/>
            <a:gdLst/>
            <a:ahLst/>
            <a:cxnLst/>
            <a:rect l="l" t="t" r="r" b="b"/>
            <a:pathLst>
              <a:path w="41909" h="57785">
                <a:moveTo>
                  <a:pt x="41865" y="57512"/>
                </a:moveTo>
                <a:lnTo>
                  <a:pt x="20932" y="0"/>
                </a:lnTo>
                <a:lnTo>
                  <a:pt x="0" y="57512"/>
                </a:lnTo>
                <a:lnTo>
                  <a:pt x="41865" y="57512"/>
                </a:lnTo>
                <a:close/>
              </a:path>
            </a:pathLst>
          </a:custGeom>
          <a:ln w="9524">
            <a:solidFill>
              <a:srgbClr val="E6B8AE"/>
            </a:solidFill>
          </a:ln>
        </p:spPr>
        <p:txBody>
          <a:bodyPr wrap="square" lIns="0" tIns="0" rIns="0" bIns="0" rtlCol="0"/>
          <a:lstStyle/>
          <a:p>
            <a:endParaRPr sz="1579"/>
          </a:p>
        </p:txBody>
      </p:sp>
      <p:sp>
        <p:nvSpPr>
          <p:cNvPr id="39" name="object 39"/>
          <p:cNvSpPr txBox="1"/>
          <p:nvPr/>
        </p:nvSpPr>
        <p:spPr>
          <a:xfrm>
            <a:off x="2252636" y="5346537"/>
            <a:ext cx="673350" cy="159750"/>
          </a:xfrm>
          <a:prstGeom prst="rect">
            <a:avLst/>
          </a:prstGeom>
        </p:spPr>
        <p:txBody>
          <a:bodyPr vert="horz" wrap="square" lIns="0" tIns="11139" rIns="0" bIns="0" rtlCol="0">
            <a:spAutoFit/>
          </a:bodyPr>
          <a:lstStyle/>
          <a:p>
            <a:pPr marL="11139">
              <a:spcBef>
                <a:spcPts val="88"/>
              </a:spcBef>
            </a:pPr>
            <a:r>
              <a:rPr sz="965" b="1" spc="-39" dirty="0">
                <a:solidFill>
                  <a:srgbClr val="D9D9D9"/>
                </a:solidFill>
                <a:latin typeface="Arial"/>
                <a:cs typeface="Arial"/>
              </a:rPr>
              <a:t>P</a:t>
            </a:r>
            <a:r>
              <a:rPr sz="965" b="1" spc="-35" dirty="0">
                <a:solidFill>
                  <a:srgbClr val="D9D9D9"/>
                </a:solidFill>
                <a:latin typeface="Arial"/>
                <a:cs typeface="Arial"/>
              </a:rPr>
              <a:t>L</a:t>
            </a:r>
            <a:r>
              <a:rPr sz="965" b="1" spc="-105" dirty="0">
                <a:solidFill>
                  <a:srgbClr val="D9D9D9"/>
                </a:solidFill>
                <a:latin typeface="Arial"/>
                <a:cs typeface="Arial"/>
              </a:rPr>
              <a:t>A</a:t>
            </a:r>
            <a:r>
              <a:rPr sz="965" b="1" spc="-13" dirty="0">
                <a:solidFill>
                  <a:srgbClr val="D9D9D9"/>
                </a:solidFill>
                <a:latin typeface="Arial"/>
                <a:cs typeface="Arial"/>
              </a:rPr>
              <a:t>Y</a:t>
            </a:r>
            <a:r>
              <a:rPr sz="965" b="1" spc="-57" dirty="0">
                <a:solidFill>
                  <a:srgbClr val="D9D9D9"/>
                </a:solidFill>
                <a:latin typeface="Arial"/>
                <a:cs typeface="Arial"/>
              </a:rPr>
              <a:t>B</a:t>
            </a:r>
            <a:r>
              <a:rPr sz="965" b="1" spc="-39" dirty="0">
                <a:solidFill>
                  <a:srgbClr val="D9D9D9"/>
                </a:solidFill>
                <a:latin typeface="Arial"/>
                <a:cs typeface="Arial"/>
              </a:rPr>
              <a:t>OOK</a:t>
            </a:r>
            <a:endParaRPr sz="965">
              <a:latin typeface="Arial"/>
              <a:cs typeface="Arial"/>
            </a:endParaRPr>
          </a:p>
        </p:txBody>
      </p:sp>
      <p:sp>
        <p:nvSpPr>
          <p:cNvPr id="40" name="object 40"/>
          <p:cNvSpPr/>
          <p:nvPr/>
        </p:nvSpPr>
        <p:spPr>
          <a:xfrm>
            <a:off x="2135750" y="4255580"/>
            <a:ext cx="906250" cy="906250"/>
          </a:xfrm>
          <a:prstGeom prst="rect">
            <a:avLst/>
          </a:prstGeom>
          <a:blipFill>
            <a:blip r:embed="rId5" cstate="print"/>
            <a:stretch>
              <a:fillRect/>
            </a:stretch>
          </a:blipFill>
        </p:spPr>
        <p:txBody>
          <a:bodyPr wrap="square" lIns="0" tIns="0" rIns="0" bIns="0" rtlCol="0"/>
          <a:lstStyle/>
          <a:p>
            <a:endParaRPr sz="1579"/>
          </a:p>
        </p:txBody>
      </p:sp>
      <p:sp>
        <p:nvSpPr>
          <p:cNvPr id="41" name="object 41"/>
          <p:cNvSpPr/>
          <p:nvPr/>
        </p:nvSpPr>
        <p:spPr>
          <a:xfrm>
            <a:off x="3339023" y="3731949"/>
            <a:ext cx="401559" cy="6126"/>
          </a:xfrm>
          <a:custGeom>
            <a:avLst/>
            <a:gdLst/>
            <a:ahLst/>
            <a:cxnLst/>
            <a:rect l="l" t="t" r="r" b="b"/>
            <a:pathLst>
              <a:path w="457835" h="6985">
                <a:moveTo>
                  <a:pt x="0" y="6487"/>
                </a:moveTo>
                <a:lnTo>
                  <a:pt x="457769" y="0"/>
                </a:lnTo>
              </a:path>
            </a:pathLst>
          </a:custGeom>
          <a:ln w="9524">
            <a:solidFill>
              <a:srgbClr val="E6B8AE"/>
            </a:solidFill>
          </a:ln>
        </p:spPr>
        <p:txBody>
          <a:bodyPr wrap="square" lIns="0" tIns="0" rIns="0" bIns="0" rtlCol="0"/>
          <a:lstStyle/>
          <a:p>
            <a:endParaRPr sz="1579"/>
          </a:p>
        </p:txBody>
      </p:sp>
      <p:sp>
        <p:nvSpPr>
          <p:cNvPr id="42" name="object 42"/>
          <p:cNvSpPr/>
          <p:nvPr/>
        </p:nvSpPr>
        <p:spPr>
          <a:xfrm>
            <a:off x="3740266" y="3713589"/>
            <a:ext cx="51238" cy="36759"/>
          </a:xfrm>
          <a:custGeom>
            <a:avLst/>
            <a:gdLst/>
            <a:ahLst/>
            <a:cxnLst/>
            <a:rect l="l" t="t" r="r" b="b"/>
            <a:pathLst>
              <a:path w="58420" h="41910">
                <a:moveTo>
                  <a:pt x="593" y="41861"/>
                </a:moveTo>
                <a:lnTo>
                  <a:pt x="0" y="0"/>
                </a:lnTo>
                <a:lnTo>
                  <a:pt x="57803" y="20115"/>
                </a:lnTo>
                <a:lnTo>
                  <a:pt x="593" y="41861"/>
                </a:lnTo>
                <a:close/>
              </a:path>
            </a:pathLst>
          </a:custGeom>
          <a:solidFill>
            <a:srgbClr val="E6B8AE"/>
          </a:solidFill>
        </p:spPr>
        <p:txBody>
          <a:bodyPr wrap="square" lIns="0" tIns="0" rIns="0" bIns="0" rtlCol="0"/>
          <a:lstStyle/>
          <a:p>
            <a:endParaRPr sz="1579"/>
          </a:p>
        </p:txBody>
      </p:sp>
      <p:sp>
        <p:nvSpPr>
          <p:cNvPr id="43" name="object 43"/>
          <p:cNvSpPr/>
          <p:nvPr/>
        </p:nvSpPr>
        <p:spPr>
          <a:xfrm>
            <a:off x="3740266" y="3713589"/>
            <a:ext cx="51238" cy="36759"/>
          </a:xfrm>
          <a:custGeom>
            <a:avLst/>
            <a:gdLst/>
            <a:ahLst/>
            <a:cxnLst/>
            <a:rect l="l" t="t" r="r" b="b"/>
            <a:pathLst>
              <a:path w="58420" h="41910">
                <a:moveTo>
                  <a:pt x="593" y="41861"/>
                </a:moveTo>
                <a:lnTo>
                  <a:pt x="57803" y="20115"/>
                </a:lnTo>
                <a:lnTo>
                  <a:pt x="0" y="0"/>
                </a:lnTo>
                <a:lnTo>
                  <a:pt x="593" y="41861"/>
                </a:lnTo>
                <a:close/>
              </a:path>
            </a:pathLst>
          </a:custGeom>
          <a:ln w="9524">
            <a:solidFill>
              <a:srgbClr val="E6B8AE"/>
            </a:solidFill>
          </a:ln>
        </p:spPr>
        <p:txBody>
          <a:bodyPr wrap="square" lIns="0" tIns="0" rIns="0" bIns="0" rtlCol="0"/>
          <a:lstStyle/>
          <a:p>
            <a:endParaRPr sz="1579"/>
          </a:p>
        </p:txBody>
      </p:sp>
      <p:sp>
        <p:nvSpPr>
          <p:cNvPr id="44" name="object 44"/>
          <p:cNvSpPr/>
          <p:nvPr/>
        </p:nvSpPr>
        <p:spPr>
          <a:xfrm>
            <a:off x="3345627" y="2497682"/>
            <a:ext cx="0" cy="1246449"/>
          </a:xfrm>
          <a:custGeom>
            <a:avLst/>
            <a:gdLst/>
            <a:ahLst/>
            <a:cxnLst/>
            <a:rect l="l" t="t" r="r" b="b"/>
            <a:pathLst>
              <a:path h="1421129">
                <a:moveTo>
                  <a:pt x="0" y="0"/>
                </a:moveTo>
                <a:lnTo>
                  <a:pt x="0" y="1421100"/>
                </a:lnTo>
              </a:path>
            </a:pathLst>
          </a:custGeom>
          <a:ln w="9524">
            <a:solidFill>
              <a:srgbClr val="E6B8AE"/>
            </a:solidFill>
          </a:ln>
        </p:spPr>
        <p:txBody>
          <a:bodyPr wrap="square" lIns="0" tIns="0" rIns="0" bIns="0" rtlCol="0"/>
          <a:lstStyle/>
          <a:p>
            <a:endParaRPr sz="1579"/>
          </a:p>
        </p:txBody>
      </p:sp>
      <p:sp>
        <p:nvSpPr>
          <p:cNvPr id="45" name="object 45"/>
          <p:cNvSpPr/>
          <p:nvPr/>
        </p:nvSpPr>
        <p:spPr>
          <a:xfrm>
            <a:off x="4418583" y="4923061"/>
            <a:ext cx="579783" cy="147034"/>
          </a:xfrm>
          <a:custGeom>
            <a:avLst/>
            <a:gdLst/>
            <a:ahLst/>
            <a:cxnLst/>
            <a:rect l="l" t="t" r="r" b="b"/>
            <a:pathLst>
              <a:path w="661035" h="167639">
                <a:moveTo>
                  <a:pt x="0" y="0"/>
                </a:moveTo>
                <a:lnTo>
                  <a:pt x="660732" y="0"/>
                </a:lnTo>
                <a:lnTo>
                  <a:pt x="660732" y="167639"/>
                </a:lnTo>
                <a:lnTo>
                  <a:pt x="0" y="167639"/>
                </a:lnTo>
                <a:lnTo>
                  <a:pt x="0" y="0"/>
                </a:lnTo>
                <a:close/>
              </a:path>
            </a:pathLst>
          </a:custGeom>
          <a:solidFill>
            <a:srgbClr val="EEEEEE"/>
          </a:solidFill>
        </p:spPr>
        <p:txBody>
          <a:bodyPr wrap="square" lIns="0" tIns="0" rIns="0" bIns="0" rtlCol="0"/>
          <a:lstStyle/>
          <a:p>
            <a:endParaRPr sz="1579"/>
          </a:p>
        </p:txBody>
      </p:sp>
      <p:sp>
        <p:nvSpPr>
          <p:cNvPr id="46" name="object 46"/>
          <p:cNvSpPr txBox="1"/>
          <p:nvPr/>
        </p:nvSpPr>
        <p:spPr>
          <a:xfrm>
            <a:off x="5754673" y="4923523"/>
            <a:ext cx="527430" cy="141064"/>
          </a:xfrm>
          <a:prstGeom prst="rect">
            <a:avLst/>
          </a:prstGeom>
          <a:solidFill>
            <a:srgbClr val="EEEEEE"/>
          </a:solidFill>
        </p:spPr>
        <p:txBody>
          <a:bodyPr vert="horz" wrap="square" lIns="0" tIns="0" rIns="0" bIns="0" rtlCol="0">
            <a:spAutoFit/>
          </a:bodyPr>
          <a:lstStyle/>
          <a:p>
            <a:pPr>
              <a:lnSpc>
                <a:spcPts val="1118"/>
              </a:lnSpc>
            </a:pPr>
            <a:r>
              <a:rPr sz="965" b="1" spc="-35" dirty="0">
                <a:solidFill>
                  <a:srgbClr val="D9D9D9"/>
                </a:solidFill>
                <a:latin typeface="Arial"/>
                <a:cs typeface="Arial"/>
              </a:rPr>
              <a:t>PLUGINS</a:t>
            </a:r>
            <a:endParaRPr sz="965">
              <a:latin typeface="Arial"/>
              <a:cs typeface="Arial"/>
            </a:endParaRPr>
          </a:p>
        </p:txBody>
      </p:sp>
      <p:sp>
        <p:nvSpPr>
          <p:cNvPr id="47" name="object 47"/>
          <p:cNvSpPr/>
          <p:nvPr/>
        </p:nvSpPr>
        <p:spPr>
          <a:xfrm>
            <a:off x="5674710" y="4402226"/>
            <a:ext cx="645182" cy="433629"/>
          </a:xfrm>
          <a:prstGeom prst="rect">
            <a:avLst/>
          </a:prstGeom>
          <a:blipFill>
            <a:blip r:embed="rId6" cstate="print"/>
            <a:stretch>
              <a:fillRect/>
            </a:stretch>
          </a:blipFill>
        </p:spPr>
        <p:txBody>
          <a:bodyPr wrap="square" lIns="0" tIns="0" rIns="0" bIns="0" rtlCol="0"/>
          <a:lstStyle/>
          <a:p>
            <a:endParaRPr sz="1579"/>
          </a:p>
        </p:txBody>
      </p:sp>
      <p:sp>
        <p:nvSpPr>
          <p:cNvPr id="48" name="object 48"/>
          <p:cNvSpPr txBox="1"/>
          <p:nvPr/>
        </p:nvSpPr>
        <p:spPr>
          <a:xfrm>
            <a:off x="4350793" y="4020338"/>
            <a:ext cx="747423" cy="159750"/>
          </a:xfrm>
          <a:prstGeom prst="rect">
            <a:avLst/>
          </a:prstGeom>
        </p:spPr>
        <p:txBody>
          <a:bodyPr vert="horz" wrap="square" lIns="0" tIns="11139" rIns="0" bIns="0" rtlCol="0">
            <a:spAutoFit/>
          </a:bodyPr>
          <a:lstStyle/>
          <a:p>
            <a:pPr marL="11139">
              <a:spcBef>
                <a:spcPts val="88"/>
              </a:spcBef>
            </a:pPr>
            <a:r>
              <a:rPr sz="965" b="1" spc="4" dirty="0">
                <a:solidFill>
                  <a:srgbClr val="D9D9D9"/>
                </a:solidFill>
                <a:latin typeface="Arial"/>
                <a:cs typeface="Arial"/>
              </a:rPr>
              <a:t>INVENTORY</a:t>
            </a:r>
            <a:endParaRPr sz="965">
              <a:latin typeface="Arial"/>
              <a:cs typeface="Arial"/>
            </a:endParaRPr>
          </a:p>
        </p:txBody>
      </p:sp>
      <p:sp>
        <p:nvSpPr>
          <p:cNvPr id="49" name="object 49"/>
          <p:cNvSpPr/>
          <p:nvPr/>
        </p:nvSpPr>
        <p:spPr>
          <a:xfrm>
            <a:off x="4472655" y="3436453"/>
            <a:ext cx="483097" cy="515987"/>
          </a:xfrm>
          <a:prstGeom prst="rect">
            <a:avLst/>
          </a:prstGeom>
          <a:blipFill>
            <a:blip r:embed="rId7" cstate="print"/>
            <a:stretch>
              <a:fillRect/>
            </a:stretch>
          </a:blipFill>
        </p:spPr>
        <p:txBody>
          <a:bodyPr wrap="square" lIns="0" tIns="0" rIns="0" bIns="0" rtlCol="0"/>
          <a:lstStyle/>
          <a:p>
            <a:endParaRPr sz="1579"/>
          </a:p>
        </p:txBody>
      </p:sp>
      <p:sp>
        <p:nvSpPr>
          <p:cNvPr id="50" name="object 50"/>
          <p:cNvSpPr/>
          <p:nvPr/>
        </p:nvSpPr>
        <p:spPr>
          <a:xfrm>
            <a:off x="6869238" y="1564144"/>
            <a:ext cx="1923969" cy="991454"/>
          </a:xfrm>
          <a:prstGeom prst="rect">
            <a:avLst/>
          </a:prstGeom>
          <a:blipFill>
            <a:blip r:embed="rId8" cstate="print"/>
            <a:stretch>
              <a:fillRect/>
            </a:stretch>
          </a:blipFill>
        </p:spPr>
        <p:txBody>
          <a:bodyPr wrap="square" lIns="0" tIns="0" rIns="0" bIns="0" rtlCol="0"/>
          <a:lstStyle/>
          <a:p>
            <a:endParaRPr sz="1579"/>
          </a:p>
        </p:txBody>
      </p:sp>
      <p:sp>
        <p:nvSpPr>
          <p:cNvPr id="51" name="object 51"/>
          <p:cNvSpPr/>
          <p:nvPr/>
        </p:nvSpPr>
        <p:spPr>
          <a:xfrm>
            <a:off x="2383745" y="1435693"/>
            <a:ext cx="1923969" cy="991454"/>
          </a:xfrm>
          <a:prstGeom prst="rect">
            <a:avLst/>
          </a:prstGeom>
          <a:blipFill>
            <a:blip r:embed="rId9" cstate="print"/>
            <a:stretch>
              <a:fillRect/>
            </a:stretch>
          </a:blipFill>
        </p:spPr>
        <p:txBody>
          <a:bodyPr wrap="square" lIns="0" tIns="0" rIns="0" bIns="0" rtlCol="0"/>
          <a:lstStyle/>
          <a:p>
            <a:endParaRPr sz="1579"/>
          </a:p>
        </p:txBody>
      </p:sp>
      <p:sp>
        <p:nvSpPr>
          <p:cNvPr id="52" name="object 52"/>
          <p:cNvSpPr txBox="1"/>
          <p:nvPr/>
        </p:nvSpPr>
        <p:spPr>
          <a:xfrm>
            <a:off x="7258395" y="1950807"/>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53" name="object 53"/>
          <p:cNvSpPr txBox="1"/>
          <p:nvPr/>
        </p:nvSpPr>
        <p:spPr>
          <a:xfrm>
            <a:off x="2760944" y="1821850"/>
            <a:ext cx="1094403" cy="301095"/>
          </a:xfrm>
          <a:prstGeom prst="rect">
            <a:avLst/>
          </a:prstGeom>
        </p:spPr>
        <p:txBody>
          <a:bodyPr vert="horz" wrap="square" lIns="0" tIns="7797" rIns="0" bIns="0" rtlCol="0">
            <a:spAutoFit/>
          </a:bodyPr>
          <a:lstStyle/>
          <a:p>
            <a:pPr marL="328049" marR="4456" indent="-317466">
              <a:lnSpc>
                <a:spcPct val="102299"/>
              </a:lnSpc>
              <a:spcBef>
                <a:spcPts val="61"/>
              </a:spcBef>
            </a:pPr>
            <a:r>
              <a:rPr sz="965" b="1" spc="-4" dirty="0">
                <a:solidFill>
                  <a:srgbClr val="D9D9D9"/>
                </a:solidFill>
                <a:latin typeface="Arial"/>
                <a:cs typeface="Arial"/>
              </a:rPr>
              <a:t>PUBLIC </a:t>
            </a:r>
            <a:r>
              <a:rPr sz="965" b="1" spc="223" dirty="0">
                <a:solidFill>
                  <a:srgbClr val="D9D9D9"/>
                </a:solidFill>
                <a:latin typeface="Arial"/>
                <a:cs typeface="Arial"/>
              </a:rPr>
              <a:t>/</a:t>
            </a:r>
            <a:r>
              <a:rPr sz="965" b="1" spc="-206" dirty="0">
                <a:solidFill>
                  <a:srgbClr val="D9D9D9"/>
                </a:solidFill>
                <a:latin typeface="Arial"/>
                <a:cs typeface="Arial"/>
              </a:rPr>
              <a:t> </a:t>
            </a:r>
            <a:r>
              <a:rPr sz="965" b="1" spc="-31" dirty="0">
                <a:solidFill>
                  <a:srgbClr val="D9D9D9"/>
                </a:solidFill>
                <a:latin typeface="Arial"/>
                <a:cs typeface="Arial"/>
              </a:rPr>
              <a:t>PRIVATE  </a:t>
            </a:r>
            <a:r>
              <a:rPr sz="965" b="1" dirty="0">
                <a:solidFill>
                  <a:srgbClr val="D9D9D9"/>
                </a:solidFill>
                <a:latin typeface="Arial"/>
                <a:cs typeface="Arial"/>
              </a:rPr>
              <a:t>CLOUD</a:t>
            </a:r>
            <a:endParaRPr sz="965">
              <a:latin typeface="Arial"/>
              <a:cs typeface="Arial"/>
            </a:endParaRPr>
          </a:p>
        </p:txBody>
      </p:sp>
      <p:sp>
        <p:nvSpPr>
          <p:cNvPr id="54" name="object 54"/>
          <p:cNvSpPr/>
          <p:nvPr/>
        </p:nvSpPr>
        <p:spPr>
          <a:xfrm>
            <a:off x="4676858" y="1576836"/>
            <a:ext cx="854629" cy="732802"/>
          </a:xfrm>
          <a:prstGeom prst="rect">
            <a:avLst/>
          </a:prstGeom>
          <a:blipFill>
            <a:blip r:embed="rId10" cstate="print"/>
            <a:stretch>
              <a:fillRect/>
            </a:stretch>
          </a:blipFill>
        </p:spPr>
        <p:txBody>
          <a:bodyPr wrap="square" lIns="0" tIns="0" rIns="0" bIns="0" rtlCol="0"/>
          <a:lstStyle/>
          <a:p>
            <a:endParaRPr sz="1579"/>
          </a:p>
        </p:txBody>
      </p:sp>
      <p:sp>
        <p:nvSpPr>
          <p:cNvPr id="55" name="object 55"/>
          <p:cNvSpPr txBox="1"/>
          <p:nvPr/>
        </p:nvSpPr>
        <p:spPr>
          <a:xfrm>
            <a:off x="4907516" y="2169828"/>
            <a:ext cx="393762" cy="159750"/>
          </a:xfrm>
          <a:prstGeom prst="rect">
            <a:avLst/>
          </a:prstGeom>
        </p:spPr>
        <p:txBody>
          <a:bodyPr vert="horz" wrap="square" lIns="0" tIns="11139" rIns="0" bIns="0" rtlCol="0">
            <a:spAutoFit/>
          </a:bodyPr>
          <a:lstStyle/>
          <a:p>
            <a:pPr marL="11139">
              <a:spcBef>
                <a:spcPts val="88"/>
              </a:spcBef>
            </a:pPr>
            <a:r>
              <a:rPr sz="965" b="1" spc="4" dirty="0">
                <a:solidFill>
                  <a:srgbClr val="FFFFFF"/>
                </a:solidFill>
                <a:latin typeface="Arial"/>
                <a:cs typeface="Arial"/>
              </a:rPr>
              <a:t>CMDB</a:t>
            </a:r>
            <a:endParaRPr sz="965">
              <a:latin typeface="Arial"/>
              <a:cs typeface="Arial"/>
            </a:endParaRPr>
          </a:p>
        </p:txBody>
      </p:sp>
      <p:sp>
        <p:nvSpPr>
          <p:cNvPr id="56" name="object 56"/>
          <p:cNvSpPr/>
          <p:nvPr/>
        </p:nvSpPr>
        <p:spPr>
          <a:xfrm>
            <a:off x="7537706" y="3401388"/>
            <a:ext cx="534932" cy="453890"/>
          </a:xfrm>
          <a:prstGeom prst="rect">
            <a:avLst/>
          </a:prstGeom>
          <a:blipFill>
            <a:blip r:embed="rId11" cstate="print"/>
            <a:stretch>
              <a:fillRect/>
            </a:stretch>
          </a:blipFill>
        </p:spPr>
        <p:txBody>
          <a:bodyPr wrap="square" lIns="0" tIns="0" rIns="0" bIns="0" rtlCol="0"/>
          <a:lstStyle/>
          <a:p>
            <a:endParaRPr sz="1579"/>
          </a:p>
        </p:txBody>
      </p:sp>
      <p:sp>
        <p:nvSpPr>
          <p:cNvPr id="57" name="object 57"/>
          <p:cNvSpPr txBox="1"/>
          <p:nvPr/>
        </p:nvSpPr>
        <p:spPr>
          <a:xfrm>
            <a:off x="7567130" y="3929915"/>
            <a:ext cx="446114" cy="159750"/>
          </a:xfrm>
          <a:prstGeom prst="rect">
            <a:avLst/>
          </a:prstGeom>
        </p:spPr>
        <p:txBody>
          <a:bodyPr vert="horz" wrap="square" lIns="0" tIns="11139" rIns="0" bIns="0" rtlCol="0">
            <a:spAutoFit/>
          </a:bodyPr>
          <a:lstStyle/>
          <a:p>
            <a:pPr marL="11139">
              <a:spcBef>
                <a:spcPts val="88"/>
              </a:spcBef>
            </a:pPr>
            <a:r>
              <a:rPr sz="965" b="1" spc="4" dirty="0">
                <a:solidFill>
                  <a:srgbClr val="FC3E3E"/>
                </a:solidFill>
                <a:latin typeface="Arial"/>
                <a:cs typeface="Arial"/>
              </a:rPr>
              <a:t>HO</a:t>
            </a:r>
            <a:r>
              <a:rPr sz="965" b="1" spc="-18" dirty="0">
                <a:solidFill>
                  <a:srgbClr val="FC3E3E"/>
                </a:solidFill>
                <a:latin typeface="Arial"/>
                <a:cs typeface="Arial"/>
              </a:rPr>
              <a:t>S</a:t>
            </a:r>
            <a:r>
              <a:rPr sz="965" b="1" spc="48" dirty="0">
                <a:solidFill>
                  <a:srgbClr val="FC3E3E"/>
                </a:solidFill>
                <a:latin typeface="Arial"/>
                <a:cs typeface="Arial"/>
              </a:rPr>
              <a:t>T</a:t>
            </a:r>
            <a:r>
              <a:rPr sz="965" b="1" spc="-35" dirty="0">
                <a:solidFill>
                  <a:srgbClr val="FC3E3E"/>
                </a:solidFill>
                <a:latin typeface="Arial"/>
                <a:cs typeface="Arial"/>
              </a:rPr>
              <a:t>S</a:t>
            </a:r>
            <a:endParaRPr sz="965">
              <a:latin typeface="Arial"/>
              <a:cs typeface="Arial"/>
            </a:endParaRPr>
          </a:p>
        </p:txBody>
      </p:sp>
      <p:sp>
        <p:nvSpPr>
          <p:cNvPr id="58" name="object 58"/>
          <p:cNvSpPr txBox="1"/>
          <p:nvPr/>
        </p:nvSpPr>
        <p:spPr>
          <a:xfrm>
            <a:off x="7461679" y="5001427"/>
            <a:ext cx="654414" cy="301095"/>
          </a:xfrm>
          <a:prstGeom prst="rect">
            <a:avLst/>
          </a:prstGeom>
        </p:spPr>
        <p:txBody>
          <a:bodyPr vert="horz" wrap="square" lIns="0" tIns="7797" rIns="0" bIns="0" rtlCol="0">
            <a:spAutoFit/>
          </a:bodyPr>
          <a:lstStyle/>
          <a:p>
            <a:pPr marL="57924" marR="4456" indent="-47341">
              <a:lnSpc>
                <a:spcPct val="102299"/>
              </a:lnSpc>
              <a:spcBef>
                <a:spcPts val="61"/>
              </a:spcBef>
            </a:pPr>
            <a:r>
              <a:rPr sz="965" b="1" spc="9" dirty="0">
                <a:solidFill>
                  <a:srgbClr val="FC3E3E"/>
                </a:solidFill>
                <a:latin typeface="Arial"/>
                <a:cs typeface="Arial"/>
              </a:rPr>
              <a:t>NET</a:t>
            </a:r>
            <a:r>
              <a:rPr sz="965" b="1" spc="-9" dirty="0">
                <a:solidFill>
                  <a:srgbClr val="FC3E3E"/>
                </a:solidFill>
                <a:latin typeface="Arial"/>
                <a:cs typeface="Arial"/>
              </a:rPr>
              <a:t>WORK  </a:t>
            </a:r>
            <a:r>
              <a:rPr sz="965" b="1" spc="-4" dirty="0">
                <a:solidFill>
                  <a:srgbClr val="FC3E3E"/>
                </a:solidFill>
                <a:latin typeface="Arial"/>
                <a:cs typeface="Arial"/>
              </a:rPr>
              <a:t>DEVICES</a:t>
            </a:r>
            <a:endParaRPr sz="965">
              <a:latin typeface="Arial"/>
              <a:cs typeface="Arial"/>
            </a:endParaRPr>
          </a:p>
        </p:txBody>
      </p:sp>
      <p:sp>
        <p:nvSpPr>
          <p:cNvPr id="59" name="object 59"/>
          <p:cNvSpPr/>
          <p:nvPr/>
        </p:nvSpPr>
        <p:spPr>
          <a:xfrm>
            <a:off x="7544311" y="4424643"/>
            <a:ext cx="513882" cy="513882"/>
          </a:xfrm>
          <a:prstGeom prst="rect">
            <a:avLst/>
          </a:prstGeom>
          <a:blipFill>
            <a:blip r:embed="rId12" cstate="print"/>
            <a:stretch>
              <a:fillRect/>
            </a:stretch>
          </a:blipFill>
        </p:spPr>
        <p:txBody>
          <a:bodyPr wrap="square" lIns="0" tIns="0" rIns="0" bIns="0" rtlCol="0"/>
          <a:lstStyle/>
          <a:p>
            <a:endParaRPr sz="1579"/>
          </a:p>
        </p:txBody>
      </p:sp>
      <p:sp>
        <p:nvSpPr>
          <p:cNvPr id="60" name="object 60"/>
          <p:cNvSpPr/>
          <p:nvPr/>
        </p:nvSpPr>
        <p:spPr>
          <a:xfrm>
            <a:off x="2199950" y="4224426"/>
            <a:ext cx="5151211" cy="2098580"/>
          </a:xfrm>
          <a:custGeom>
            <a:avLst/>
            <a:gdLst/>
            <a:ahLst/>
            <a:cxnLst/>
            <a:rect l="l" t="t" r="r" b="b"/>
            <a:pathLst>
              <a:path w="5873115" h="2392679">
                <a:moveTo>
                  <a:pt x="4234000" y="740961"/>
                </a:moveTo>
                <a:lnTo>
                  <a:pt x="2963799" y="740961"/>
                </a:lnTo>
                <a:lnTo>
                  <a:pt x="5873048" y="0"/>
                </a:lnTo>
                <a:lnTo>
                  <a:pt x="4234000" y="740961"/>
                </a:lnTo>
                <a:close/>
              </a:path>
              <a:path w="5873115" h="2392679">
                <a:moveTo>
                  <a:pt x="5080800" y="2392461"/>
                </a:moveTo>
                <a:lnTo>
                  <a:pt x="0" y="2392461"/>
                </a:lnTo>
                <a:lnTo>
                  <a:pt x="0" y="740961"/>
                </a:lnTo>
                <a:lnTo>
                  <a:pt x="5080800" y="740961"/>
                </a:lnTo>
                <a:lnTo>
                  <a:pt x="5080800" y="2392461"/>
                </a:lnTo>
                <a:close/>
              </a:path>
            </a:pathLst>
          </a:custGeom>
          <a:solidFill>
            <a:srgbClr val="CCCCCC"/>
          </a:solidFill>
        </p:spPr>
        <p:txBody>
          <a:bodyPr wrap="square" lIns="0" tIns="0" rIns="0" bIns="0" rtlCol="0"/>
          <a:lstStyle/>
          <a:p>
            <a:endParaRPr sz="1579"/>
          </a:p>
        </p:txBody>
      </p:sp>
      <p:pic>
        <p:nvPicPr>
          <p:cNvPr id="64" name="Image 63">
            <a:extLst>
              <a:ext uri="{FF2B5EF4-FFF2-40B4-BE49-F238E27FC236}">
                <a16:creationId xmlns:a16="http://schemas.microsoft.com/office/drawing/2014/main" id="{77C5844A-F354-449A-86D3-7F390C8FBB35}"/>
              </a:ext>
            </a:extLst>
          </p:cNvPr>
          <p:cNvPicPr>
            <a:picLocks noChangeAspect="1"/>
          </p:cNvPicPr>
          <p:nvPr/>
        </p:nvPicPr>
        <p:blipFill>
          <a:blip r:embed="rId13"/>
          <a:stretch>
            <a:fillRect/>
          </a:stretch>
        </p:blipFill>
        <p:spPr>
          <a:xfrm>
            <a:off x="2381216" y="5028412"/>
            <a:ext cx="3694610" cy="1139171"/>
          </a:xfrm>
          <a:prstGeom prst="rect">
            <a:avLst/>
          </a:prstGeom>
        </p:spPr>
      </p:pic>
      <p:sp>
        <p:nvSpPr>
          <p:cNvPr id="65" name="Google Shape;105;p18">
            <a:extLst>
              <a:ext uri="{FF2B5EF4-FFF2-40B4-BE49-F238E27FC236}">
                <a16:creationId xmlns:a16="http://schemas.microsoft.com/office/drawing/2014/main" id="{D1B273EF-A839-4A90-970F-54798D7095C8}"/>
              </a:ext>
            </a:extLst>
          </p:cNvPr>
          <p:cNvSpPr txBox="1"/>
          <p:nvPr/>
        </p:nvSpPr>
        <p:spPr>
          <a:xfrm>
            <a:off x="25793" y="833312"/>
            <a:ext cx="7055258" cy="568350"/>
          </a:xfrm>
          <a:prstGeom prst="rect">
            <a:avLst/>
          </a:prstGeom>
          <a:noFill/>
          <a:ln>
            <a:noFill/>
          </a:ln>
        </p:spPr>
        <p:txBody>
          <a:bodyPr spcFirstLastPara="1" wrap="square" lIns="106916" tIns="106916" rIns="106916" bIns="106916" anchor="t" anchorCtr="0">
            <a:noAutofit/>
          </a:bodyPr>
          <a:lstStyle/>
          <a:p>
            <a:pPr algn="ctr"/>
            <a:r>
              <a:rPr lang="fr" sz="3859" dirty="0">
                <a:latin typeface="+mj-lt"/>
                <a:ea typeface="+mj-ea"/>
                <a:cs typeface="+mj-cs"/>
              </a:rPr>
              <a:t>Le vocabulaire d’Ansible</a:t>
            </a:r>
            <a:r>
              <a:rPr lang="fr" sz="2807" dirty="0">
                <a:solidFill>
                  <a:srgbClr val="EC9300"/>
                </a:solidFill>
              </a:rPr>
              <a:t>	</a:t>
            </a:r>
            <a:endParaRPr sz="2807" dirty="0">
              <a:solidFill>
                <a:srgbClr val="EC9300"/>
              </a:solidFill>
            </a:endParaRPr>
          </a:p>
        </p:txBody>
      </p:sp>
      <p:sp>
        <p:nvSpPr>
          <p:cNvPr id="2" name="Espace réservé de la date 1">
            <a:extLst>
              <a:ext uri="{FF2B5EF4-FFF2-40B4-BE49-F238E27FC236}">
                <a16:creationId xmlns:a16="http://schemas.microsoft.com/office/drawing/2014/main" id="{D417D2B5-E7CC-4C82-BCD4-9D593FC175E2}"/>
              </a:ext>
            </a:extLst>
          </p:cNvPr>
          <p:cNvSpPr>
            <a:spLocks noGrp="1"/>
          </p:cNvSpPr>
          <p:nvPr>
            <p:ph type="dt" sz="half" idx="6"/>
          </p:nvPr>
        </p:nvSpPr>
        <p:spPr/>
        <p:txBody>
          <a:bodyPr/>
          <a:lstStyle/>
          <a:p>
            <a:fld id="{3F174DA3-1DCD-4B5D-88C1-320AD17C5CD2}" type="datetime1">
              <a:rPr lang="en-US" smtClean="0"/>
              <a:t>11/26/2020</a:t>
            </a:fld>
            <a:endParaRPr lang="en-US"/>
          </a:p>
        </p:txBody>
      </p:sp>
      <p:sp>
        <p:nvSpPr>
          <p:cNvPr id="61" name="Espace réservé du numéro de diapositive 60">
            <a:extLst>
              <a:ext uri="{FF2B5EF4-FFF2-40B4-BE49-F238E27FC236}">
                <a16:creationId xmlns:a16="http://schemas.microsoft.com/office/drawing/2014/main" id="{D6BF3CCC-76FD-40C8-8E73-29D6FBE4D27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48</a:t>
            </a:fld>
            <a:endParaRPr lang="fr-FR" spc="-1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50910" y="1062600"/>
            <a:ext cx="8281990" cy="605128"/>
          </a:xfrm>
          <a:prstGeom prst="rect">
            <a:avLst/>
          </a:prstGeom>
        </p:spPr>
        <p:txBody>
          <a:bodyPr vert="horz" wrap="square" lIns="0" tIns="11139" rIns="0" bIns="0" rtlCol="0" anchor="ctr">
            <a:spAutoFit/>
          </a:bodyPr>
          <a:lstStyle/>
          <a:p>
            <a:pPr algn="ctr" rtl="0">
              <a:spcBef>
                <a:spcPts val="88"/>
              </a:spcBef>
            </a:pPr>
            <a:r>
              <a:rPr lang="fr-FR" sz="3859" u="none" kern="1200" dirty="0">
                <a:latin typeface="+mj-lt"/>
                <a:cs typeface="+mj-cs"/>
              </a:rPr>
              <a:t>Mécanisme d’automatisation d’Ansible</a:t>
            </a:r>
            <a:endParaRPr sz="3859" u="none" kern="1200" dirty="0">
              <a:latin typeface="+mj-lt"/>
              <a:cs typeface="+mj-cs"/>
            </a:endParaRPr>
          </a:p>
        </p:txBody>
      </p:sp>
      <p:sp>
        <p:nvSpPr>
          <p:cNvPr id="4" name="object 4"/>
          <p:cNvSpPr txBox="1"/>
          <p:nvPr/>
        </p:nvSpPr>
        <p:spPr>
          <a:xfrm>
            <a:off x="7106524" y="2783928"/>
            <a:ext cx="1420774" cy="485203"/>
          </a:xfrm>
          <a:prstGeom prst="rect">
            <a:avLst/>
          </a:prstGeom>
        </p:spPr>
        <p:txBody>
          <a:bodyPr vert="horz" wrap="square" lIns="0" tIns="9468" rIns="0" bIns="0" rtlCol="0">
            <a:spAutoFit/>
          </a:bodyPr>
          <a:lstStyle/>
          <a:p>
            <a:pPr marL="270125" marR="4456" indent="-259543">
              <a:lnSpc>
                <a:spcPct val="100699"/>
              </a:lnSpc>
              <a:spcBef>
                <a:spcPts val="75"/>
              </a:spcBef>
            </a:pPr>
            <a:r>
              <a:rPr lang="fr-FR" sz="1579" b="1" spc="13" dirty="0">
                <a:solidFill>
                  <a:srgbClr val="A30000"/>
                </a:solidFill>
                <a:latin typeface="Arial"/>
                <a:cs typeface="Arial"/>
              </a:rPr>
              <a:t>Équipements du réseau </a:t>
            </a:r>
            <a:endParaRPr sz="1579" dirty="0">
              <a:latin typeface="Arial"/>
              <a:cs typeface="Arial"/>
            </a:endParaRPr>
          </a:p>
        </p:txBody>
      </p:sp>
      <p:sp>
        <p:nvSpPr>
          <p:cNvPr id="5" name="object 5"/>
          <p:cNvSpPr txBox="1"/>
          <p:nvPr/>
        </p:nvSpPr>
        <p:spPr>
          <a:xfrm>
            <a:off x="6938906" y="4948464"/>
            <a:ext cx="1756057" cy="498028"/>
          </a:xfrm>
          <a:prstGeom prst="rect">
            <a:avLst/>
          </a:prstGeom>
        </p:spPr>
        <p:txBody>
          <a:bodyPr vert="horz" wrap="square" lIns="0" tIns="9468" rIns="0" bIns="0" rtlCol="0">
            <a:spAutoFit/>
          </a:bodyPr>
          <a:lstStyle/>
          <a:p>
            <a:pPr marL="530781" marR="4456" indent="-520199" algn="ctr">
              <a:lnSpc>
                <a:spcPct val="100699"/>
              </a:lnSpc>
              <a:spcBef>
                <a:spcPts val="75"/>
              </a:spcBef>
            </a:pPr>
            <a:r>
              <a:rPr lang="fr-FR" sz="1579" b="1" spc="53" dirty="0">
                <a:solidFill>
                  <a:srgbClr val="A30000"/>
                </a:solidFill>
                <a:latin typeface="Arial"/>
                <a:cs typeface="Arial"/>
              </a:rPr>
              <a:t>Hôtes</a:t>
            </a:r>
          </a:p>
          <a:p>
            <a:pPr marL="530781" marR="4456" indent="-520199" algn="ctr">
              <a:lnSpc>
                <a:spcPct val="100699"/>
              </a:lnSpc>
              <a:spcBef>
                <a:spcPts val="75"/>
              </a:spcBef>
            </a:pPr>
            <a:r>
              <a:rPr sz="1579" b="1" spc="53" dirty="0">
                <a:solidFill>
                  <a:srgbClr val="A30000"/>
                </a:solidFill>
                <a:latin typeface="Arial"/>
                <a:cs typeface="Arial"/>
              </a:rPr>
              <a:t>LINUX/WIND</a:t>
            </a:r>
            <a:r>
              <a:rPr sz="1579" b="1" spc="22" dirty="0">
                <a:solidFill>
                  <a:srgbClr val="A30000"/>
                </a:solidFill>
                <a:latin typeface="Arial"/>
                <a:cs typeface="Arial"/>
              </a:rPr>
              <a:t>O</a:t>
            </a:r>
            <a:r>
              <a:rPr sz="1579" b="1" spc="-18" dirty="0">
                <a:solidFill>
                  <a:srgbClr val="A30000"/>
                </a:solidFill>
                <a:latin typeface="Arial"/>
                <a:cs typeface="Arial"/>
              </a:rPr>
              <a:t>W</a:t>
            </a:r>
            <a:r>
              <a:rPr sz="1579" b="1" spc="-35" dirty="0">
                <a:solidFill>
                  <a:srgbClr val="A30000"/>
                </a:solidFill>
                <a:latin typeface="Arial"/>
                <a:cs typeface="Arial"/>
              </a:rPr>
              <a:t>S</a:t>
            </a:r>
            <a:endParaRPr sz="1579" dirty="0">
              <a:latin typeface="Arial"/>
              <a:cs typeface="Arial"/>
            </a:endParaRPr>
          </a:p>
        </p:txBody>
      </p:sp>
      <p:sp>
        <p:nvSpPr>
          <p:cNvPr id="6" name="object 6"/>
          <p:cNvSpPr txBox="1"/>
          <p:nvPr/>
        </p:nvSpPr>
        <p:spPr>
          <a:xfrm>
            <a:off x="950910" y="4802974"/>
            <a:ext cx="1587081" cy="587132"/>
          </a:xfrm>
          <a:prstGeom prst="rect">
            <a:avLst/>
          </a:prstGeom>
        </p:spPr>
        <p:txBody>
          <a:bodyPr vert="horz" wrap="square" lIns="0" tIns="20050" rIns="0" bIns="0" rtlCol="0">
            <a:spAutoFit/>
          </a:bodyPr>
          <a:lstStyle/>
          <a:p>
            <a:r>
              <a:rPr lang="fr-FR" sz="1228" dirty="0"/>
              <a:t>Le code du module est copié sur le nœud cible, exécuté puis supprimé</a:t>
            </a:r>
          </a:p>
        </p:txBody>
      </p:sp>
      <p:sp>
        <p:nvSpPr>
          <p:cNvPr id="7" name="object 7"/>
          <p:cNvSpPr txBox="1"/>
          <p:nvPr/>
        </p:nvSpPr>
        <p:spPr>
          <a:xfrm>
            <a:off x="950910" y="2732919"/>
            <a:ext cx="1478270" cy="587132"/>
          </a:xfrm>
          <a:prstGeom prst="rect">
            <a:avLst/>
          </a:prstGeom>
        </p:spPr>
        <p:txBody>
          <a:bodyPr vert="horz" wrap="square" lIns="0" tIns="20050" rIns="0" bIns="0" rtlCol="0">
            <a:spAutoFit/>
          </a:bodyPr>
          <a:lstStyle/>
          <a:p>
            <a:r>
              <a:rPr lang="fr-FR" sz="1228" dirty="0"/>
              <a:t>Le code du module est exécuté localement sur le nœud de contrôle</a:t>
            </a:r>
          </a:p>
        </p:txBody>
      </p:sp>
      <p:sp>
        <p:nvSpPr>
          <p:cNvPr id="8" name="object 8"/>
          <p:cNvSpPr/>
          <p:nvPr/>
        </p:nvSpPr>
        <p:spPr>
          <a:xfrm>
            <a:off x="2756814" y="2425042"/>
            <a:ext cx="3686839" cy="3239649"/>
          </a:xfrm>
          <a:prstGeom prst="rect">
            <a:avLst/>
          </a:prstGeom>
          <a:blipFill>
            <a:blip r:embed="rId3" cstate="print"/>
            <a:stretch>
              <a:fillRect/>
            </a:stretch>
          </a:blipFill>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9776F2FE-1B34-41BD-8536-67B5A8595F61}"/>
              </a:ext>
            </a:extLst>
          </p:cNvPr>
          <p:cNvSpPr>
            <a:spLocks noGrp="1"/>
          </p:cNvSpPr>
          <p:nvPr>
            <p:ph type="dt" sz="half" idx="6"/>
          </p:nvPr>
        </p:nvSpPr>
        <p:spPr/>
        <p:txBody>
          <a:bodyPr/>
          <a:lstStyle/>
          <a:p>
            <a:fld id="{BAC3DB25-4358-4A12-8B92-9BE4A09CDD05}" type="datetime1">
              <a:rPr lang="en-US" smtClean="0"/>
              <a:t>11/26/2020</a:t>
            </a:fld>
            <a:endParaRPr lang="en-US"/>
          </a:p>
        </p:txBody>
      </p:sp>
      <p:sp>
        <p:nvSpPr>
          <p:cNvPr id="9" name="Espace réservé du numéro de diapositive 8">
            <a:extLst>
              <a:ext uri="{FF2B5EF4-FFF2-40B4-BE49-F238E27FC236}">
                <a16:creationId xmlns:a16="http://schemas.microsoft.com/office/drawing/2014/main" id="{96698975-CEF5-421B-8706-DE7E9E6FE9B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49</a:t>
            </a:fld>
            <a:endParaRPr lang="fr-FR" spc="-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52508" y="1077228"/>
            <a:ext cx="8128634" cy="535403"/>
          </a:xfrm>
          <a:prstGeom prst="rect">
            <a:avLst/>
          </a:prstGeom>
        </p:spPr>
        <p:txBody>
          <a:bodyPr vert="horz" wrap="square" lIns="0" tIns="12065" rIns="0" bIns="0" rtlCol="0">
            <a:spAutoFit/>
          </a:bodyPr>
          <a:lstStyle/>
          <a:p>
            <a:pPr marL="12700">
              <a:lnSpc>
                <a:spcPct val="100000"/>
              </a:lnSpc>
              <a:spcBef>
                <a:spcPts val="95"/>
              </a:spcBef>
              <a:tabLst>
                <a:tab pos="8115300" algn="l"/>
              </a:tabLst>
            </a:pPr>
            <a:r>
              <a:rPr u="none" spc="-55" dirty="0">
                <a:uFill>
                  <a:solidFill>
                    <a:srgbClr val="FB0203"/>
                  </a:solidFill>
                </a:uFill>
              </a:rPr>
              <a:t>Le </a:t>
            </a:r>
            <a:r>
              <a:rPr u="none" spc="-80" dirty="0">
                <a:uFill>
                  <a:solidFill>
                    <a:srgbClr val="FB0203"/>
                  </a:solidFill>
                </a:uFill>
              </a:rPr>
              <a:t>plan </a:t>
            </a:r>
            <a:r>
              <a:rPr u="none" spc="-50" dirty="0">
                <a:uFill>
                  <a:solidFill>
                    <a:srgbClr val="FB0203"/>
                  </a:solidFill>
                </a:uFill>
              </a:rPr>
              <a:t>de</a:t>
            </a:r>
            <a:r>
              <a:rPr u="none" spc="-555" dirty="0">
                <a:uFill>
                  <a:solidFill>
                    <a:srgbClr val="FB0203"/>
                  </a:solidFill>
                </a:uFill>
              </a:rPr>
              <a:t> </a:t>
            </a:r>
            <a:r>
              <a:rPr u="none" spc="-90" dirty="0">
                <a:uFill>
                  <a:solidFill>
                    <a:srgbClr val="FB0203"/>
                  </a:solidFill>
                </a:uFill>
              </a:rPr>
              <a:t>formation</a:t>
            </a:r>
            <a:r>
              <a:rPr u="none" spc="-90" dirty="0">
                <a:uFill>
                  <a:solidFill>
                    <a:srgbClr val="FB0203"/>
                  </a:solidFill>
                </a:uFill>
                <a:latin typeface="Times New Roman"/>
                <a:cs typeface="Times New Roman"/>
              </a:rPr>
              <a:t>	</a:t>
            </a:r>
          </a:p>
        </p:txBody>
      </p:sp>
      <p:sp>
        <p:nvSpPr>
          <p:cNvPr id="17" name="object 17"/>
          <p:cNvSpPr txBox="1"/>
          <p:nvPr/>
        </p:nvSpPr>
        <p:spPr>
          <a:xfrm>
            <a:off x="10453506" y="7292403"/>
            <a:ext cx="176530" cy="240665"/>
          </a:xfrm>
          <a:prstGeom prst="rect">
            <a:avLst/>
          </a:prstGeom>
        </p:spPr>
        <p:txBody>
          <a:bodyPr vert="horz" wrap="square" lIns="0" tIns="12700" rIns="0" bIns="0" rtlCol="0">
            <a:spAutoFit/>
          </a:bodyPr>
          <a:lstStyle/>
          <a:p>
            <a:pPr marL="25400">
              <a:lnSpc>
                <a:spcPct val="100000"/>
              </a:lnSpc>
              <a:spcBef>
                <a:spcPts val="100"/>
              </a:spcBef>
            </a:pPr>
            <a:r>
              <a:rPr sz="1400" b="1" spc="-10" dirty="0">
                <a:latin typeface="Verdana"/>
                <a:cs typeface="Verdana"/>
              </a:rPr>
              <a:t>6</a:t>
            </a:r>
            <a:endParaRPr sz="1400">
              <a:latin typeface="Verdana"/>
              <a:cs typeface="Verdana"/>
            </a:endParaRPr>
          </a:p>
        </p:txBody>
      </p:sp>
      <p:sp>
        <p:nvSpPr>
          <p:cNvPr id="10" name="Espace réservé de la date 9">
            <a:extLst>
              <a:ext uri="{FF2B5EF4-FFF2-40B4-BE49-F238E27FC236}">
                <a16:creationId xmlns:a16="http://schemas.microsoft.com/office/drawing/2014/main" id="{B9FE9C27-90B1-415A-B4D2-30D799E69916}"/>
              </a:ext>
            </a:extLst>
          </p:cNvPr>
          <p:cNvSpPr>
            <a:spLocks noGrp="1"/>
          </p:cNvSpPr>
          <p:nvPr>
            <p:ph type="dt" sz="half" idx="6"/>
          </p:nvPr>
        </p:nvSpPr>
        <p:spPr/>
        <p:txBody>
          <a:bodyPr/>
          <a:lstStyle/>
          <a:p>
            <a:fld id="{66048BDC-D426-45C1-B454-910829FCD350}" type="datetime1">
              <a:rPr lang="en-US" smtClean="0"/>
              <a:t>11/26/2020</a:t>
            </a:fld>
            <a:endParaRPr lang="en-US"/>
          </a:p>
        </p:txBody>
      </p:sp>
      <p:sp>
        <p:nvSpPr>
          <p:cNvPr id="16" name="Espace réservé du numéro de diapositive 15">
            <a:extLst>
              <a:ext uri="{FF2B5EF4-FFF2-40B4-BE49-F238E27FC236}">
                <a16:creationId xmlns:a16="http://schemas.microsoft.com/office/drawing/2014/main" id="{CECAA1ED-8D6B-4470-A2E9-EF5B40508BD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a:t>
            </a:fld>
            <a:endParaRPr lang="fr-FR" spc="-10" dirty="0"/>
          </a:p>
        </p:txBody>
      </p:sp>
      <p:sp>
        <p:nvSpPr>
          <p:cNvPr id="18" name="Rectangle 17">
            <a:extLst>
              <a:ext uri="{FF2B5EF4-FFF2-40B4-BE49-F238E27FC236}">
                <a16:creationId xmlns:a16="http://schemas.microsoft.com/office/drawing/2014/main" id="{D29821E8-8AFB-4EE1-A20F-5FE6A21C007F}"/>
              </a:ext>
            </a:extLst>
          </p:cNvPr>
          <p:cNvSpPr/>
          <p:nvPr/>
        </p:nvSpPr>
        <p:spPr>
          <a:xfrm>
            <a:off x="1079500" y="1797050"/>
            <a:ext cx="8763000" cy="4832092"/>
          </a:xfrm>
          <a:prstGeom prst="rect">
            <a:avLst/>
          </a:prstGeom>
        </p:spPr>
        <p:txBody>
          <a:bodyPr wrap="square">
            <a:spAutoFit/>
          </a:bodyPr>
          <a:lstStyle/>
          <a:p>
            <a:pPr marL="342900" indent="-342900">
              <a:buFont typeface="Arial" panose="020B0604020202020204" pitchFamily="34" charset="0"/>
              <a:buChar char="•"/>
            </a:pPr>
            <a:r>
              <a:rPr lang="fr-FR" sz="2200" dirty="0"/>
              <a:t>Introduction à Ansible</a:t>
            </a:r>
          </a:p>
          <a:p>
            <a:pPr marL="342900" indent="-342900">
              <a:buFont typeface="Arial" panose="020B0604020202020204" pitchFamily="34" charset="0"/>
              <a:buChar char="•"/>
            </a:pPr>
            <a:r>
              <a:rPr lang="fr-FR" sz="2200" dirty="0" err="1"/>
              <a:t>Tunelling</a:t>
            </a:r>
            <a:r>
              <a:rPr lang="fr-FR" sz="2200" dirty="0"/>
              <a:t> sécurisé SSH</a:t>
            </a:r>
          </a:p>
          <a:p>
            <a:pPr marL="342900" indent="-342900">
              <a:buFont typeface="Arial" panose="020B0604020202020204" pitchFamily="34" charset="0"/>
              <a:buChar char="•"/>
            </a:pPr>
            <a:r>
              <a:rPr lang="fr-FR" sz="2200" dirty="0"/>
              <a:t>Bases d'Ansible</a:t>
            </a:r>
          </a:p>
          <a:p>
            <a:pPr marL="342900" indent="-342900">
              <a:buFont typeface="Arial" panose="020B0604020202020204" pitchFamily="34" charset="0"/>
              <a:buChar char="•"/>
            </a:pPr>
            <a:r>
              <a:rPr lang="fr-FR" sz="2200" dirty="0"/>
              <a:t>Fichier inventaire</a:t>
            </a:r>
          </a:p>
          <a:p>
            <a:pPr marL="342900" indent="-342900">
              <a:buFont typeface="Arial" panose="020B0604020202020204" pitchFamily="34" charset="0"/>
              <a:buChar char="•"/>
            </a:pPr>
            <a:r>
              <a:rPr lang="fr-FR" sz="2200" dirty="0"/>
              <a:t>Commandes </a:t>
            </a:r>
            <a:r>
              <a:rPr lang="fr-FR" sz="2200" dirty="0" err="1"/>
              <a:t>Ad-hoc</a:t>
            </a:r>
            <a:endParaRPr lang="fr-FR" sz="2200" dirty="0"/>
          </a:p>
          <a:p>
            <a:pPr marL="342900" indent="-342900">
              <a:buFont typeface="Arial" panose="020B0604020202020204" pitchFamily="34" charset="0"/>
              <a:buChar char="•"/>
            </a:pPr>
            <a:r>
              <a:rPr lang="fr-FR" sz="2200" dirty="0"/>
              <a:t>Langage </a:t>
            </a:r>
            <a:r>
              <a:rPr lang="fr-FR" sz="2200" dirty="0" err="1"/>
              <a:t>Yaml</a:t>
            </a:r>
            <a:endParaRPr lang="fr-FR" sz="2200" dirty="0"/>
          </a:p>
          <a:p>
            <a:pPr marL="342900" indent="-342900">
              <a:buFont typeface="Arial" panose="020B0604020202020204" pitchFamily="34" charset="0"/>
              <a:buChar char="•"/>
            </a:pPr>
            <a:r>
              <a:rPr lang="fr-FR" sz="2200" dirty="0" err="1"/>
              <a:t>Playbook</a:t>
            </a:r>
            <a:endParaRPr lang="fr-FR" sz="2200" dirty="0"/>
          </a:p>
          <a:p>
            <a:pPr marL="342900" indent="-342900">
              <a:buFont typeface="Arial" panose="020B0604020202020204" pitchFamily="34" charset="0"/>
              <a:buChar char="•"/>
            </a:pPr>
            <a:r>
              <a:rPr lang="fr-FR" sz="2200" dirty="0"/>
              <a:t>Variables</a:t>
            </a:r>
          </a:p>
          <a:p>
            <a:pPr marL="342900" indent="-342900">
              <a:buFont typeface="Arial" panose="020B0604020202020204" pitchFamily="34" charset="0"/>
              <a:buChar char="•"/>
            </a:pPr>
            <a:r>
              <a:rPr lang="fr-FR" sz="2200" dirty="0"/>
              <a:t>Structures de contrôle</a:t>
            </a:r>
          </a:p>
          <a:p>
            <a:pPr marL="342900" indent="-342900">
              <a:buFont typeface="Arial" panose="020B0604020202020204" pitchFamily="34" charset="0"/>
              <a:buChar char="•"/>
            </a:pPr>
            <a:r>
              <a:rPr lang="fr-FR" sz="2200" dirty="0"/>
              <a:t>Etiquetage : Tags</a:t>
            </a:r>
          </a:p>
          <a:p>
            <a:pPr marL="342900" indent="-342900">
              <a:buFont typeface="Arial" panose="020B0604020202020204" pitchFamily="34" charset="0"/>
              <a:buChar char="•"/>
            </a:pPr>
            <a:r>
              <a:rPr lang="fr-FR" sz="2200" dirty="0"/>
              <a:t>Les rôles</a:t>
            </a:r>
          </a:p>
          <a:p>
            <a:pPr marL="342900" indent="-342900">
              <a:buFont typeface="Arial" panose="020B0604020202020204" pitchFamily="34" charset="0"/>
              <a:buChar char="•"/>
            </a:pPr>
            <a:r>
              <a:rPr lang="fr-FR" sz="2200" dirty="0"/>
              <a:t>Ansible Vault</a:t>
            </a:r>
          </a:p>
          <a:p>
            <a:pPr marL="342900" indent="-342900">
              <a:buFont typeface="Arial" panose="020B0604020202020204" pitchFamily="34" charset="0"/>
              <a:buChar char="•"/>
            </a:pPr>
            <a:r>
              <a:rPr lang="fr-FR" sz="2200" dirty="0" err="1"/>
              <a:t>Lookups</a:t>
            </a:r>
            <a:endParaRPr lang="fr-FR" sz="2200" dirty="0"/>
          </a:p>
          <a:p>
            <a:pPr marL="342900" indent="-342900">
              <a:buFont typeface="Arial" panose="020B0604020202020204" pitchFamily="34" charset="0"/>
              <a:buChar char="•"/>
            </a:pPr>
            <a:r>
              <a:rPr lang="fr-FR" sz="2200"/>
              <a:t>Meilleurs </a:t>
            </a:r>
            <a:r>
              <a:rPr lang="fr-FR" sz="2200" dirty="0"/>
              <a:t>pratiques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5196" y="962696"/>
            <a:ext cx="6767504" cy="553310"/>
          </a:xfrm>
          <a:prstGeom prst="rect">
            <a:avLst/>
          </a:prstGeom>
        </p:spPr>
        <p:txBody>
          <a:bodyPr vert="horz" wrap="square" lIns="0" tIns="29799" rIns="0" bIns="0" rtlCol="0" anchor="ctr">
            <a:spAutoFit/>
          </a:bodyPr>
          <a:lstStyle/>
          <a:p>
            <a:pPr marL="22075">
              <a:spcBef>
                <a:spcPts val="235"/>
              </a:spcBef>
            </a:pPr>
            <a:r>
              <a:rPr u="none" spc="-87" dirty="0"/>
              <a:t>Les </a:t>
            </a:r>
            <a:r>
              <a:rPr u="none" spc="-96" dirty="0" err="1"/>
              <a:t>autres</a:t>
            </a:r>
            <a:r>
              <a:rPr u="none" spc="52" dirty="0"/>
              <a:t> </a:t>
            </a:r>
            <a:r>
              <a:rPr u="none" spc="-52" dirty="0" err="1"/>
              <a:t>outils</a:t>
            </a:r>
            <a:r>
              <a:rPr lang="fr-FR" u="none" spc="-52" dirty="0"/>
              <a:t> d’automatisation</a:t>
            </a:r>
            <a:endParaRPr u="none" spc="-52" dirty="0"/>
          </a:p>
        </p:txBody>
      </p:sp>
      <p:sp>
        <p:nvSpPr>
          <p:cNvPr id="23" name="object 23"/>
          <p:cNvSpPr txBox="1">
            <a:spLocks noGrp="1"/>
          </p:cNvSpPr>
          <p:nvPr>
            <p:ph type="dt" sz="half" idx="6"/>
          </p:nvPr>
        </p:nvSpPr>
        <p:spPr>
          <a:xfrm>
            <a:off x="482573" y="3684357"/>
            <a:ext cx="382622" cy="80920"/>
          </a:xfrm>
          <a:prstGeom prst="rect">
            <a:avLst/>
          </a:prstGeom>
        </p:spPr>
        <p:txBody>
          <a:bodyPr vert="horz" wrap="square" lIns="0" tIns="0" rIns="0" bIns="0" rtlCol="0">
            <a:spAutoFit/>
          </a:bodyPr>
          <a:lstStyle>
            <a:defPPr>
              <a:defRPr lang="fr-FR"/>
            </a:defPPr>
            <a:lvl1pPr marL="0" algn="l" defTabSz="802020" rtl="0" eaLnBrk="1" latinLnBrk="0" hangingPunct="1">
              <a:defRPr sz="526" b="0" i="0" kern="1200">
                <a:solidFill>
                  <a:schemeClr val="bg1"/>
                </a:solidFill>
                <a:latin typeface="Lucida Sans Unicode"/>
                <a:ea typeface="+mn-ea"/>
                <a:cs typeface="Lucida Sans Unicode"/>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a:lstStyle>
          <a:p>
            <a:pPr marL="22075">
              <a:spcBef>
                <a:spcPts val="331"/>
              </a:spcBef>
            </a:pPr>
            <a:fld id="{FE73B38C-9455-4EFD-BB6B-F664588668F3}" type="datetime1">
              <a:rPr lang="en-US" spc="-69" smtClean="0"/>
              <a:t>11/26/2020</a:t>
            </a:fld>
            <a:endParaRPr spc="-69" dirty="0"/>
          </a:p>
        </p:txBody>
      </p:sp>
      <p:sp>
        <p:nvSpPr>
          <p:cNvPr id="27" name="object 19">
            <a:extLst>
              <a:ext uri="{FF2B5EF4-FFF2-40B4-BE49-F238E27FC236}">
                <a16:creationId xmlns:a16="http://schemas.microsoft.com/office/drawing/2014/main" id="{C5485A1D-A32A-4002-83CA-FDBDD3D62FDA}"/>
              </a:ext>
            </a:extLst>
          </p:cNvPr>
          <p:cNvSpPr txBox="1"/>
          <p:nvPr/>
        </p:nvSpPr>
        <p:spPr>
          <a:xfrm>
            <a:off x="865196" y="1818627"/>
            <a:ext cx="8268394" cy="4018062"/>
          </a:xfrm>
          <a:prstGeom prst="rect">
            <a:avLst/>
          </a:prstGeom>
        </p:spPr>
        <p:txBody>
          <a:bodyPr vert="horz" wrap="square" lIns="0" tIns="68428" rIns="0" bIns="0" rtlCol="0">
            <a:spAutoFit/>
          </a:bodyPr>
          <a:lstStyle/>
          <a:p>
            <a:pPr marL="322832" indent="-300758">
              <a:spcBef>
                <a:spcPts val="539"/>
              </a:spcBef>
              <a:buFont typeface="Arial" panose="020B0604020202020204" pitchFamily="34" charset="0"/>
              <a:buChar char="•"/>
            </a:pPr>
            <a:r>
              <a:rPr sz="1912" b="1" spc="-44" dirty="0">
                <a:latin typeface="Tahoma"/>
                <a:cs typeface="Tahoma"/>
              </a:rPr>
              <a:t>Parmi </a:t>
            </a:r>
            <a:r>
              <a:rPr sz="1912" b="1" spc="-104" dirty="0">
                <a:latin typeface="Tahoma"/>
                <a:cs typeface="Tahoma"/>
              </a:rPr>
              <a:t>les </a:t>
            </a:r>
            <a:r>
              <a:rPr sz="1912" b="1" spc="-78" dirty="0">
                <a:latin typeface="Tahoma"/>
                <a:cs typeface="Tahoma"/>
              </a:rPr>
              <a:t>plus </a:t>
            </a:r>
            <a:r>
              <a:rPr sz="1912" b="1" spc="-87" dirty="0">
                <a:latin typeface="Tahoma"/>
                <a:cs typeface="Tahoma"/>
              </a:rPr>
              <a:t>connus</a:t>
            </a:r>
            <a:r>
              <a:rPr sz="1912" b="1" spc="339" dirty="0">
                <a:latin typeface="Tahoma"/>
                <a:cs typeface="Tahoma"/>
              </a:rPr>
              <a:t> </a:t>
            </a:r>
            <a:r>
              <a:rPr sz="1912" b="1" spc="-156" dirty="0">
                <a:latin typeface="Tahoma"/>
                <a:cs typeface="Tahoma"/>
              </a:rPr>
              <a:t>:</a:t>
            </a:r>
            <a:endParaRPr sz="1912" b="1" dirty="0">
              <a:latin typeface="Tahoma"/>
              <a:cs typeface="Tahoma"/>
            </a:endParaRPr>
          </a:p>
          <a:p>
            <a:pPr marL="753930" marR="5757027" indent="-250631">
              <a:lnSpc>
                <a:spcPct val="110700"/>
              </a:lnSpc>
              <a:spcBef>
                <a:spcPts val="104"/>
              </a:spcBef>
              <a:buFont typeface="Arial" panose="020B0604020202020204" pitchFamily="34" charset="0"/>
              <a:buChar char="•"/>
            </a:pPr>
            <a:r>
              <a:rPr sz="1565" spc="-69" dirty="0">
                <a:latin typeface="Arial"/>
                <a:cs typeface="Arial"/>
              </a:rPr>
              <a:t>CFEngine  </a:t>
            </a:r>
            <a:r>
              <a:rPr sz="1565" spc="-78" dirty="0">
                <a:latin typeface="Arial"/>
                <a:cs typeface="Arial"/>
              </a:rPr>
              <a:t>Chef  </a:t>
            </a:r>
            <a:r>
              <a:rPr sz="1565" spc="-26" dirty="0">
                <a:latin typeface="Arial"/>
                <a:cs typeface="Arial"/>
              </a:rPr>
              <a:t>Puppet  Salt  </a:t>
            </a:r>
            <a:r>
              <a:rPr sz="1565" spc="-61" dirty="0">
                <a:latin typeface="Arial"/>
                <a:cs typeface="Arial"/>
              </a:rPr>
              <a:t>Ansible</a:t>
            </a:r>
            <a:endParaRPr sz="1565" dirty="0">
              <a:latin typeface="Arial"/>
              <a:cs typeface="Arial"/>
            </a:endParaRPr>
          </a:p>
          <a:p>
            <a:pPr marL="322832" indent="-300758">
              <a:spcBef>
                <a:spcPts val="478"/>
              </a:spcBef>
              <a:buFont typeface="Arial" panose="020B0604020202020204" pitchFamily="34" charset="0"/>
              <a:buChar char="•"/>
            </a:pPr>
            <a:r>
              <a:rPr sz="1912" b="1" spc="-78" dirty="0">
                <a:latin typeface="Tahoma"/>
                <a:cs typeface="Tahoma"/>
              </a:rPr>
              <a:t>Avantages </a:t>
            </a:r>
            <a:r>
              <a:rPr sz="1912" b="1" spc="-87" dirty="0">
                <a:latin typeface="Tahoma"/>
                <a:cs typeface="Tahoma"/>
              </a:rPr>
              <a:t>souvent </a:t>
            </a:r>
            <a:r>
              <a:rPr sz="1912" b="1" spc="-61" dirty="0">
                <a:latin typeface="Tahoma"/>
                <a:cs typeface="Tahoma"/>
              </a:rPr>
              <a:t>cités pour </a:t>
            </a:r>
            <a:r>
              <a:rPr sz="1912" b="1" spc="-52" dirty="0">
                <a:latin typeface="Tahoma"/>
                <a:cs typeface="Tahoma"/>
              </a:rPr>
              <a:t>Ansible</a:t>
            </a:r>
            <a:r>
              <a:rPr sz="1912" b="1" spc="434" dirty="0">
                <a:latin typeface="Tahoma"/>
                <a:cs typeface="Tahoma"/>
              </a:rPr>
              <a:t> </a:t>
            </a:r>
            <a:r>
              <a:rPr sz="1912" b="1" spc="-156" dirty="0">
                <a:latin typeface="Tahoma"/>
                <a:cs typeface="Tahoma"/>
              </a:rPr>
              <a:t>:</a:t>
            </a:r>
            <a:endParaRPr sz="1912" b="1" dirty="0">
              <a:latin typeface="Tahoma"/>
              <a:cs typeface="Tahoma"/>
            </a:endParaRPr>
          </a:p>
          <a:p>
            <a:pPr marL="753930" indent="-250631">
              <a:spcBef>
                <a:spcPts val="304"/>
              </a:spcBef>
              <a:buFont typeface="Arial" panose="020B0604020202020204" pitchFamily="34" charset="0"/>
              <a:buChar char="•"/>
            </a:pPr>
            <a:r>
              <a:rPr sz="1565" spc="-18" dirty="0">
                <a:latin typeface="Arial"/>
                <a:cs typeface="Arial"/>
              </a:rPr>
              <a:t>Simplicité</a:t>
            </a:r>
            <a:r>
              <a:rPr sz="1565" spc="87" dirty="0">
                <a:latin typeface="Arial"/>
                <a:cs typeface="Arial"/>
              </a:rPr>
              <a:t> </a:t>
            </a:r>
            <a:r>
              <a:rPr sz="1565" spc="9" dirty="0">
                <a:latin typeface="Arial"/>
                <a:cs typeface="Arial"/>
              </a:rPr>
              <a:t>:</a:t>
            </a:r>
            <a:endParaRPr sz="1565" dirty="0">
              <a:latin typeface="Arial"/>
              <a:cs typeface="Arial"/>
            </a:endParaRPr>
          </a:p>
          <a:p>
            <a:pPr marL="1235154" indent="-250631">
              <a:spcBef>
                <a:spcPts val="374"/>
              </a:spcBef>
              <a:buFont typeface="Arial" panose="020B0604020202020204" pitchFamily="34" charset="0"/>
              <a:buChar char="•"/>
            </a:pPr>
            <a:r>
              <a:rPr sz="1565" spc="-61" dirty="0">
                <a:latin typeface="Arial"/>
                <a:cs typeface="Arial"/>
              </a:rPr>
              <a:t>Recette </a:t>
            </a:r>
            <a:r>
              <a:rPr sz="1565" spc="-113" dirty="0">
                <a:latin typeface="Arial"/>
                <a:cs typeface="Arial"/>
              </a:rPr>
              <a:t>en</a:t>
            </a:r>
            <a:r>
              <a:rPr sz="1565" spc="-131" dirty="0">
                <a:latin typeface="Arial"/>
                <a:cs typeface="Arial"/>
              </a:rPr>
              <a:t> </a:t>
            </a:r>
            <a:r>
              <a:rPr sz="1565" spc="-9" dirty="0">
                <a:latin typeface="Arial"/>
                <a:cs typeface="Arial"/>
              </a:rPr>
              <a:t>YAML</a:t>
            </a:r>
            <a:endParaRPr sz="1565" dirty="0">
              <a:latin typeface="Arial"/>
              <a:cs typeface="Arial"/>
            </a:endParaRPr>
          </a:p>
          <a:p>
            <a:pPr marL="1235154" indent="-250631">
              <a:spcBef>
                <a:spcPts val="200"/>
              </a:spcBef>
              <a:buFont typeface="Arial" panose="020B0604020202020204" pitchFamily="34" charset="0"/>
              <a:buChar char="•"/>
            </a:pPr>
            <a:r>
              <a:rPr sz="1565" spc="-78" dirty="0">
                <a:latin typeface="Arial"/>
                <a:cs typeface="Arial"/>
              </a:rPr>
              <a:t>Rien </a:t>
            </a:r>
            <a:r>
              <a:rPr sz="1565" spc="-104" dirty="0">
                <a:latin typeface="Arial"/>
                <a:cs typeface="Arial"/>
              </a:rPr>
              <a:t>à </a:t>
            </a:r>
            <a:r>
              <a:rPr sz="1565" spc="-26" dirty="0">
                <a:latin typeface="Arial"/>
                <a:cs typeface="Arial"/>
              </a:rPr>
              <a:t>installer </a:t>
            </a:r>
            <a:r>
              <a:rPr sz="1565" spc="-69" dirty="0">
                <a:latin typeface="Arial"/>
                <a:cs typeface="Arial"/>
              </a:rPr>
              <a:t>sur </a:t>
            </a:r>
            <a:r>
              <a:rPr sz="1565" spc="-104" dirty="0">
                <a:latin typeface="Arial"/>
                <a:cs typeface="Arial"/>
              </a:rPr>
              <a:t>les</a:t>
            </a:r>
            <a:r>
              <a:rPr sz="1565" spc="87" dirty="0">
                <a:latin typeface="Arial"/>
                <a:cs typeface="Arial"/>
              </a:rPr>
              <a:t> </a:t>
            </a:r>
            <a:r>
              <a:rPr sz="1565" spc="-96" dirty="0">
                <a:latin typeface="Arial"/>
                <a:cs typeface="Arial"/>
              </a:rPr>
              <a:t>noeuds</a:t>
            </a:r>
            <a:endParaRPr sz="1565" dirty="0">
              <a:latin typeface="Arial"/>
              <a:cs typeface="Arial"/>
            </a:endParaRPr>
          </a:p>
          <a:p>
            <a:pPr marL="1235154" indent="-250631">
              <a:spcBef>
                <a:spcPts val="198"/>
              </a:spcBef>
              <a:buFont typeface="Arial" panose="020B0604020202020204" pitchFamily="34" charset="0"/>
              <a:buChar char="•"/>
            </a:pPr>
            <a:r>
              <a:rPr sz="1565" spc="-35" dirty="0">
                <a:latin typeface="Arial"/>
                <a:cs typeface="Arial"/>
              </a:rPr>
              <a:t>Mode </a:t>
            </a:r>
            <a:r>
              <a:rPr sz="1565" spc="-87" dirty="0">
                <a:latin typeface="Arial"/>
                <a:cs typeface="Arial"/>
              </a:rPr>
              <a:t>push </a:t>
            </a:r>
            <a:r>
              <a:rPr sz="1565" spc="-26" dirty="0">
                <a:latin typeface="Arial"/>
                <a:cs typeface="Arial"/>
              </a:rPr>
              <a:t>(par </a:t>
            </a:r>
            <a:r>
              <a:rPr sz="1565" spc="-18" dirty="0">
                <a:latin typeface="Arial"/>
                <a:cs typeface="Arial"/>
              </a:rPr>
              <a:t>défaut): </a:t>
            </a:r>
            <a:r>
              <a:rPr sz="1565" spc="-113" dirty="0">
                <a:latin typeface="Arial"/>
                <a:cs typeface="Arial"/>
              </a:rPr>
              <a:t>pas de </a:t>
            </a:r>
            <a:r>
              <a:rPr sz="1565" spc="-78" dirty="0">
                <a:latin typeface="Arial"/>
                <a:cs typeface="Arial"/>
              </a:rPr>
              <a:t>serveur</a:t>
            </a:r>
            <a:r>
              <a:rPr sz="1565" spc="69" dirty="0">
                <a:latin typeface="Arial"/>
                <a:cs typeface="Arial"/>
              </a:rPr>
              <a:t> </a:t>
            </a:r>
            <a:r>
              <a:rPr sz="1565" spc="-87" dirty="0">
                <a:latin typeface="Arial"/>
                <a:cs typeface="Arial"/>
              </a:rPr>
              <a:t>dédié</a:t>
            </a:r>
            <a:endParaRPr sz="1565" dirty="0">
              <a:latin typeface="Arial"/>
              <a:cs typeface="Arial"/>
            </a:endParaRPr>
          </a:p>
          <a:p>
            <a:pPr marL="753930" indent="-250631">
              <a:spcBef>
                <a:spcPts val="374"/>
              </a:spcBef>
              <a:buFont typeface="Arial" panose="020B0604020202020204" pitchFamily="34" charset="0"/>
              <a:buChar char="•"/>
            </a:pPr>
            <a:r>
              <a:rPr sz="1565" spc="-44" dirty="0">
                <a:latin typeface="Arial"/>
                <a:cs typeface="Arial"/>
              </a:rPr>
              <a:t>Complet </a:t>
            </a:r>
            <a:r>
              <a:rPr sz="1565" spc="9" dirty="0">
                <a:latin typeface="Arial"/>
                <a:cs typeface="Arial"/>
              </a:rPr>
              <a:t>: </a:t>
            </a:r>
            <a:r>
              <a:rPr sz="1565" spc="-26" dirty="0">
                <a:latin typeface="Arial"/>
                <a:cs typeface="Arial"/>
              </a:rPr>
              <a:t>Description </a:t>
            </a:r>
            <a:r>
              <a:rPr sz="1565" spc="-52" dirty="0">
                <a:latin typeface="Arial"/>
                <a:cs typeface="Arial"/>
              </a:rPr>
              <a:t>du </a:t>
            </a:r>
            <a:r>
              <a:rPr sz="1565" spc="-69" dirty="0">
                <a:latin typeface="Arial"/>
                <a:cs typeface="Arial"/>
              </a:rPr>
              <a:t>parc </a:t>
            </a:r>
            <a:r>
              <a:rPr sz="1565" spc="-52" dirty="0">
                <a:latin typeface="Arial"/>
                <a:cs typeface="Arial"/>
              </a:rPr>
              <a:t>machine, </a:t>
            </a:r>
            <a:r>
              <a:rPr sz="1565" spc="-87" dirty="0">
                <a:latin typeface="Arial"/>
                <a:cs typeface="Arial"/>
              </a:rPr>
              <a:t>commandes </a:t>
            </a:r>
            <a:r>
              <a:rPr sz="1565" spc="-52" dirty="0">
                <a:latin typeface="Arial"/>
                <a:cs typeface="Arial"/>
              </a:rPr>
              <a:t>ad-hoc, </a:t>
            </a:r>
            <a:r>
              <a:rPr sz="1565" spc="9" dirty="0">
                <a:latin typeface="Arial"/>
                <a:cs typeface="Arial"/>
              </a:rPr>
              <a:t>. .</a:t>
            </a:r>
            <a:r>
              <a:rPr sz="1565" spc="52" dirty="0">
                <a:latin typeface="Arial"/>
                <a:cs typeface="Arial"/>
              </a:rPr>
              <a:t> </a:t>
            </a:r>
            <a:r>
              <a:rPr sz="1565" spc="9" dirty="0">
                <a:latin typeface="Arial"/>
                <a:cs typeface="Arial"/>
              </a:rPr>
              <a:t>.</a:t>
            </a:r>
            <a:endParaRPr sz="1565" dirty="0">
              <a:latin typeface="Arial"/>
              <a:cs typeface="Arial"/>
            </a:endParaRPr>
          </a:p>
          <a:p>
            <a:pPr marL="322832" indent="-300758">
              <a:spcBef>
                <a:spcPts val="478"/>
              </a:spcBef>
              <a:buFont typeface="Arial" panose="020B0604020202020204" pitchFamily="34" charset="0"/>
              <a:buChar char="•"/>
            </a:pPr>
            <a:r>
              <a:rPr sz="1912" b="1" spc="-96" dirty="0">
                <a:latin typeface="Tahoma"/>
                <a:cs typeface="Tahoma"/>
              </a:rPr>
              <a:t>Inconvénients</a:t>
            </a:r>
            <a:r>
              <a:rPr sz="1912" spc="18" dirty="0">
                <a:latin typeface="Tahoma"/>
                <a:cs typeface="Tahoma"/>
              </a:rPr>
              <a:t> </a:t>
            </a:r>
            <a:r>
              <a:rPr sz="1912" spc="-156" dirty="0">
                <a:latin typeface="Tahoma"/>
                <a:cs typeface="Tahoma"/>
              </a:rPr>
              <a:t>:</a:t>
            </a:r>
            <a:endParaRPr sz="1912" dirty="0">
              <a:latin typeface="Tahoma"/>
              <a:cs typeface="Tahoma"/>
            </a:endParaRPr>
          </a:p>
          <a:p>
            <a:pPr marL="753930" marR="429349" indent="-250631">
              <a:lnSpc>
                <a:spcPct val="101499"/>
              </a:lnSpc>
              <a:spcBef>
                <a:spcPts val="269"/>
              </a:spcBef>
              <a:buFont typeface="Arial" panose="020B0604020202020204" pitchFamily="34" charset="0"/>
              <a:buChar char="•"/>
            </a:pPr>
            <a:r>
              <a:rPr sz="1565" spc="-78" dirty="0">
                <a:latin typeface="Arial"/>
                <a:cs typeface="Arial"/>
              </a:rPr>
              <a:t>Recettes </a:t>
            </a:r>
            <a:r>
              <a:rPr sz="1565" spc="9" dirty="0">
                <a:latin typeface="Arial"/>
                <a:cs typeface="Arial"/>
              </a:rPr>
              <a:t>: </a:t>
            </a:r>
            <a:r>
              <a:rPr sz="1565" spc="-69" dirty="0">
                <a:latin typeface="Arial"/>
                <a:cs typeface="Arial"/>
              </a:rPr>
              <a:t>plus </a:t>
            </a:r>
            <a:r>
              <a:rPr sz="1565" spc="-87" dirty="0">
                <a:latin typeface="Arial"/>
                <a:cs typeface="Arial"/>
              </a:rPr>
              <a:t>une </a:t>
            </a:r>
            <a:r>
              <a:rPr sz="1565" spc="-96" dirty="0">
                <a:latin typeface="Arial"/>
                <a:cs typeface="Arial"/>
              </a:rPr>
              <a:t>succession </a:t>
            </a:r>
            <a:r>
              <a:rPr sz="1565" spc="-113" dirty="0">
                <a:latin typeface="Arial"/>
                <a:cs typeface="Arial"/>
              </a:rPr>
              <a:t>de </a:t>
            </a:r>
            <a:r>
              <a:rPr sz="1565" spc="-69" dirty="0">
                <a:latin typeface="Arial"/>
                <a:cs typeface="Arial"/>
              </a:rPr>
              <a:t>tâches </a:t>
            </a:r>
            <a:r>
              <a:rPr sz="1565" spc="-104" dirty="0">
                <a:latin typeface="Arial"/>
                <a:cs typeface="Arial"/>
              </a:rPr>
              <a:t>à </a:t>
            </a:r>
            <a:r>
              <a:rPr sz="1565" spc="-52" dirty="0">
                <a:latin typeface="Arial"/>
                <a:cs typeface="Arial"/>
              </a:rPr>
              <a:t>appliquer qu’une vision </a:t>
            </a:r>
            <a:r>
              <a:rPr sz="1565" spc="26" dirty="0">
                <a:latin typeface="Arial"/>
                <a:cs typeface="Arial"/>
              </a:rPr>
              <a:t>“haut  </a:t>
            </a:r>
            <a:r>
              <a:rPr sz="1565" spc="-26" dirty="0">
                <a:latin typeface="Arial"/>
                <a:cs typeface="Arial"/>
              </a:rPr>
              <a:t>niveau” </a:t>
            </a:r>
            <a:r>
              <a:rPr sz="1565" spc="-52" dirty="0">
                <a:latin typeface="Arial"/>
                <a:cs typeface="Arial"/>
              </a:rPr>
              <a:t>du </a:t>
            </a:r>
            <a:r>
              <a:rPr sz="1565" spc="-18" dirty="0">
                <a:latin typeface="Arial"/>
                <a:cs typeface="Arial"/>
              </a:rPr>
              <a:t>résultat</a:t>
            </a:r>
            <a:r>
              <a:rPr sz="1565" spc="-26" dirty="0">
                <a:latin typeface="Arial"/>
                <a:cs typeface="Arial"/>
              </a:rPr>
              <a:t> </a:t>
            </a:r>
            <a:r>
              <a:rPr sz="1565" spc="-52" dirty="0">
                <a:latin typeface="Arial"/>
                <a:cs typeface="Arial"/>
              </a:rPr>
              <a:t>souhaité</a:t>
            </a:r>
            <a:endParaRPr sz="1565" dirty="0">
              <a:latin typeface="Arial"/>
              <a:cs typeface="Arial"/>
            </a:endParaRPr>
          </a:p>
          <a:p>
            <a:pPr marL="753930" indent="-250631">
              <a:spcBef>
                <a:spcPts val="35"/>
              </a:spcBef>
              <a:buFont typeface="Arial" panose="020B0604020202020204" pitchFamily="34" charset="0"/>
              <a:buChar char="•"/>
            </a:pPr>
            <a:r>
              <a:rPr sz="1565" spc="-87" dirty="0">
                <a:latin typeface="Arial"/>
                <a:cs typeface="Arial"/>
              </a:rPr>
              <a:t>Risque </a:t>
            </a:r>
            <a:r>
              <a:rPr sz="1565" spc="-113" dirty="0">
                <a:latin typeface="Arial"/>
                <a:cs typeface="Arial"/>
              </a:rPr>
              <a:t>de </a:t>
            </a:r>
            <a:r>
              <a:rPr sz="1565" spc="-87" dirty="0">
                <a:latin typeface="Arial"/>
                <a:cs typeface="Arial"/>
              </a:rPr>
              <a:t>mauvaises </a:t>
            </a:r>
            <a:r>
              <a:rPr sz="1565" spc="-44" dirty="0">
                <a:latin typeface="Arial"/>
                <a:cs typeface="Arial"/>
              </a:rPr>
              <a:t>pratiques, </a:t>
            </a:r>
            <a:r>
              <a:rPr sz="1565" spc="-78" dirty="0">
                <a:latin typeface="Arial"/>
                <a:cs typeface="Arial"/>
              </a:rPr>
              <a:t>erreurs </a:t>
            </a:r>
            <a:r>
              <a:rPr sz="1565" spc="-61" dirty="0">
                <a:latin typeface="Arial"/>
                <a:cs typeface="Arial"/>
              </a:rPr>
              <a:t>non</a:t>
            </a:r>
            <a:r>
              <a:rPr sz="1565" spc="-44" dirty="0">
                <a:latin typeface="Arial"/>
                <a:cs typeface="Arial"/>
              </a:rPr>
              <a:t> </a:t>
            </a:r>
            <a:r>
              <a:rPr sz="1565" spc="-78" dirty="0">
                <a:latin typeface="Arial"/>
                <a:cs typeface="Arial"/>
              </a:rPr>
              <a:t>détectées</a:t>
            </a:r>
            <a:endParaRPr sz="1565" dirty="0">
              <a:latin typeface="Arial"/>
              <a:cs typeface="Arial"/>
            </a:endParaRPr>
          </a:p>
          <a:p>
            <a:pPr marL="753930" marR="8830" indent="-250631">
              <a:lnSpc>
                <a:spcPct val="101499"/>
              </a:lnSpc>
              <a:buFont typeface="Arial" panose="020B0604020202020204" pitchFamily="34" charset="0"/>
              <a:buChar char="•"/>
            </a:pPr>
            <a:r>
              <a:rPr sz="1565" spc="-52" dirty="0">
                <a:latin typeface="Arial"/>
                <a:cs typeface="Arial"/>
              </a:rPr>
              <a:t>Peut </a:t>
            </a:r>
            <a:r>
              <a:rPr sz="1565" spc="-61" dirty="0">
                <a:latin typeface="Arial"/>
                <a:cs typeface="Arial"/>
              </a:rPr>
              <a:t>être </a:t>
            </a:r>
            <a:r>
              <a:rPr sz="1565" spc="-69" dirty="0">
                <a:latin typeface="Arial"/>
                <a:cs typeface="Arial"/>
              </a:rPr>
              <a:t>plus </a:t>
            </a:r>
            <a:r>
              <a:rPr sz="1565" spc="-18" dirty="0">
                <a:latin typeface="Arial"/>
                <a:cs typeface="Arial"/>
              </a:rPr>
              <a:t>lent </a:t>
            </a:r>
            <a:r>
              <a:rPr sz="1565" spc="-61" dirty="0">
                <a:latin typeface="Arial"/>
                <a:cs typeface="Arial"/>
              </a:rPr>
              <a:t>(tâches </a:t>
            </a:r>
            <a:r>
              <a:rPr sz="1565" spc="-96" dirty="0">
                <a:latin typeface="Arial"/>
                <a:cs typeface="Arial"/>
              </a:rPr>
              <a:t>appliquées </a:t>
            </a:r>
            <a:r>
              <a:rPr sz="1565" spc="-44" dirty="0">
                <a:latin typeface="Arial"/>
                <a:cs typeface="Arial"/>
              </a:rPr>
              <a:t>individuellement </a:t>
            </a:r>
            <a:r>
              <a:rPr sz="1565" spc="-96" dirty="0">
                <a:latin typeface="Arial"/>
                <a:cs typeface="Arial"/>
              </a:rPr>
              <a:t>au </a:t>
            </a:r>
            <a:r>
              <a:rPr sz="1565" spc="-44" dirty="0">
                <a:latin typeface="Arial"/>
                <a:cs typeface="Arial"/>
              </a:rPr>
              <a:t>lieu </a:t>
            </a:r>
            <a:r>
              <a:rPr sz="1565" spc="-35" dirty="0">
                <a:latin typeface="Arial"/>
                <a:cs typeface="Arial"/>
              </a:rPr>
              <a:t>d’être </a:t>
            </a:r>
            <a:r>
              <a:rPr sz="1565" spc="-122" dirty="0">
                <a:latin typeface="Arial"/>
                <a:cs typeface="Arial"/>
              </a:rPr>
              <a:t>analysées  </a:t>
            </a:r>
            <a:r>
              <a:rPr sz="1565" spc="-44" dirty="0">
                <a:latin typeface="Arial"/>
                <a:cs typeface="Arial"/>
              </a:rPr>
              <a:t>globalement)</a:t>
            </a:r>
            <a:endParaRPr sz="1565" dirty="0">
              <a:latin typeface="Arial"/>
              <a:cs typeface="Arial"/>
            </a:endParaRPr>
          </a:p>
        </p:txBody>
      </p:sp>
      <p:sp>
        <p:nvSpPr>
          <p:cNvPr id="3" name="Espace réservé du numéro de diapositive 2">
            <a:extLst>
              <a:ext uri="{FF2B5EF4-FFF2-40B4-BE49-F238E27FC236}">
                <a16:creationId xmlns:a16="http://schemas.microsoft.com/office/drawing/2014/main" id="{66B5AE30-58B8-4C99-8AA0-BEBF76061A0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50</a:t>
            </a:fld>
            <a:endParaRPr lang="fr-FR" spc="-10" dirty="0"/>
          </a:p>
        </p:txBody>
      </p:sp>
      <p:sp>
        <p:nvSpPr>
          <p:cNvPr id="7" name="Espace réservé de la date 1">
            <a:extLst>
              <a:ext uri="{FF2B5EF4-FFF2-40B4-BE49-F238E27FC236}">
                <a16:creationId xmlns:a16="http://schemas.microsoft.com/office/drawing/2014/main" id="{9978058A-7435-4A91-BC79-325BFEB45C4D}"/>
              </a:ext>
            </a:extLst>
          </p:cNvPr>
          <p:cNvSpPr txBox="1">
            <a:spLocks/>
          </p:cNvSpPr>
          <p:nvPr/>
        </p:nvSpPr>
        <p:spPr>
          <a:xfrm>
            <a:off x="534670" y="7027545"/>
            <a:ext cx="2459482" cy="377825"/>
          </a:xfrm>
          <a:prstGeom prst="rect">
            <a:avLst/>
          </a:prstGeom>
        </p:spPr>
        <p:txBody>
          <a:bodyPr wrap="square" lIns="0" tIns="0" rIns="0" bIns="0">
            <a:spAutoFit/>
          </a:bodyPr>
          <a:lstStyle>
            <a:defPPr>
              <a:defRPr lang="fr-TN"/>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C3DB25-4358-4A12-8B92-9BE4A09CDD05}" type="datetime1">
              <a:rPr lang="en-US" smtClean="0"/>
              <a:pPr/>
              <a:t>11/26/2020</a:t>
            </a:fld>
            <a:endParaRPr lang="en-US"/>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1015809"/>
            <a:ext cx="8455626" cy="534468"/>
          </a:xfrm>
          <a:prstGeom prst="rect">
            <a:avLst/>
          </a:prstGeom>
        </p:spPr>
        <p:txBody>
          <a:bodyPr vert="horz" wrap="square" lIns="0" tIns="11139" rIns="0" bIns="0" rtlCol="0" anchor="ctr">
            <a:spAutoFit/>
          </a:bodyPr>
          <a:lstStyle/>
          <a:p>
            <a:pPr marL="11139">
              <a:spcBef>
                <a:spcPts val="88"/>
              </a:spcBef>
            </a:pPr>
            <a:r>
              <a:rPr u="none" spc="-4" dirty="0"/>
              <a:t>Installation </a:t>
            </a:r>
            <a:r>
              <a:rPr lang="fr-FR" u="none" dirty="0"/>
              <a:t>–</a:t>
            </a:r>
            <a:r>
              <a:rPr u="none" dirty="0"/>
              <a:t> </a:t>
            </a:r>
            <a:r>
              <a:rPr lang="fr-FR" u="none" spc="-4" dirty="0"/>
              <a:t>Serveur </a:t>
            </a:r>
            <a:r>
              <a:rPr lang="fr-FR" u="none" dirty="0"/>
              <a:t>depuis les</a:t>
            </a:r>
            <a:r>
              <a:rPr u="none" spc="-70" dirty="0"/>
              <a:t> </a:t>
            </a:r>
            <a:r>
              <a:rPr u="none" spc="-4" dirty="0"/>
              <a:t>source</a:t>
            </a:r>
            <a:r>
              <a:rPr lang="fr-FR" u="none" spc="-4" dirty="0"/>
              <a:t>s</a:t>
            </a:r>
            <a:endParaRPr u="none" spc="-4" dirty="0"/>
          </a:p>
        </p:txBody>
      </p:sp>
      <p:sp>
        <p:nvSpPr>
          <p:cNvPr id="3" name="object 3"/>
          <p:cNvSpPr txBox="1"/>
          <p:nvPr/>
        </p:nvSpPr>
        <p:spPr>
          <a:xfrm>
            <a:off x="1766008" y="2337979"/>
            <a:ext cx="130883" cy="237312"/>
          </a:xfrm>
          <a:prstGeom prst="rect">
            <a:avLst/>
          </a:prstGeom>
        </p:spPr>
        <p:txBody>
          <a:bodyPr vert="horz" wrap="square" lIns="0" tIns="14481" rIns="0" bIns="0" rtlCol="0">
            <a:spAutoFit/>
          </a:bodyPr>
          <a:lstStyle/>
          <a:p>
            <a:pPr marL="11139">
              <a:spcBef>
                <a:spcPts val="114"/>
              </a:spcBef>
            </a:pPr>
            <a:r>
              <a:rPr sz="1447" spc="-18" dirty="0">
                <a:solidFill>
                  <a:srgbClr val="C0504D"/>
                </a:solidFill>
                <a:latin typeface="Century Gothic"/>
                <a:cs typeface="Century Gothic"/>
              </a:rPr>
              <a:t>○</a:t>
            </a:r>
            <a:endParaRPr sz="1447">
              <a:latin typeface="Century Gothic"/>
              <a:cs typeface="Century Gothic"/>
            </a:endParaRPr>
          </a:p>
        </p:txBody>
      </p:sp>
      <p:sp>
        <p:nvSpPr>
          <p:cNvPr id="4" name="object 4"/>
          <p:cNvSpPr txBox="1"/>
          <p:nvPr/>
        </p:nvSpPr>
        <p:spPr>
          <a:xfrm>
            <a:off x="2004103" y="2282414"/>
            <a:ext cx="2472912" cy="335183"/>
          </a:xfrm>
          <a:prstGeom prst="rect">
            <a:avLst/>
          </a:prstGeom>
        </p:spPr>
        <p:txBody>
          <a:bodyPr vert="horz" wrap="square" lIns="0" tIns="11139" rIns="0" bIns="0" rtlCol="0">
            <a:spAutoFit/>
          </a:bodyPr>
          <a:lstStyle/>
          <a:p>
            <a:pPr marL="11139">
              <a:spcBef>
                <a:spcPts val="88"/>
              </a:spcBef>
            </a:pPr>
            <a:r>
              <a:rPr lang="fr-FR" sz="2105" dirty="0">
                <a:latin typeface="Trebuchet MS"/>
                <a:cs typeface="Trebuchet MS"/>
              </a:rPr>
              <a:t>Depuis les sources</a:t>
            </a:r>
            <a:endParaRPr sz="2105" dirty="0">
              <a:latin typeface="Trebuchet MS"/>
              <a:cs typeface="Trebuchet MS"/>
            </a:endParaRPr>
          </a:p>
        </p:txBody>
      </p:sp>
      <p:sp>
        <p:nvSpPr>
          <p:cNvPr id="5" name="object 5"/>
          <p:cNvSpPr txBox="1"/>
          <p:nvPr/>
        </p:nvSpPr>
        <p:spPr>
          <a:xfrm>
            <a:off x="2086253" y="2740581"/>
            <a:ext cx="5395711" cy="941246"/>
          </a:xfrm>
          <a:prstGeom prst="rect">
            <a:avLst/>
          </a:prstGeom>
        </p:spPr>
        <p:txBody>
          <a:bodyPr vert="horz" wrap="square" lIns="0" tIns="11139" rIns="0" bIns="0" rtlCol="0">
            <a:spAutoFit/>
          </a:bodyPr>
          <a:lstStyle/>
          <a:p>
            <a:pPr marL="250631" indent="-239492">
              <a:spcBef>
                <a:spcPts val="88"/>
              </a:spcBef>
              <a:buClr>
                <a:srgbClr val="C0504D"/>
              </a:buClr>
              <a:buSzPct val="78125"/>
              <a:buFont typeface="Century Gothic"/>
              <a:buChar char="●"/>
              <a:tabLst>
                <a:tab pos="250074" algn="l"/>
                <a:tab pos="250631" algn="l"/>
              </a:tabLst>
            </a:pPr>
            <a:r>
              <a:rPr sz="2105" baseline="1736" dirty="0">
                <a:latin typeface="Courier New"/>
                <a:cs typeface="Courier New"/>
              </a:rPr>
              <a:t>$ </a:t>
            </a:r>
            <a:r>
              <a:rPr sz="2105" spc="-6" baseline="1736" dirty="0">
                <a:latin typeface="Courier New"/>
                <a:cs typeface="Courier New"/>
              </a:rPr>
              <a:t>git clone</a:t>
            </a:r>
            <a:r>
              <a:rPr sz="2105" spc="-132" baseline="1736" dirty="0">
                <a:latin typeface="Courier New"/>
                <a:cs typeface="Courier New"/>
              </a:rPr>
              <a:t> </a:t>
            </a:r>
            <a:r>
              <a:rPr sz="2105" baseline="1736" dirty="0">
                <a:latin typeface="Courier New"/>
                <a:cs typeface="Courier New"/>
              </a:rPr>
              <a:t>git://github.com/ansible/ansible.git</a:t>
            </a:r>
          </a:p>
          <a:p>
            <a:pPr marL="250631" indent="-239492">
              <a:spcBef>
                <a:spcPts val="1123"/>
              </a:spcBef>
              <a:buClr>
                <a:srgbClr val="C0504D"/>
              </a:buClr>
              <a:buSzPct val="78125"/>
              <a:buFont typeface="Century Gothic"/>
              <a:buChar char="●"/>
              <a:tabLst>
                <a:tab pos="250074" algn="l"/>
                <a:tab pos="250631" algn="l"/>
              </a:tabLst>
            </a:pPr>
            <a:r>
              <a:rPr sz="2105" baseline="1736" dirty="0">
                <a:latin typeface="Courier New"/>
                <a:cs typeface="Courier New"/>
              </a:rPr>
              <a:t>$ </a:t>
            </a:r>
            <a:r>
              <a:rPr sz="2105" spc="-6" baseline="1736" dirty="0">
                <a:latin typeface="Courier New"/>
                <a:cs typeface="Courier New"/>
              </a:rPr>
              <a:t>cd</a:t>
            </a:r>
            <a:r>
              <a:rPr sz="2105" spc="-26" baseline="1736" dirty="0">
                <a:latin typeface="Courier New"/>
                <a:cs typeface="Courier New"/>
              </a:rPr>
              <a:t> </a:t>
            </a:r>
            <a:r>
              <a:rPr sz="2105" spc="-6" baseline="1736" dirty="0">
                <a:latin typeface="Courier New"/>
                <a:cs typeface="Courier New"/>
              </a:rPr>
              <a:t>./ansible</a:t>
            </a:r>
            <a:endParaRPr sz="2105" baseline="1736" dirty="0">
              <a:latin typeface="Courier New"/>
              <a:cs typeface="Courier New"/>
            </a:endParaRPr>
          </a:p>
          <a:p>
            <a:pPr marL="250631" indent="-239492">
              <a:spcBef>
                <a:spcPts val="1123"/>
              </a:spcBef>
              <a:buClr>
                <a:srgbClr val="C0504D"/>
              </a:buClr>
              <a:buSzPct val="78125"/>
              <a:buFont typeface="Century Gothic"/>
              <a:buChar char="●"/>
              <a:tabLst>
                <a:tab pos="250074" algn="l"/>
                <a:tab pos="250631" algn="l"/>
              </a:tabLst>
            </a:pPr>
            <a:r>
              <a:rPr sz="2105" baseline="1736" dirty="0">
                <a:latin typeface="Courier New"/>
                <a:cs typeface="Courier New"/>
              </a:rPr>
              <a:t>$ </a:t>
            </a:r>
            <a:r>
              <a:rPr sz="2105" spc="-6" baseline="1736" dirty="0">
                <a:latin typeface="Courier New"/>
                <a:cs typeface="Courier New"/>
              </a:rPr>
              <a:t>source</a:t>
            </a:r>
            <a:r>
              <a:rPr sz="2105" spc="-26" baseline="1736" dirty="0">
                <a:latin typeface="Courier New"/>
                <a:cs typeface="Courier New"/>
              </a:rPr>
              <a:t> </a:t>
            </a:r>
            <a:r>
              <a:rPr sz="2105" baseline="1736" dirty="0">
                <a:latin typeface="Courier New"/>
                <a:cs typeface="Courier New"/>
              </a:rPr>
              <a:t>./hacking/env-setup</a:t>
            </a:r>
          </a:p>
        </p:txBody>
      </p:sp>
      <p:sp>
        <p:nvSpPr>
          <p:cNvPr id="6" name="object 6"/>
          <p:cNvSpPr txBox="1"/>
          <p:nvPr/>
        </p:nvSpPr>
        <p:spPr>
          <a:xfrm>
            <a:off x="1766008" y="3875156"/>
            <a:ext cx="130883" cy="237312"/>
          </a:xfrm>
          <a:prstGeom prst="rect">
            <a:avLst/>
          </a:prstGeom>
        </p:spPr>
        <p:txBody>
          <a:bodyPr vert="horz" wrap="square" lIns="0" tIns="14481" rIns="0" bIns="0" rtlCol="0">
            <a:spAutoFit/>
          </a:bodyPr>
          <a:lstStyle/>
          <a:p>
            <a:pPr marL="11139">
              <a:spcBef>
                <a:spcPts val="114"/>
              </a:spcBef>
            </a:pPr>
            <a:r>
              <a:rPr sz="1447" spc="-18" dirty="0">
                <a:solidFill>
                  <a:srgbClr val="C0504D"/>
                </a:solidFill>
                <a:latin typeface="Century Gothic"/>
                <a:cs typeface="Century Gothic"/>
              </a:rPr>
              <a:t>○</a:t>
            </a:r>
            <a:endParaRPr sz="1447">
              <a:latin typeface="Century Gothic"/>
              <a:cs typeface="Century Gothic"/>
            </a:endParaRPr>
          </a:p>
        </p:txBody>
      </p:sp>
      <p:sp>
        <p:nvSpPr>
          <p:cNvPr id="7" name="object 7"/>
          <p:cNvSpPr txBox="1"/>
          <p:nvPr/>
        </p:nvSpPr>
        <p:spPr>
          <a:xfrm>
            <a:off x="2004103" y="3819590"/>
            <a:ext cx="4279961" cy="335183"/>
          </a:xfrm>
          <a:prstGeom prst="rect">
            <a:avLst/>
          </a:prstGeom>
        </p:spPr>
        <p:txBody>
          <a:bodyPr vert="horz" wrap="square" lIns="0" tIns="11139" rIns="0" bIns="0" rtlCol="0">
            <a:spAutoFit/>
          </a:bodyPr>
          <a:lstStyle/>
          <a:p>
            <a:pPr marL="11139">
              <a:spcBef>
                <a:spcPts val="88"/>
              </a:spcBef>
            </a:pPr>
            <a:r>
              <a:rPr lang="fr-FR" sz="2105" spc="-4" dirty="0">
                <a:latin typeface="Trebuchet MS"/>
                <a:cs typeface="Trebuchet MS"/>
              </a:rPr>
              <a:t>Modules python supplémentaires</a:t>
            </a:r>
            <a:endParaRPr sz="2105" dirty="0">
              <a:latin typeface="Trebuchet MS"/>
              <a:cs typeface="Trebuchet MS"/>
            </a:endParaRPr>
          </a:p>
        </p:txBody>
      </p:sp>
      <p:sp>
        <p:nvSpPr>
          <p:cNvPr id="8" name="object 8"/>
          <p:cNvSpPr txBox="1"/>
          <p:nvPr/>
        </p:nvSpPr>
        <p:spPr>
          <a:xfrm>
            <a:off x="2086254" y="4277758"/>
            <a:ext cx="5395154" cy="584225"/>
          </a:xfrm>
          <a:prstGeom prst="rect">
            <a:avLst/>
          </a:prstGeom>
        </p:spPr>
        <p:txBody>
          <a:bodyPr vert="horz" wrap="square" lIns="0" tIns="11139" rIns="0" bIns="0" rtlCol="0">
            <a:spAutoFit/>
          </a:bodyPr>
          <a:lstStyle/>
          <a:p>
            <a:pPr marL="250631" indent="-239492">
              <a:spcBef>
                <a:spcPts val="88"/>
              </a:spcBef>
              <a:buClr>
                <a:srgbClr val="C0504D"/>
              </a:buClr>
              <a:buSzPct val="78125"/>
              <a:buFont typeface="Century Gothic"/>
              <a:buChar char="●"/>
              <a:tabLst>
                <a:tab pos="250074" algn="l"/>
                <a:tab pos="250631" algn="l"/>
              </a:tabLst>
            </a:pPr>
            <a:r>
              <a:rPr sz="2105" spc="-6" baseline="1736" dirty="0">
                <a:latin typeface="Courier New"/>
                <a:cs typeface="Courier New"/>
              </a:rPr>
              <a:t>sudo easy_install</a:t>
            </a:r>
            <a:r>
              <a:rPr sz="2105" spc="-19" baseline="1736" dirty="0">
                <a:latin typeface="Courier New"/>
                <a:cs typeface="Courier New"/>
              </a:rPr>
              <a:t> </a:t>
            </a:r>
            <a:r>
              <a:rPr sz="2105" baseline="1736" dirty="0">
                <a:latin typeface="Courier New"/>
                <a:cs typeface="Courier New"/>
              </a:rPr>
              <a:t>pip</a:t>
            </a:r>
            <a:endParaRPr sz="2105" baseline="1736">
              <a:latin typeface="Courier New"/>
              <a:cs typeface="Courier New"/>
            </a:endParaRPr>
          </a:p>
          <a:p>
            <a:pPr marL="250631" indent="-239492">
              <a:spcBef>
                <a:spcPts val="1123"/>
              </a:spcBef>
              <a:buClr>
                <a:srgbClr val="C0504D"/>
              </a:buClr>
              <a:buSzPct val="78125"/>
              <a:buFont typeface="Century Gothic"/>
              <a:buChar char="●"/>
              <a:tabLst>
                <a:tab pos="250074" algn="l"/>
                <a:tab pos="250631" algn="l"/>
              </a:tabLst>
            </a:pPr>
            <a:r>
              <a:rPr sz="2105" spc="-6" baseline="1736" dirty="0">
                <a:latin typeface="Courier New"/>
                <a:cs typeface="Courier New"/>
              </a:rPr>
              <a:t>sudo pip install paramiko PyYAML jinja2</a:t>
            </a:r>
            <a:r>
              <a:rPr sz="2105" spc="-98" baseline="1736" dirty="0">
                <a:latin typeface="Courier New"/>
                <a:cs typeface="Courier New"/>
              </a:rPr>
              <a:t> </a:t>
            </a:r>
            <a:r>
              <a:rPr sz="2105" baseline="1736" dirty="0">
                <a:latin typeface="Courier New"/>
                <a:cs typeface="Courier New"/>
              </a:rPr>
              <a:t>httplib2</a:t>
            </a:r>
            <a:endParaRPr sz="2105" baseline="1736">
              <a:latin typeface="Courier New"/>
              <a:cs typeface="Courier New"/>
            </a:endParaRPr>
          </a:p>
        </p:txBody>
      </p:sp>
      <p:sp>
        <p:nvSpPr>
          <p:cNvPr id="9" name="Espace réservé de la date 8">
            <a:extLst>
              <a:ext uri="{FF2B5EF4-FFF2-40B4-BE49-F238E27FC236}">
                <a16:creationId xmlns:a16="http://schemas.microsoft.com/office/drawing/2014/main" id="{1C86C5F6-C2F1-45A8-860D-E0C84950BCDA}"/>
              </a:ext>
            </a:extLst>
          </p:cNvPr>
          <p:cNvSpPr>
            <a:spLocks noGrp="1"/>
          </p:cNvSpPr>
          <p:nvPr>
            <p:ph type="dt" sz="half" idx="6"/>
          </p:nvPr>
        </p:nvSpPr>
        <p:spPr/>
        <p:txBody>
          <a:bodyPr/>
          <a:lstStyle/>
          <a:p>
            <a:fld id="{061790D0-2F82-4C21-A2B7-1AC2EDCA6D6A}" type="datetime1">
              <a:rPr lang="en-US" smtClean="0"/>
              <a:t>11/26/2020</a:t>
            </a:fld>
            <a:endParaRPr lang="en-US"/>
          </a:p>
        </p:txBody>
      </p:sp>
      <p:sp>
        <p:nvSpPr>
          <p:cNvPr id="10" name="Espace réservé du numéro de diapositive 9">
            <a:extLst>
              <a:ext uri="{FF2B5EF4-FFF2-40B4-BE49-F238E27FC236}">
                <a16:creationId xmlns:a16="http://schemas.microsoft.com/office/drawing/2014/main" id="{35013DB5-26EB-4A41-B4DA-4480CE85292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51</a:t>
            </a:fld>
            <a:endParaRPr lang="fr-FR" spc="-1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7401" y="954662"/>
            <a:ext cx="7346293" cy="534468"/>
          </a:xfrm>
          <a:prstGeom prst="rect">
            <a:avLst/>
          </a:prstGeom>
        </p:spPr>
        <p:txBody>
          <a:bodyPr vert="horz" wrap="square" lIns="0" tIns="11139" rIns="0" bIns="0" rtlCol="0" anchor="ctr">
            <a:spAutoFit/>
          </a:bodyPr>
          <a:lstStyle/>
          <a:p>
            <a:pPr marL="11139">
              <a:spcBef>
                <a:spcPts val="88"/>
              </a:spcBef>
            </a:pPr>
            <a:r>
              <a:rPr lang="fr-FR" u="none" spc="-4" dirty="0"/>
              <a:t>Installation </a:t>
            </a:r>
            <a:r>
              <a:rPr lang="fr-FR" u="none" dirty="0"/>
              <a:t>– </a:t>
            </a:r>
            <a:r>
              <a:rPr lang="fr-FR" u="none" spc="-4" dirty="0"/>
              <a:t>Serveur avec </a:t>
            </a:r>
            <a:r>
              <a:rPr u="none" spc="-4" dirty="0"/>
              <a:t>Apt</a:t>
            </a:r>
          </a:p>
        </p:txBody>
      </p:sp>
      <p:sp>
        <p:nvSpPr>
          <p:cNvPr id="3" name="object 3"/>
          <p:cNvSpPr txBox="1"/>
          <p:nvPr/>
        </p:nvSpPr>
        <p:spPr>
          <a:xfrm>
            <a:off x="1766008" y="2282284"/>
            <a:ext cx="130883" cy="237312"/>
          </a:xfrm>
          <a:prstGeom prst="rect">
            <a:avLst/>
          </a:prstGeom>
        </p:spPr>
        <p:txBody>
          <a:bodyPr vert="horz" wrap="square" lIns="0" tIns="14481" rIns="0" bIns="0" rtlCol="0">
            <a:spAutoFit/>
          </a:bodyPr>
          <a:lstStyle/>
          <a:p>
            <a:pPr marL="11139">
              <a:spcBef>
                <a:spcPts val="114"/>
              </a:spcBef>
            </a:pPr>
            <a:r>
              <a:rPr sz="1447" spc="-18" dirty="0">
                <a:solidFill>
                  <a:srgbClr val="C0504D"/>
                </a:solidFill>
                <a:latin typeface="Century Gothic"/>
                <a:cs typeface="Century Gothic"/>
              </a:rPr>
              <a:t>○</a:t>
            </a:r>
            <a:endParaRPr sz="1447">
              <a:latin typeface="Century Gothic"/>
              <a:cs typeface="Century Gothic"/>
            </a:endParaRPr>
          </a:p>
        </p:txBody>
      </p:sp>
      <p:sp>
        <p:nvSpPr>
          <p:cNvPr id="4" name="object 4"/>
          <p:cNvSpPr txBox="1"/>
          <p:nvPr/>
        </p:nvSpPr>
        <p:spPr>
          <a:xfrm>
            <a:off x="2004103" y="2226719"/>
            <a:ext cx="3342597" cy="335183"/>
          </a:xfrm>
          <a:prstGeom prst="rect">
            <a:avLst/>
          </a:prstGeom>
        </p:spPr>
        <p:txBody>
          <a:bodyPr vert="horz" wrap="square" lIns="0" tIns="11139" rIns="0" bIns="0" rtlCol="0">
            <a:spAutoFit/>
          </a:bodyPr>
          <a:lstStyle/>
          <a:p>
            <a:pPr marL="11139">
              <a:spcBef>
                <a:spcPts val="88"/>
              </a:spcBef>
            </a:pPr>
            <a:r>
              <a:rPr lang="fr-FR" sz="2105" spc="-4" dirty="0">
                <a:latin typeface="Trebuchet MS"/>
                <a:cs typeface="Trebuchet MS"/>
              </a:rPr>
              <a:t>Dernière version avec </a:t>
            </a:r>
            <a:r>
              <a:rPr lang="fr-FR" sz="2105" spc="-4" dirty="0" err="1">
                <a:latin typeface="Trebuchet MS"/>
                <a:cs typeface="Trebuchet MS"/>
              </a:rPr>
              <a:t>apt</a:t>
            </a:r>
            <a:endParaRPr sz="2105" dirty="0">
              <a:latin typeface="Trebuchet MS"/>
              <a:cs typeface="Trebuchet MS"/>
            </a:endParaRPr>
          </a:p>
        </p:txBody>
      </p:sp>
      <p:graphicFrame>
        <p:nvGraphicFramePr>
          <p:cNvPr id="5" name="object 5"/>
          <p:cNvGraphicFramePr>
            <a:graphicFrameLocks noGrp="1"/>
          </p:cNvGraphicFramePr>
          <p:nvPr/>
        </p:nvGraphicFramePr>
        <p:xfrm>
          <a:off x="2004104" y="3033849"/>
          <a:ext cx="5504316" cy="1271232"/>
        </p:xfrm>
        <a:graphic>
          <a:graphicData uri="http://schemas.openxmlformats.org/drawingml/2006/table">
            <a:tbl>
              <a:tblPr firstRow="1" bandRow="1">
                <a:tableStyleId>{2D5ABB26-0587-4C30-8999-92F81FD0307C}</a:tableStyleId>
              </a:tblPr>
              <a:tblGrid>
                <a:gridCol w="397104">
                  <a:extLst>
                    <a:ext uri="{9D8B030D-6E8A-4147-A177-3AD203B41FA5}">
                      <a16:colId xmlns:a16="http://schemas.microsoft.com/office/drawing/2014/main" val="20000"/>
                    </a:ext>
                  </a:extLst>
                </a:gridCol>
                <a:gridCol w="534670">
                  <a:extLst>
                    <a:ext uri="{9D8B030D-6E8A-4147-A177-3AD203B41FA5}">
                      <a16:colId xmlns:a16="http://schemas.microsoft.com/office/drawing/2014/main" val="20001"/>
                    </a:ext>
                  </a:extLst>
                </a:gridCol>
                <a:gridCol w="4572542">
                  <a:extLst>
                    <a:ext uri="{9D8B030D-6E8A-4147-A177-3AD203B41FA5}">
                      <a16:colId xmlns:a16="http://schemas.microsoft.com/office/drawing/2014/main" val="20002"/>
                    </a:ext>
                  </a:extLst>
                </a:gridCol>
              </a:tblGrid>
              <a:tr h="279169">
                <a:tc>
                  <a:txBody>
                    <a:bodyPr/>
                    <a:lstStyle/>
                    <a:p>
                      <a:pPr marL="237490" marR="21590" indent="-237490">
                        <a:lnSpc>
                          <a:spcPts val="1714"/>
                        </a:lnSpc>
                        <a:buClr>
                          <a:srgbClr val="C0504D"/>
                        </a:buClr>
                        <a:buSzPct val="78125"/>
                        <a:buFont typeface="Century Gothic"/>
                        <a:buChar char="●"/>
                        <a:tabLst>
                          <a:tab pos="237490" algn="l"/>
                          <a:tab pos="269875" algn="l"/>
                        </a:tabLst>
                      </a:pPr>
                      <a:r>
                        <a:rPr sz="2100" baseline="1736" dirty="0">
                          <a:latin typeface="Courier New"/>
                          <a:cs typeface="Courier New"/>
                        </a:rPr>
                        <a:t>$</a:t>
                      </a:r>
                      <a:endParaRPr sz="2100" baseline="1736">
                        <a:latin typeface="Courier New"/>
                        <a:cs typeface="Courier New"/>
                      </a:endParaRPr>
                    </a:p>
                  </a:txBody>
                  <a:tcPr marL="0" marR="0" marT="0" marB="0"/>
                </a:tc>
                <a:tc>
                  <a:txBody>
                    <a:bodyPr/>
                    <a:lstStyle/>
                    <a:p>
                      <a:pPr marR="53340" algn="r">
                        <a:lnSpc>
                          <a:spcPts val="1650"/>
                        </a:lnSpc>
                      </a:pPr>
                      <a:r>
                        <a:rPr sz="1400" spc="-5" dirty="0">
                          <a:latin typeface="Courier New"/>
                          <a:cs typeface="Courier New"/>
                        </a:rPr>
                        <a:t>sudo</a:t>
                      </a:r>
                      <a:endParaRPr sz="1400" dirty="0">
                        <a:latin typeface="Courier New"/>
                        <a:cs typeface="Courier New"/>
                      </a:endParaRPr>
                    </a:p>
                  </a:txBody>
                  <a:tcPr marL="0" marR="0" marT="0" marB="0"/>
                </a:tc>
                <a:tc>
                  <a:txBody>
                    <a:bodyPr/>
                    <a:lstStyle/>
                    <a:p>
                      <a:pPr marL="60960">
                        <a:lnSpc>
                          <a:spcPts val="1650"/>
                        </a:lnSpc>
                      </a:pPr>
                      <a:r>
                        <a:rPr sz="1400" spc="-5" dirty="0">
                          <a:latin typeface="Courier New"/>
                          <a:cs typeface="Courier New"/>
                        </a:rPr>
                        <a:t>apt-get install</a:t>
                      </a:r>
                      <a:r>
                        <a:rPr sz="1400" spc="-80" dirty="0">
                          <a:latin typeface="Courier New"/>
                          <a:cs typeface="Courier New"/>
                        </a:rPr>
                        <a:t> </a:t>
                      </a:r>
                      <a:r>
                        <a:rPr sz="1400" spc="-5" dirty="0">
                          <a:latin typeface="Courier New"/>
                          <a:cs typeface="Courier New"/>
                        </a:rPr>
                        <a:t>software-properties-common</a:t>
                      </a:r>
                      <a:endParaRPr sz="1400" dirty="0">
                        <a:latin typeface="Courier New"/>
                        <a:cs typeface="Courier New"/>
                      </a:endParaRPr>
                    </a:p>
                  </a:txBody>
                  <a:tcPr marL="0" marR="0" marT="0" marB="0"/>
                </a:tc>
                <a:extLst>
                  <a:ext uri="{0D108BD9-81ED-4DB2-BD59-A6C34878D82A}">
                    <a16:rowId xmlns:a16="http://schemas.microsoft.com/office/drawing/2014/main" val="10000"/>
                  </a:ext>
                </a:extLst>
              </a:tr>
              <a:tr h="356447">
                <a:tc>
                  <a:txBody>
                    <a:bodyPr/>
                    <a:lstStyle/>
                    <a:p>
                      <a:pPr marL="237490" marR="21590" indent="-237490">
                        <a:lnSpc>
                          <a:spcPct val="100000"/>
                        </a:lnSpc>
                        <a:spcBef>
                          <a:spcPts val="484"/>
                        </a:spcBef>
                        <a:buClr>
                          <a:srgbClr val="C0504D"/>
                        </a:buClr>
                        <a:buSzPct val="78125"/>
                        <a:buFont typeface="Century Gothic"/>
                        <a:buChar char="●"/>
                        <a:tabLst>
                          <a:tab pos="237490" algn="l"/>
                          <a:tab pos="269875" algn="l"/>
                        </a:tabLst>
                      </a:pPr>
                      <a:r>
                        <a:rPr sz="2100" baseline="1736" dirty="0">
                          <a:latin typeface="Courier New"/>
                          <a:cs typeface="Courier New"/>
                        </a:rPr>
                        <a:t>$</a:t>
                      </a:r>
                      <a:endParaRPr sz="2100" baseline="1736">
                        <a:latin typeface="Courier New"/>
                        <a:cs typeface="Courier New"/>
                      </a:endParaRPr>
                    </a:p>
                  </a:txBody>
                  <a:tcPr marL="0" marR="0" marT="54023" marB="0"/>
                </a:tc>
                <a:tc>
                  <a:txBody>
                    <a:bodyPr/>
                    <a:lstStyle/>
                    <a:p>
                      <a:pPr marR="53340" algn="r">
                        <a:lnSpc>
                          <a:spcPct val="100000"/>
                        </a:lnSpc>
                        <a:spcBef>
                          <a:spcPts val="425"/>
                        </a:spcBef>
                      </a:pPr>
                      <a:r>
                        <a:rPr sz="1400" spc="-5" dirty="0">
                          <a:latin typeface="Courier New"/>
                          <a:cs typeface="Courier New"/>
                        </a:rPr>
                        <a:t>sudo</a:t>
                      </a:r>
                      <a:endParaRPr sz="1400">
                        <a:latin typeface="Courier New"/>
                        <a:cs typeface="Courier New"/>
                      </a:endParaRPr>
                    </a:p>
                  </a:txBody>
                  <a:tcPr marL="0" marR="0" marT="47341" marB="0"/>
                </a:tc>
                <a:tc>
                  <a:txBody>
                    <a:bodyPr/>
                    <a:lstStyle/>
                    <a:p>
                      <a:pPr marL="60960">
                        <a:lnSpc>
                          <a:spcPct val="100000"/>
                        </a:lnSpc>
                        <a:spcBef>
                          <a:spcPts val="425"/>
                        </a:spcBef>
                      </a:pPr>
                      <a:r>
                        <a:rPr sz="1400" spc="-5" dirty="0">
                          <a:latin typeface="Courier New"/>
                          <a:cs typeface="Courier New"/>
                        </a:rPr>
                        <a:t>apt-add-repository</a:t>
                      </a:r>
                      <a:r>
                        <a:rPr sz="1400" spc="-25" dirty="0">
                          <a:latin typeface="Courier New"/>
                          <a:cs typeface="Courier New"/>
                        </a:rPr>
                        <a:t> </a:t>
                      </a:r>
                      <a:r>
                        <a:rPr sz="1400" spc="-5" dirty="0">
                          <a:latin typeface="Courier New"/>
                          <a:cs typeface="Courier New"/>
                        </a:rPr>
                        <a:t>ppa:ansible/ansible</a:t>
                      </a:r>
                      <a:endParaRPr sz="1400" dirty="0">
                        <a:latin typeface="Courier New"/>
                        <a:cs typeface="Courier New"/>
                      </a:endParaRPr>
                    </a:p>
                  </a:txBody>
                  <a:tcPr marL="0" marR="0" marT="47341" marB="0"/>
                </a:tc>
                <a:extLst>
                  <a:ext uri="{0D108BD9-81ED-4DB2-BD59-A6C34878D82A}">
                    <a16:rowId xmlns:a16="http://schemas.microsoft.com/office/drawing/2014/main" val="10001"/>
                  </a:ext>
                </a:extLst>
              </a:tr>
              <a:tr h="356447">
                <a:tc>
                  <a:txBody>
                    <a:bodyPr/>
                    <a:lstStyle/>
                    <a:p>
                      <a:pPr marL="237490" marR="21590" indent="-237490">
                        <a:lnSpc>
                          <a:spcPct val="100000"/>
                        </a:lnSpc>
                        <a:spcBef>
                          <a:spcPts val="484"/>
                        </a:spcBef>
                        <a:buClr>
                          <a:srgbClr val="C0504D"/>
                        </a:buClr>
                        <a:buSzPct val="78125"/>
                        <a:buFont typeface="Century Gothic"/>
                        <a:buChar char="●"/>
                        <a:tabLst>
                          <a:tab pos="237490" algn="l"/>
                          <a:tab pos="269875" algn="l"/>
                        </a:tabLst>
                      </a:pPr>
                      <a:r>
                        <a:rPr sz="2100" baseline="1736" dirty="0">
                          <a:latin typeface="Courier New"/>
                          <a:cs typeface="Courier New"/>
                        </a:rPr>
                        <a:t>$</a:t>
                      </a:r>
                      <a:endParaRPr sz="2100" baseline="1736">
                        <a:latin typeface="Courier New"/>
                        <a:cs typeface="Courier New"/>
                      </a:endParaRPr>
                    </a:p>
                  </a:txBody>
                  <a:tcPr marL="0" marR="0" marT="54023" marB="0"/>
                </a:tc>
                <a:tc>
                  <a:txBody>
                    <a:bodyPr/>
                    <a:lstStyle/>
                    <a:p>
                      <a:pPr marR="53340" algn="r">
                        <a:lnSpc>
                          <a:spcPct val="100000"/>
                        </a:lnSpc>
                        <a:spcBef>
                          <a:spcPts val="425"/>
                        </a:spcBef>
                      </a:pPr>
                      <a:r>
                        <a:rPr sz="1400" spc="-5" dirty="0">
                          <a:latin typeface="Courier New"/>
                          <a:cs typeface="Courier New"/>
                        </a:rPr>
                        <a:t>sudo</a:t>
                      </a:r>
                      <a:endParaRPr sz="1400">
                        <a:latin typeface="Courier New"/>
                        <a:cs typeface="Courier New"/>
                      </a:endParaRPr>
                    </a:p>
                  </a:txBody>
                  <a:tcPr marL="0" marR="0" marT="47341" marB="0"/>
                </a:tc>
                <a:tc>
                  <a:txBody>
                    <a:bodyPr/>
                    <a:lstStyle/>
                    <a:p>
                      <a:pPr marL="60960">
                        <a:lnSpc>
                          <a:spcPct val="100000"/>
                        </a:lnSpc>
                        <a:spcBef>
                          <a:spcPts val="425"/>
                        </a:spcBef>
                      </a:pPr>
                      <a:r>
                        <a:rPr sz="1400" spc="-5" dirty="0">
                          <a:latin typeface="Courier New"/>
                          <a:cs typeface="Courier New"/>
                        </a:rPr>
                        <a:t>apt-get</a:t>
                      </a:r>
                      <a:r>
                        <a:rPr sz="1400" spc="-10" dirty="0">
                          <a:latin typeface="Courier New"/>
                          <a:cs typeface="Courier New"/>
                        </a:rPr>
                        <a:t> </a:t>
                      </a:r>
                      <a:r>
                        <a:rPr sz="1400" spc="-5" dirty="0">
                          <a:latin typeface="Courier New"/>
                          <a:cs typeface="Courier New"/>
                        </a:rPr>
                        <a:t>update</a:t>
                      </a:r>
                      <a:endParaRPr sz="1400" dirty="0">
                        <a:latin typeface="Courier New"/>
                        <a:cs typeface="Courier New"/>
                      </a:endParaRPr>
                    </a:p>
                  </a:txBody>
                  <a:tcPr marL="0" marR="0" marT="47341" marB="0"/>
                </a:tc>
                <a:extLst>
                  <a:ext uri="{0D108BD9-81ED-4DB2-BD59-A6C34878D82A}">
                    <a16:rowId xmlns:a16="http://schemas.microsoft.com/office/drawing/2014/main" val="10002"/>
                  </a:ext>
                </a:extLst>
              </a:tr>
              <a:tr h="279169">
                <a:tc>
                  <a:txBody>
                    <a:bodyPr/>
                    <a:lstStyle/>
                    <a:p>
                      <a:pPr marL="237490" marR="21590" indent="-237490">
                        <a:lnSpc>
                          <a:spcPct val="100000"/>
                        </a:lnSpc>
                        <a:spcBef>
                          <a:spcPts val="484"/>
                        </a:spcBef>
                        <a:buClr>
                          <a:srgbClr val="C0504D"/>
                        </a:buClr>
                        <a:buSzPct val="78125"/>
                        <a:buFont typeface="Century Gothic"/>
                        <a:buChar char="●"/>
                        <a:tabLst>
                          <a:tab pos="237490" algn="l"/>
                          <a:tab pos="269875" algn="l"/>
                        </a:tabLst>
                      </a:pPr>
                      <a:r>
                        <a:rPr sz="2100" baseline="1736" dirty="0">
                          <a:latin typeface="Courier New"/>
                          <a:cs typeface="Courier New"/>
                        </a:rPr>
                        <a:t>$</a:t>
                      </a:r>
                      <a:endParaRPr sz="2100" baseline="1736">
                        <a:latin typeface="Courier New"/>
                        <a:cs typeface="Courier New"/>
                      </a:endParaRPr>
                    </a:p>
                  </a:txBody>
                  <a:tcPr marL="0" marR="0" marT="54023" marB="0"/>
                </a:tc>
                <a:tc>
                  <a:txBody>
                    <a:bodyPr/>
                    <a:lstStyle/>
                    <a:p>
                      <a:pPr marR="53340" algn="r">
                        <a:lnSpc>
                          <a:spcPct val="100000"/>
                        </a:lnSpc>
                        <a:spcBef>
                          <a:spcPts val="425"/>
                        </a:spcBef>
                      </a:pPr>
                      <a:r>
                        <a:rPr sz="1400" spc="-5" dirty="0">
                          <a:latin typeface="Courier New"/>
                          <a:cs typeface="Courier New"/>
                        </a:rPr>
                        <a:t>sudo</a:t>
                      </a:r>
                      <a:endParaRPr sz="1400">
                        <a:latin typeface="Courier New"/>
                        <a:cs typeface="Courier New"/>
                      </a:endParaRPr>
                    </a:p>
                  </a:txBody>
                  <a:tcPr marL="0" marR="0" marT="47341" marB="0"/>
                </a:tc>
                <a:tc>
                  <a:txBody>
                    <a:bodyPr/>
                    <a:lstStyle/>
                    <a:p>
                      <a:pPr marL="60960">
                        <a:lnSpc>
                          <a:spcPct val="100000"/>
                        </a:lnSpc>
                        <a:spcBef>
                          <a:spcPts val="425"/>
                        </a:spcBef>
                      </a:pPr>
                      <a:r>
                        <a:rPr sz="1400" spc="-5" dirty="0">
                          <a:latin typeface="Courier New"/>
                          <a:cs typeface="Courier New"/>
                        </a:rPr>
                        <a:t>apt-get install</a:t>
                      </a:r>
                      <a:r>
                        <a:rPr sz="1400" spc="-15" dirty="0">
                          <a:latin typeface="Courier New"/>
                          <a:cs typeface="Courier New"/>
                        </a:rPr>
                        <a:t> </a:t>
                      </a:r>
                      <a:r>
                        <a:rPr sz="1400" dirty="0">
                          <a:latin typeface="Courier New"/>
                          <a:cs typeface="Courier New"/>
                        </a:rPr>
                        <a:t>ansible</a:t>
                      </a:r>
                    </a:p>
                  </a:txBody>
                  <a:tcPr marL="0" marR="0" marT="47341" marB="0"/>
                </a:tc>
                <a:extLst>
                  <a:ext uri="{0D108BD9-81ED-4DB2-BD59-A6C34878D82A}">
                    <a16:rowId xmlns:a16="http://schemas.microsoft.com/office/drawing/2014/main" val="10003"/>
                  </a:ext>
                </a:extLst>
              </a:tr>
            </a:tbl>
          </a:graphicData>
        </a:graphic>
      </p:graphicFrame>
      <p:sp>
        <p:nvSpPr>
          <p:cNvPr id="6" name="Espace réservé de la date 5">
            <a:extLst>
              <a:ext uri="{FF2B5EF4-FFF2-40B4-BE49-F238E27FC236}">
                <a16:creationId xmlns:a16="http://schemas.microsoft.com/office/drawing/2014/main" id="{4893A271-82A4-4FB0-8A63-C8423636BC1B}"/>
              </a:ext>
            </a:extLst>
          </p:cNvPr>
          <p:cNvSpPr>
            <a:spLocks noGrp="1"/>
          </p:cNvSpPr>
          <p:nvPr>
            <p:ph type="dt" sz="half" idx="6"/>
          </p:nvPr>
        </p:nvSpPr>
        <p:spPr/>
        <p:txBody>
          <a:bodyPr/>
          <a:lstStyle/>
          <a:p>
            <a:fld id="{ED9595CC-17A4-4DAC-9DF9-6930DE6B16A0}" type="datetime1">
              <a:rPr lang="en-US" smtClean="0"/>
              <a:t>11/26/2020</a:t>
            </a:fld>
            <a:endParaRPr lang="en-US"/>
          </a:p>
        </p:txBody>
      </p:sp>
      <p:sp>
        <p:nvSpPr>
          <p:cNvPr id="7" name="Espace réservé du numéro de diapositive 6">
            <a:extLst>
              <a:ext uri="{FF2B5EF4-FFF2-40B4-BE49-F238E27FC236}">
                <a16:creationId xmlns:a16="http://schemas.microsoft.com/office/drawing/2014/main" id="{3E719AAF-3126-4BF6-9F3E-9BC54900CCB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52</a:t>
            </a:fld>
            <a:endParaRPr lang="fr-FR" spc="-1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6008" y="1085899"/>
            <a:ext cx="6719272" cy="534468"/>
          </a:xfrm>
          <a:prstGeom prst="rect">
            <a:avLst/>
          </a:prstGeom>
        </p:spPr>
        <p:txBody>
          <a:bodyPr vert="horz" wrap="square" lIns="0" tIns="11139" rIns="0" bIns="0" rtlCol="0" anchor="ctr">
            <a:spAutoFit/>
          </a:bodyPr>
          <a:lstStyle/>
          <a:p>
            <a:pPr marL="11139">
              <a:spcBef>
                <a:spcPts val="88"/>
              </a:spcBef>
            </a:pPr>
            <a:r>
              <a:rPr lang="fr-FR" u="none" spc="-4" dirty="0"/>
              <a:t>Installation </a:t>
            </a:r>
            <a:r>
              <a:rPr lang="fr-FR" u="none" dirty="0"/>
              <a:t>– </a:t>
            </a:r>
            <a:r>
              <a:rPr lang="fr-FR" u="none" spc="-4" dirty="0"/>
              <a:t>Serveur avec </a:t>
            </a:r>
            <a:r>
              <a:rPr u="none" spc="-44" dirty="0"/>
              <a:t>Pip</a:t>
            </a:r>
          </a:p>
        </p:txBody>
      </p:sp>
      <p:sp>
        <p:nvSpPr>
          <p:cNvPr id="3" name="object 3"/>
          <p:cNvSpPr txBox="1"/>
          <p:nvPr/>
        </p:nvSpPr>
        <p:spPr>
          <a:xfrm>
            <a:off x="1766008" y="2282284"/>
            <a:ext cx="130883" cy="237312"/>
          </a:xfrm>
          <a:prstGeom prst="rect">
            <a:avLst/>
          </a:prstGeom>
        </p:spPr>
        <p:txBody>
          <a:bodyPr vert="horz" wrap="square" lIns="0" tIns="14481" rIns="0" bIns="0" rtlCol="0">
            <a:spAutoFit/>
          </a:bodyPr>
          <a:lstStyle/>
          <a:p>
            <a:pPr marL="11139">
              <a:spcBef>
                <a:spcPts val="114"/>
              </a:spcBef>
            </a:pPr>
            <a:r>
              <a:rPr sz="1447" spc="-18" dirty="0">
                <a:solidFill>
                  <a:srgbClr val="C0504D"/>
                </a:solidFill>
                <a:latin typeface="Century Gothic"/>
                <a:cs typeface="Century Gothic"/>
              </a:rPr>
              <a:t>○</a:t>
            </a:r>
            <a:endParaRPr sz="1447">
              <a:latin typeface="Century Gothic"/>
              <a:cs typeface="Century Gothic"/>
            </a:endParaRPr>
          </a:p>
        </p:txBody>
      </p:sp>
      <p:sp>
        <p:nvSpPr>
          <p:cNvPr id="4" name="object 4"/>
          <p:cNvSpPr txBox="1"/>
          <p:nvPr/>
        </p:nvSpPr>
        <p:spPr>
          <a:xfrm>
            <a:off x="2004101" y="2226719"/>
            <a:ext cx="3094125" cy="335183"/>
          </a:xfrm>
          <a:prstGeom prst="rect">
            <a:avLst/>
          </a:prstGeom>
        </p:spPr>
        <p:txBody>
          <a:bodyPr vert="horz" wrap="square" lIns="0" tIns="11139" rIns="0" bIns="0" rtlCol="0">
            <a:spAutoFit/>
          </a:bodyPr>
          <a:lstStyle/>
          <a:p>
            <a:pPr marL="11139">
              <a:spcBef>
                <a:spcPts val="88"/>
              </a:spcBef>
            </a:pPr>
            <a:r>
              <a:rPr lang="fr-FR" sz="2105" spc="-4" dirty="0">
                <a:latin typeface="Trebuchet MS"/>
                <a:cs typeface="Trebuchet MS"/>
              </a:rPr>
              <a:t>Dernière version avec </a:t>
            </a:r>
            <a:r>
              <a:rPr lang="fr-FR" sz="2105" spc="-4" dirty="0" err="1">
                <a:latin typeface="Trebuchet MS"/>
                <a:cs typeface="Trebuchet MS"/>
              </a:rPr>
              <a:t>pip</a:t>
            </a:r>
            <a:endParaRPr sz="2105" dirty="0">
              <a:latin typeface="Trebuchet MS"/>
              <a:cs typeface="Trebuchet MS"/>
            </a:endParaRPr>
          </a:p>
        </p:txBody>
      </p:sp>
      <p:sp>
        <p:nvSpPr>
          <p:cNvPr id="5" name="object 5"/>
          <p:cNvSpPr txBox="1"/>
          <p:nvPr/>
        </p:nvSpPr>
        <p:spPr>
          <a:xfrm>
            <a:off x="2045177" y="2725494"/>
            <a:ext cx="3011973" cy="584225"/>
          </a:xfrm>
          <a:prstGeom prst="rect">
            <a:avLst/>
          </a:prstGeom>
        </p:spPr>
        <p:txBody>
          <a:bodyPr vert="horz" wrap="square" lIns="0" tIns="11139" rIns="0" bIns="0" rtlCol="0">
            <a:spAutoFit/>
          </a:bodyPr>
          <a:lstStyle/>
          <a:p>
            <a:pPr marL="219442" indent="-208859">
              <a:spcBef>
                <a:spcPts val="88"/>
              </a:spcBef>
              <a:buClr>
                <a:srgbClr val="C0504D"/>
              </a:buClr>
              <a:buSzPct val="78125"/>
              <a:buFont typeface="Century Gothic"/>
              <a:buChar char="●"/>
              <a:tabLst>
                <a:tab pos="219442" algn="l"/>
                <a:tab pos="219999" algn="l"/>
              </a:tabLst>
            </a:pPr>
            <a:r>
              <a:rPr sz="2105" baseline="1736" dirty="0">
                <a:latin typeface="Courier New"/>
                <a:cs typeface="Courier New"/>
              </a:rPr>
              <a:t>$ </a:t>
            </a:r>
            <a:r>
              <a:rPr sz="2105" spc="-6" baseline="1736" dirty="0">
                <a:latin typeface="Courier New"/>
                <a:cs typeface="Courier New"/>
              </a:rPr>
              <a:t>sudo easy_install</a:t>
            </a:r>
            <a:r>
              <a:rPr sz="2105" spc="-72" baseline="1736" dirty="0">
                <a:latin typeface="Courier New"/>
                <a:cs typeface="Courier New"/>
              </a:rPr>
              <a:t> </a:t>
            </a:r>
            <a:r>
              <a:rPr sz="2105" spc="-6" baseline="1736" dirty="0">
                <a:latin typeface="Courier New"/>
                <a:cs typeface="Courier New"/>
              </a:rPr>
              <a:t>pip</a:t>
            </a:r>
            <a:endParaRPr sz="2105" baseline="1736" dirty="0">
              <a:latin typeface="Courier New"/>
              <a:cs typeface="Courier New"/>
            </a:endParaRPr>
          </a:p>
          <a:p>
            <a:pPr marL="219442" indent="-208859">
              <a:spcBef>
                <a:spcPts val="1123"/>
              </a:spcBef>
              <a:buClr>
                <a:srgbClr val="C0504D"/>
              </a:buClr>
              <a:buSzPct val="78125"/>
              <a:buFont typeface="Century Gothic"/>
              <a:buChar char="●"/>
              <a:tabLst>
                <a:tab pos="219442" algn="l"/>
                <a:tab pos="219999" algn="l"/>
              </a:tabLst>
            </a:pPr>
            <a:r>
              <a:rPr sz="2105" baseline="1736" dirty="0">
                <a:latin typeface="Courier New"/>
                <a:cs typeface="Courier New"/>
              </a:rPr>
              <a:t>$ </a:t>
            </a:r>
            <a:r>
              <a:rPr sz="2105" spc="-6" baseline="1736" dirty="0">
                <a:latin typeface="Courier New"/>
                <a:cs typeface="Courier New"/>
              </a:rPr>
              <a:t>sudo pip install</a:t>
            </a:r>
            <a:r>
              <a:rPr sz="2105" spc="-125" baseline="1736" dirty="0">
                <a:latin typeface="Courier New"/>
                <a:cs typeface="Courier New"/>
              </a:rPr>
              <a:t> </a:t>
            </a:r>
            <a:r>
              <a:rPr sz="2105" baseline="1736" dirty="0">
                <a:latin typeface="Courier New"/>
                <a:cs typeface="Courier New"/>
              </a:rPr>
              <a:t>ansible</a:t>
            </a:r>
          </a:p>
        </p:txBody>
      </p:sp>
      <p:sp>
        <p:nvSpPr>
          <p:cNvPr id="6" name="Espace réservé de la date 5">
            <a:extLst>
              <a:ext uri="{FF2B5EF4-FFF2-40B4-BE49-F238E27FC236}">
                <a16:creationId xmlns:a16="http://schemas.microsoft.com/office/drawing/2014/main" id="{3065CD7E-7052-4ACD-BFD1-497806E7DF57}"/>
              </a:ext>
            </a:extLst>
          </p:cNvPr>
          <p:cNvSpPr>
            <a:spLocks noGrp="1"/>
          </p:cNvSpPr>
          <p:nvPr>
            <p:ph type="dt" sz="half" idx="6"/>
          </p:nvPr>
        </p:nvSpPr>
        <p:spPr/>
        <p:txBody>
          <a:bodyPr/>
          <a:lstStyle/>
          <a:p>
            <a:fld id="{36B2DBB7-109D-4183-A56B-B4519D5EEE5D}" type="datetime1">
              <a:rPr lang="en-US" smtClean="0"/>
              <a:t>11/26/2020</a:t>
            </a:fld>
            <a:endParaRPr lang="en-US" dirty="0"/>
          </a:p>
        </p:txBody>
      </p:sp>
      <p:sp>
        <p:nvSpPr>
          <p:cNvPr id="7" name="Espace réservé du numéro de diapositive 6">
            <a:extLst>
              <a:ext uri="{FF2B5EF4-FFF2-40B4-BE49-F238E27FC236}">
                <a16:creationId xmlns:a16="http://schemas.microsoft.com/office/drawing/2014/main" id="{05FFA2EC-158A-45C0-92B0-6198F021231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53</a:t>
            </a:fld>
            <a:endParaRPr lang="fr-FR" spc="-1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7614" y="1030592"/>
            <a:ext cx="7156729" cy="534468"/>
          </a:xfrm>
          <a:prstGeom prst="rect">
            <a:avLst/>
          </a:prstGeom>
        </p:spPr>
        <p:txBody>
          <a:bodyPr vert="horz" wrap="square" lIns="0" tIns="11139" rIns="0" bIns="0" rtlCol="0" anchor="ctr">
            <a:spAutoFit/>
          </a:bodyPr>
          <a:lstStyle/>
          <a:p>
            <a:pPr marL="11139">
              <a:spcBef>
                <a:spcPts val="88"/>
              </a:spcBef>
            </a:pPr>
            <a:r>
              <a:rPr lang="fr-FR" u="none" spc="-4" dirty="0"/>
              <a:t>Installation </a:t>
            </a:r>
            <a:r>
              <a:rPr lang="fr-FR" u="none" dirty="0"/>
              <a:t>– </a:t>
            </a:r>
            <a:r>
              <a:rPr lang="fr-FR" u="none" spc="-4" dirty="0"/>
              <a:t>Serveur avec</a:t>
            </a:r>
            <a:r>
              <a:rPr lang="fr-FR" u="none" spc="-75" dirty="0"/>
              <a:t> </a:t>
            </a:r>
            <a:r>
              <a:rPr lang="fr-FR" u="none" spc="-44" dirty="0" err="1"/>
              <a:t>yum</a:t>
            </a:r>
            <a:endParaRPr u="none" spc="175" dirty="0"/>
          </a:p>
        </p:txBody>
      </p:sp>
      <p:sp>
        <p:nvSpPr>
          <p:cNvPr id="5" name="object 5"/>
          <p:cNvSpPr txBox="1"/>
          <p:nvPr/>
        </p:nvSpPr>
        <p:spPr>
          <a:xfrm>
            <a:off x="1896891" y="2903213"/>
            <a:ext cx="5879500" cy="2266545"/>
          </a:xfrm>
          <a:prstGeom prst="rect">
            <a:avLst/>
          </a:prstGeom>
        </p:spPr>
        <p:txBody>
          <a:bodyPr vert="horz" wrap="square" lIns="0" tIns="11139" rIns="0" bIns="0" rtlCol="0">
            <a:spAutoFit/>
          </a:bodyPr>
          <a:lstStyle/>
          <a:p>
            <a:pPr marL="11139">
              <a:lnSpc>
                <a:spcPts val="1459"/>
              </a:lnSpc>
              <a:spcBef>
                <a:spcPts val="88"/>
              </a:spcBef>
            </a:pPr>
            <a:r>
              <a:rPr sz="1228" b="1" dirty="0">
                <a:latin typeface="Consolas"/>
                <a:cs typeface="Consolas"/>
              </a:rPr>
              <a:t>#</a:t>
            </a:r>
            <a:r>
              <a:rPr sz="1228" b="1" spc="-9" dirty="0">
                <a:latin typeface="Consolas"/>
                <a:cs typeface="Consolas"/>
              </a:rPr>
              <a:t> </a:t>
            </a:r>
            <a:r>
              <a:rPr sz="1228" b="1" spc="-4" dirty="0">
                <a:latin typeface="Consolas"/>
                <a:cs typeface="Consolas"/>
              </a:rPr>
              <a:t>CENTOS</a:t>
            </a:r>
            <a:endParaRPr sz="1228" dirty="0">
              <a:latin typeface="Consolas"/>
              <a:cs typeface="Consolas"/>
            </a:endParaRPr>
          </a:p>
          <a:p>
            <a:pPr marL="10582">
              <a:lnSpc>
                <a:spcPts val="1447"/>
              </a:lnSpc>
              <a:buClr>
                <a:srgbClr val="C0504D"/>
              </a:buClr>
              <a:buSzPct val="78125"/>
              <a:tabLst>
                <a:tab pos="219442" algn="l"/>
                <a:tab pos="219999" algn="l"/>
              </a:tabLst>
            </a:pPr>
            <a:r>
              <a:rPr sz="2105" baseline="1736" dirty="0">
                <a:latin typeface="Courier New"/>
                <a:cs typeface="Courier New"/>
              </a:rPr>
              <a:t># INSTALLER LE REPO EPEL</a:t>
            </a:r>
          </a:p>
          <a:p>
            <a:pPr marL="219442" indent="-208859">
              <a:lnSpc>
                <a:spcPts val="1459"/>
              </a:lnSpc>
              <a:buClr>
                <a:srgbClr val="C0504D"/>
              </a:buClr>
              <a:buSzPct val="78125"/>
              <a:buFont typeface="Century Gothic"/>
              <a:buChar char="●"/>
              <a:tabLst>
                <a:tab pos="219442" algn="l"/>
                <a:tab pos="219999" algn="l"/>
              </a:tabLst>
            </a:pPr>
            <a:r>
              <a:rPr sz="2105" baseline="1736" dirty="0">
                <a:latin typeface="Courier New"/>
                <a:cs typeface="Courier New"/>
              </a:rPr>
              <a:t>yum install epel-release</a:t>
            </a:r>
          </a:p>
          <a:p>
            <a:pPr>
              <a:spcBef>
                <a:spcPts val="31"/>
              </a:spcBef>
            </a:pPr>
            <a:endParaRPr sz="1184" dirty="0">
              <a:latin typeface="Consolas"/>
              <a:cs typeface="Consolas"/>
            </a:endParaRPr>
          </a:p>
          <a:p>
            <a:pPr marL="11139">
              <a:lnSpc>
                <a:spcPts val="1459"/>
              </a:lnSpc>
              <a:spcBef>
                <a:spcPts val="4"/>
              </a:spcBef>
            </a:pPr>
            <a:r>
              <a:rPr sz="1228" b="1" u="sng" dirty="0">
                <a:solidFill>
                  <a:srgbClr val="FF0000"/>
                </a:solidFill>
                <a:latin typeface="Consolas"/>
                <a:cs typeface="Consolas"/>
              </a:rPr>
              <a:t>#</a:t>
            </a:r>
            <a:r>
              <a:rPr sz="1228" b="1" u="sng" spc="-9" dirty="0">
                <a:solidFill>
                  <a:srgbClr val="FF0000"/>
                </a:solidFill>
                <a:latin typeface="Consolas"/>
                <a:cs typeface="Consolas"/>
              </a:rPr>
              <a:t> </a:t>
            </a:r>
            <a:r>
              <a:rPr sz="1228" b="1" u="sng" spc="-4" dirty="0">
                <a:solidFill>
                  <a:srgbClr val="FF0000"/>
                </a:solidFill>
                <a:latin typeface="Consolas"/>
                <a:cs typeface="Consolas"/>
              </a:rPr>
              <a:t>RHEL</a:t>
            </a:r>
            <a:endParaRPr sz="1228" u="sng" dirty="0">
              <a:solidFill>
                <a:srgbClr val="FF0000"/>
              </a:solidFill>
              <a:latin typeface="Consolas"/>
              <a:cs typeface="Consolas"/>
            </a:endParaRPr>
          </a:p>
          <a:p>
            <a:pPr marL="10582">
              <a:lnSpc>
                <a:spcPts val="1447"/>
              </a:lnSpc>
              <a:buClr>
                <a:srgbClr val="C0504D"/>
              </a:buClr>
              <a:buSzPct val="78125"/>
              <a:tabLst>
                <a:tab pos="219442" algn="l"/>
                <a:tab pos="219999" algn="l"/>
              </a:tabLst>
            </a:pPr>
            <a:r>
              <a:rPr sz="2105" baseline="1736" dirty="0">
                <a:latin typeface="Courier New"/>
                <a:cs typeface="Courier New"/>
              </a:rPr>
              <a:t># ACTIVER LE REPO EXTRAS</a:t>
            </a:r>
          </a:p>
          <a:p>
            <a:pPr marL="219442" indent="-208859">
              <a:lnSpc>
                <a:spcPts val="1459"/>
              </a:lnSpc>
              <a:buClr>
                <a:srgbClr val="C0504D"/>
              </a:buClr>
              <a:buSzPct val="78125"/>
              <a:buFont typeface="Century Gothic"/>
              <a:buChar char="●"/>
              <a:tabLst>
                <a:tab pos="219442" algn="l"/>
                <a:tab pos="219999" algn="l"/>
              </a:tabLst>
            </a:pPr>
            <a:r>
              <a:rPr sz="2105" baseline="1736" dirty="0">
                <a:latin typeface="Courier New"/>
                <a:cs typeface="Courier New"/>
              </a:rPr>
              <a:t>subscription-manager repos --disable=rhel-7-server-extras-rpms</a:t>
            </a:r>
          </a:p>
          <a:p>
            <a:pPr>
              <a:lnSpc>
                <a:spcPct val="100000"/>
              </a:lnSpc>
            </a:pPr>
            <a:endParaRPr sz="1228" dirty="0">
              <a:latin typeface="Consolas"/>
              <a:cs typeface="Consolas"/>
            </a:endParaRPr>
          </a:p>
          <a:p>
            <a:pPr>
              <a:spcBef>
                <a:spcPts val="39"/>
              </a:spcBef>
            </a:pPr>
            <a:endParaRPr sz="1184" dirty="0">
              <a:latin typeface="Consolas"/>
              <a:cs typeface="Consolas"/>
            </a:endParaRPr>
          </a:p>
          <a:p>
            <a:pPr marL="11139">
              <a:lnSpc>
                <a:spcPts val="1459"/>
              </a:lnSpc>
              <a:spcBef>
                <a:spcPts val="4"/>
              </a:spcBef>
            </a:pPr>
            <a:r>
              <a:rPr sz="1228" dirty="0">
                <a:latin typeface="Consolas"/>
                <a:cs typeface="Consolas"/>
              </a:rPr>
              <a:t># </a:t>
            </a:r>
            <a:r>
              <a:rPr sz="1228" spc="-4" dirty="0">
                <a:latin typeface="Consolas"/>
                <a:cs typeface="Consolas"/>
              </a:rPr>
              <a:t>INSTALLER</a:t>
            </a:r>
            <a:r>
              <a:rPr sz="1228" spc="-92" dirty="0">
                <a:latin typeface="Consolas"/>
                <a:cs typeface="Consolas"/>
              </a:rPr>
              <a:t> </a:t>
            </a:r>
            <a:r>
              <a:rPr sz="1228" spc="-4" dirty="0">
                <a:latin typeface="Consolas"/>
                <a:cs typeface="Consolas"/>
              </a:rPr>
              <a:t>ANSIBLE</a:t>
            </a:r>
            <a:endParaRPr sz="1228" dirty="0">
              <a:latin typeface="Consolas"/>
              <a:cs typeface="Consolas"/>
            </a:endParaRPr>
          </a:p>
          <a:p>
            <a:pPr marL="219442" indent="-208859">
              <a:lnSpc>
                <a:spcPts val="1447"/>
              </a:lnSpc>
              <a:buClr>
                <a:srgbClr val="C0504D"/>
              </a:buClr>
              <a:buSzPct val="78125"/>
              <a:buFont typeface="Century Gothic"/>
              <a:buChar char="●"/>
              <a:tabLst>
                <a:tab pos="219442" algn="l"/>
                <a:tab pos="219999" algn="l"/>
              </a:tabLst>
            </a:pPr>
            <a:r>
              <a:rPr sz="2105" baseline="1736" dirty="0">
                <a:latin typeface="Courier New"/>
                <a:cs typeface="Courier New"/>
              </a:rPr>
              <a:t>yum install ansible</a:t>
            </a:r>
          </a:p>
        </p:txBody>
      </p:sp>
      <p:sp>
        <p:nvSpPr>
          <p:cNvPr id="8" name="object 3">
            <a:extLst>
              <a:ext uri="{FF2B5EF4-FFF2-40B4-BE49-F238E27FC236}">
                <a16:creationId xmlns:a16="http://schemas.microsoft.com/office/drawing/2014/main" id="{7BBBFC4A-4A5C-4900-AA67-732A3347F66E}"/>
              </a:ext>
            </a:extLst>
          </p:cNvPr>
          <p:cNvSpPr txBox="1"/>
          <p:nvPr/>
        </p:nvSpPr>
        <p:spPr>
          <a:xfrm>
            <a:off x="1766008" y="2282284"/>
            <a:ext cx="130883" cy="237312"/>
          </a:xfrm>
          <a:prstGeom prst="rect">
            <a:avLst/>
          </a:prstGeom>
        </p:spPr>
        <p:txBody>
          <a:bodyPr vert="horz" wrap="square" lIns="0" tIns="14481" rIns="0" bIns="0" rtlCol="0">
            <a:spAutoFit/>
          </a:bodyPr>
          <a:lstStyle/>
          <a:p>
            <a:pPr marL="11139">
              <a:spcBef>
                <a:spcPts val="114"/>
              </a:spcBef>
            </a:pPr>
            <a:r>
              <a:rPr sz="1447" spc="-18" dirty="0">
                <a:solidFill>
                  <a:srgbClr val="C0504D"/>
                </a:solidFill>
                <a:latin typeface="Century Gothic"/>
                <a:cs typeface="Century Gothic"/>
              </a:rPr>
              <a:t>○</a:t>
            </a:r>
            <a:endParaRPr sz="1447">
              <a:latin typeface="Century Gothic"/>
              <a:cs typeface="Century Gothic"/>
            </a:endParaRPr>
          </a:p>
        </p:txBody>
      </p:sp>
      <p:sp>
        <p:nvSpPr>
          <p:cNvPr id="9" name="object 4">
            <a:extLst>
              <a:ext uri="{FF2B5EF4-FFF2-40B4-BE49-F238E27FC236}">
                <a16:creationId xmlns:a16="http://schemas.microsoft.com/office/drawing/2014/main" id="{D75A9F4C-9ABE-4E6D-8181-AF204574E50E}"/>
              </a:ext>
            </a:extLst>
          </p:cNvPr>
          <p:cNvSpPr txBox="1"/>
          <p:nvPr/>
        </p:nvSpPr>
        <p:spPr>
          <a:xfrm>
            <a:off x="2004102" y="2226719"/>
            <a:ext cx="3609934" cy="335183"/>
          </a:xfrm>
          <a:prstGeom prst="rect">
            <a:avLst/>
          </a:prstGeom>
        </p:spPr>
        <p:txBody>
          <a:bodyPr vert="horz" wrap="square" lIns="0" tIns="11139" rIns="0" bIns="0" rtlCol="0">
            <a:spAutoFit/>
          </a:bodyPr>
          <a:lstStyle/>
          <a:p>
            <a:pPr marL="11139">
              <a:spcBef>
                <a:spcPts val="88"/>
              </a:spcBef>
            </a:pPr>
            <a:r>
              <a:rPr lang="fr-FR" sz="2105" spc="-4" dirty="0">
                <a:latin typeface="Trebuchet MS"/>
                <a:cs typeface="Trebuchet MS"/>
              </a:rPr>
              <a:t>Dernière version avec </a:t>
            </a:r>
            <a:r>
              <a:rPr lang="fr-FR" sz="2105" spc="-4" dirty="0" err="1">
                <a:latin typeface="Trebuchet MS"/>
                <a:cs typeface="Trebuchet MS"/>
              </a:rPr>
              <a:t>yum</a:t>
            </a:r>
            <a:endParaRPr sz="2105" dirty="0">
              <a:latin typeface="Trebuchet MS"/>
              <a:cs typeface="Trebuchet MS"/>
            </a:endParaRPr>
          </a:p>
        </p:txBody>
      </p:sp>
      <p:sp>
        <p:nvSpPr>
          <p:cNvPr id="3" name="Espace réservé de la date 2">
            <a:extLst>
              <a:ext uri="{FF2B5EF4-FFF2-40B4-BE49-F238E27FC236}">
                <a16:creationId xmlns:a16="http://schemas.microsoft.com/office/drawing/2014/main" id="{C560FD56-A396-4E57-BBC1-C3BBC9AE8B70}"/>
              </a:ext>
            </a:extLst>
          </p:cNvPr>
          <p:cNvSpPr>
            <a:spLocks noGrp="1"/>
          </p:cNvSpPr>
          <p:nvPr>
            <p:ph type="dt" sz="half" idx="6"/>
          </p:nvPr>
        </p:nvSpPr>
        <p:spPr/>
        <p:txBody>
          <a:bodyPr/>
          <a:lstStyle/>
          <a:p>
            <a:fld id="{9B87AFCE-887B-4213-9183-0043796257D0}" type="datetime1">
              <a:rPr lang="en-US" smtClean="0"/>
              <a:t>11/26/2020</a:t>
            </a:fld>
            <a:endParaRPr lang="en-US"/>
          </a:p>
        </p:txBody>
      </p:sp>
      <p:sp>
        <p:nvSpPr>
          <p:cNvPr id="10" name="Espace réservé du numéro de diapositive 6">
            <a:extLst>
              <a:ext uri="{FF2B5EF4-FFF2-40B4-BE49-F238E27FC236}">
                <a16:creationId xmlns:a16="http://schemas.microsoft.com/office/drawing/2014/main" id="{40F38DB1-129F-422F-8166-A4402F72E350}"/>
              </a:ext>
            </a:extLst>
          </p:cNvPr>
          <p:cNvSpPr>
            <a:spLocks noGrp="1"/>
          </p:cNvSpPr>
          <p:nvPr>
            <p:ph type="sldNum" sz="quarter" idx="7"/>
          </p:nvPr>
        </p:nvSpPr>
        <p:spPr>
          <a:xfrm>
            <a:off x="9553650" y="7096124"/>
            <a:ext cx="898449" cy="309246"/>
          </a:xfrm>
        </p:spPr>
        <p:txBody>
          <a:bodyPr/>
          <a:lstStyle/>
          <a:p>
            <a:pPr marL="25400">
              <a:lnSpc>
                <a:spcPct val="100000"/>
              </a:lnSpc>
              <a:spcBef>
                <a:spcPts val="100"/>
              </a:spcBef>
            </a:pPr>
            <a:fld id="{81D60167-4931-47E6-BA6A-407CBD079E47}" type="slidenum">
              <a:rPr lang="fr-FR" spc="-10" smtClean="0"/>
              <a:t>54</a:t>
            </a:fld>
            <a:endParaRPr lang="fr-FR" spc="-1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1DEC3-5675-4B44-B116-1A91771B6373}"/>
              </a:ext>
            </a:extLst>
          </p:cNvPr>
          <p:cNvSpPr>
            <a:spLocks noGrp="1"/>
          </p:cNvSpPr>
          <p:nvPr>
            <p:ph type="ctrTitle"/>
          </p:nvPr>
        </p:nvSpPr>
        <p:spPr>
          <a:xfrm>
            <a:off x="469900" y="1035050"/>
            <a:ext cx="6407587" cy="534493"/>
          </a:xfrm>
        </p:spPr>
        <p:txBody>
          <a:bodyPr/>
          <a:lstStyle/>
          <a:p>
            <a:r>
              <a:rPr lang="fr-FR" u="none" dirty="0"/>
              <a:t>Configuration de Ansible</a:t>
            </a:r>
          </a:p>
        </p:txBody>
      </p:sp>
      <p:sp>
        <p:nvSpPr>
          <p:cNvPr id="3" name="Sous-titre 2">
            <a:extLst>
              <a:ext uri="{FF2B5EF4-FFF2-40B4-BE49-F238E27FC236}">
                <a16:creationId xmlns:a16="http://schemas.microsoft.com/office/drawing/2014/main" id="{4746556A-5067-46A4-ADC8-B9041A527EC6}"/>
              </a:ext>
            </a:extLst>
          </p:cNvPr>
          <p:cNvSpPr>
            <a:spLocks noGrp="1"/>
          </p:cNvSpPr>
          <p:nvPr>
            <p:ph type="subTitle" idx="4"/>
          </p:nvPr>
        </p:nvSpPr>
        <p:spPr>
          <a:xfrm>
            <a:off x="455561" y="2254250"/>
            <a:ext cx="10034884" cy="2492990"/>
          </a:xfrm>
        </p:spPr>
        <p:txBody>
          <a:bodyPr/>
          <a:lstStyle/>
          <a:p>
            <a:pPr marL="285750" indent="-285750" algn="just">
              <a:buFont typeface="Arial" panose="020B0604020202020204" pitchFamily="34" charset="0"/>
              <a:buChar char="•"/>
            </a:pPr>
            <a:r>
              <a:rPr lang="fr-FR" dirty="0"/>
              <a:t>Affichage de la configuration d’ansible: </a:t>
            </a:r>
          </a:p>
          <a:p>
            <a:pPr lvl="1" algn="just"/>
            <a:r>
              <a:rPr lang="fr-FR" i="1" dirty="0"/>
              <a:t>ansible-config </a:t>
            </a:r>
            <a:r>
              <a:rPr lang="fr-FR" i="1" dirty="0" err="1"/>
              <a:t>list</a:t>
            </a:r>
            <a:endParaRPr lang="fr-FR" i="1" dirty="0"/>
          </a:p>
          <a:p>
            <a:pPr marL="285750" indent="-285750" algn="just">
              <a:buFont typeface="Arial" panose="020B0604020202020204" pitchFamily="34" charset="0"/>
              <a:buChar char="•"/>
            </a:pPr>
            <a:r>
              <a:rPr lang="fr-FR" dirty="0"/>
              <a:t>On peut changer ces variables de configuration en renseignant un fichier de configuration. </a:t>
            </a:r>
          </a:p>
          <a:p>
            <a:pPr marL="285750" indent="-285750" algn="just">
              <a:buFont typeface="Arial" panose="020B0604020202020204" pitchFamily="34" charset="0"/>
              <a:buChar char="•"/>
            </a:pPr>
            <a:r>
              <a:rPr lang="fr-FR" dirty="0"/>
              <a:t>Ansible cherchera dans l'ordre (le premier trouvé sera utilisé et les autres seront ignorés) :</a:t>
            </a:r>
          </a:p>
          <a:p>
            <a:pPr marL="852147" lvl="1" indent="-451136" algn="just">
              <a:buFont typeface="+mj-lt"/>
              <a:buAutoNum type="arabicPeriod"/>
            </a:pPr>
            <a:r>
              <a:rPr lang="fr-FR" dirty="0"/>
              <a:t>ANSIBLE_CONFIG (Si la variable d'environnement est valorisée)</a:t>
            </a:r>
          </a:p>
          <a:p>
            <a:pPr marL="852147" lvl="1" indent="-451136" algn="just">
              <a:buFont typeface="+mj-lt"/>
              <a:buAutoNum type="arabicPeriod"/>
            </a:pPr>
            <a:r>
              <a:rPr lang="fr-FR" dirty="0"/>
              <a:t>./</a:t>
            </a:r>
            <a:r>
              <a:rPr lang="fr-FR" dirty="0" err="1"/>
              <a:t>ansible.cfg</a:t>
            </a:r>
            <a:r>
              <a:rPr lang="fr-FR" dirty="0"/>
              <a:t> (dans le dossier courant, le répertoire de travail)</a:t>
            </a:r>
          </a:p>
          <a:p>
            <a:pPr marL="852147" lvl="1" indent="-451136" algn="just">
              <a:buFont typeface="+mj-lt"/>
              <a:buAutoNum type="arabicPeriod"/>
            </a:pPr>
            <a:r>
              <a:rPr lang="fr-FR" dirty="0"/>
              <a:t>~/.</a:t>
            </a:r>
            <a:r>
              <a:rPr lang="fr-FR" dirty="0" err="1"/>
              <a:t>ansible.cfg</a:t>
            </a:r>
            <a:r>
              <a:rPr lang="fr-FR" dirty="0"/>
              <a:t> (à la racine du dossier utilisateur comme fichier caché)</a:t>
            </a:r>
          </a:p>
          <a:p>
            <a:pPr marL="852147" lvl="1" indent="-451136" algn="just">
              <a:buFont typeface="+mj-lt"/>
              <a:buAutoNum type="arabicPeriod"/>
            </a:pPr>
            <a:r>
              <a:rPr lang="fr-FR" dirty="0"/>
              <a:t>/</a:t>
            </a:r>
            <a:r>
              <a:rPr lang="fr-FR" dirty="0" err="1"/>
              <a:t>etc</a:t>
            </a:r>
            <a:r>
              <a:rPr lang="fr-FR" dirty="0"/>
              <a:t>/ansible/</a:t>
            </a:r>
            <a:r>
              <a:rPr lang="fr-FR" dirty="0" err="1"/>
              <a:t>ansible.cfg</a:t>
            </a:r>
            <a:r>
              <a:rPr lang="fr-FR" dirty="0"/>
              <a:t> (dans le dossier de configuration du logiciel)</a:t>
            </a:r>
          </a:p>
          <a:p>
            <a:pPr algn="just"/>
            <a:endParaRPr lang="fr-FR" dirty="0"/>
          </a:p>
        </p:txBody>
      </p:sp>
      <p:sp>
        <p:nvSpPr>
          <p:cNvPr id="6" name="Espace réservé de la date 5">
            <a:extLst>
              <a:ext uri="{FF2B5EF4-FFF2-40B4-BE49-F238E27FC236}">
                <a16:creationId xmlns:a16="http://schemas.microsoft.com/office/drawing/2014/main" id="{0CB5DE29-5531-4B7D-BF3C-8F37ADAEF949}"/>
              </a:ext>
            </a:extLst>
          </p:cNvPr>
          <p:cNvSpPr>
            <a:spLocks noGrp="1"/>
          </p:cNvSpPr>
          <p:nvPr>
            <p:ph type="dt" sz="half" idx="6"/>
          </p:nvPr>
        </p:nvSpPr>
        <p:spPr>
          <a:xfrm>
            <a:off x="534670" y="7027545"/>
            <a:ext cx="2459482" cy="377825"/>
          </a:xfrm>
        </p:spPr>
        <p:txBody>
          <a:bodyPr/>
          <a:lstStyle/>
          <a:p>
            <a:fld id="{36B2DBB7-109D-4183-A56B-B4519D5EEE5D}" type="datetime1">
              <a:rPr lang="en-US" smtClean="0"/>
              <a:t>11/26/2020</a:t>
            </a:fld>
            <a:endParaRPr lang="en-US" dirty="0"/>
          </a:p>
        </p:txBody>
      </p:sp>
      <p:sp>
        <p:nvSpPr>
          <p:cNvPr id="7" name="Espace réservé du numéro de diapositive 6">
            <a:extLst>
              <a:ext uri="{FF2B5EF4-FFF2-40B4-BE49-F238E27FC236}">
                <a16:creationId xmlns:a16="http://schemas.microsoft.com/office/drawing/2014/main" id="{D20A45E7-5FDE-4BA4-B6C8-8E92B46BEF27}"/>
              </a:ext>
            </a:extLst>
          </p:cNvPr>
          <p:cNvSpPr>
            <a:spLocks noGrp="1"/>
          </p:cNvSpPr>
          <p:nvPr>
            <p:ph type="sldNum" sz="quarter" idx="7"/>
          </p:nvPr>
        </p:nvSpPr>
        <p:spPr>
          <a:xfrm>
            <a:off x="9553650" y="7096124"/>
            <a:ext cx="898449" cy="309246"/>
          </a:xfrm>
        </p:spPr>
        <p:txBody>
          <a:bodyPr/>
          <a:lstStyle/>
          <a:p>
            <a:pPr marL="25400">
              <a:lnSpc>
                <a:spcPct val="100000"/>
              </a:lnSpc>
              <a:spcBef>
                <a:spcPts val="100"/>
              </a:spcBef>
            </a:pPr>
            <a:fld id="{81D60167-4931-47E6-BA6A-407CBD079E47}" type="slidenum">
              <a:rPr lang="fr-FR" spc="-10" smtClean="0"/>
              <a:t>55</a:t>
            </a:fld>
            <a:endParaRPr lang="fr-FR" spc="-10" dirty="0"/>
          </a:p>
        </p:txBody>
      </p:sp>
    </p:spTree>
    <p:extLst>
      <p:ext uri="{BB962C8B-B14F-4D97-AF65-F5344CB8AC3E}">
        <p14:creationId xmlns:p14="http://schemas.microsoft.com/office/powerpoint/2010/main" val="273653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3674" y="986186"/>
            <a:ext cx="3669085" cy="534468"/>
          </a:xfrm>
          <a:prstGeom prst="rect">
            <a:avLst/>
          </a:prstGeom>
        </p:spPr>
        <p:txBody>
          <a:bodyPr vert="horz" wrap="square" lIns="0" tIns="11139" rIns="0" bIns="0" rtlCol="0" anchor="ctr">
            <a:spAutoFit/>
          </a:bodyPr>
          <a:lstStyle/>
          <a:p>
            <a:pPr marL="11139">
              <a:spcBef>
                <a:spcPts val="88"/>
              </a:spcBef>
            </a:pPr>
            <a:r>
              <a:rPr lang="fr-FR" u="none" dirty="0"/>
              <a:t>Outils </a:t>
            </a:r>
            <a:r>
              <a:rPr u="none" dirty="0" err="1"/>
              <a:t>d’ansible</a:t>
            </a:r>
            <a:endParaRPr u="none" dirty="0"/>
          </a:p>
        </p:txBody>
      </p:sp>
      <p:sp>
        <p:nvSpPr>
          <p:cNvPr id="3" name="object 3"/>
          <p:cNvSpPr txBox="1"/>
          <p:nvPr/>
        </p:nvSpPr>
        <p:spPr>
          <a:xfrm>
            <a:off x="984740" y="2268372"/>
            <a:ext cx="7278957" cy="351406"/>
          </a:xfrm>
          <a:prstGeom prst="rect">
            <a:avLst/>
          </a:prstGeom>
        </p:spPr>
        <p:txBody>
          <a:bodyPr vert="horz" wrap="square" lIns="0" tIns="11139" rIns="0" bIns="0" rtlCol="0">
            <a:spAutoFit/>
          </a:bodyPr>
          <a:lstStyle/>
          <a:p>
            <a:pPr marL="200505" indent="-200505" algn="just">
              <a:lnSpc>
                <a:spcPct val="90000"/>
              </a:lnSpc>
              <a:spcBef>
                <a:spcPts val="877"/>
              </a:spcBef>
              <a:buFont typeface="Arial" panose="020B0604020202020204" pitchFamily="34" charset="0"/>
              <a:buChar char="•"/>
            </a:pPr>
            <a:r>
              <a:rPr sz="2456" dirty="0"/>
              <a:t>ansible fournit plusieurs outils en ligne de commande</a:t>
            </a:r>
          </a:p>
        </p:txBody>
      </p:sp>
      <p:sp>
        <p:nvSpPr>
          <p:cNvPr id="4" name="object 4"/>
          <p:cNvSpPr/>
          <p:nvPr/>
        </p:nvSpPr>
        <p:spPr>
          <a:xfrm>
            <a:off x="2833009" y="5783263"/>
            <a:ext cx="917107" cy="519817"/>
          </a:xfrm>
          <a:prstGeom prst="rect">
            <a:avLst/>
          </a:prstGeom>
          <a:blipFill>
            <a:blip r:embed="rId2" cstate="print"/>
            <a:stretch>
              <a:fillRect/>
            </a:stretch>
          </a:blipFill>
        </p:spPr>
        <p:txBody>
          <a:bodyPr wrap="square" lIns="0" tIns="0" rIns="0" bIns="0" rtlCol="0"/>
          <a:lstStyle/>
          <a:p>
            <a:endParaRPr sz="1579"/>
          </a:p>
        </p:txBody>
      </p:sp>
      <p:sp>
        <p:nvSpPr>
          <p:cNvPr id="5" name="object 5"/>
          <p:cNvSpPr/>
          <p:nvPr/>
        </p:nvSpPr>
        <p:spPr>
          <a:xfrm>
            <a:off x="3456790" y="5783263"/>
            <a:ext cx="438132" cy="519817"/>
          </a:xfrm>
          <a:prstGeom prst="rect">
            <a:avLst/>
          </a:prstGeom>
          <a:blipFill>
            <a:blip r:embed="rId3" cstate="print"/>
            <a:stretch>
              <a:fillRect/>
            </a:stretch>
          </a:blipFill>
        </p:spPr>
        <p:txBody>
          <a:bodyPr wrap="square" lIns="0" tIns="0" rIns="0" bIns="0" rtlCol="0"/>
          <a:lstStyle/>
          <a:p>
            <a:endParaRPr sz="1579"/>
          </a:p>
        </p:txBody>
      </p:sp>
      <p:sp>
        <p:nvSpPr>
          <p:cNvPr id="6" name="object 6"/>
          <p:cNvSpPr/>
          <p:nvPr/>
        </p:nvSpPr>
        <p:spPr>
          <a:xfrm>
            <a:off x="3557040" y="5783263"/>
            <a:ext cx="909681" cy="519817"/>
          </a:xfrm>
          <a:prstGeom prst="rect">
            <a:avLst/>
          </a:prstGeom>
          <a:blipFill>
            <a:blip r:embed="rId4" cstate="print"/>
            <a:stretch>
              <a:fillRect/>
            </a:stretch>
          </a:blipFill>
        </p:spPr>
        <p:txBody>
          <a:bodyPr wrap="square" lIns="0" tIns="0" rIns="0" bIns="0" rtlCol="0"/>
          <a:lstStyle/>
          <a:p>
            <a:endParaRPr sz="1579"/>
          </a:p>
        </p:txBody>
      </p:sp>
      <p:sp>
        <p:nvSpPr>
          <p:cNvPr id="7" name="object 7"/>
          <p:cNvSpPr/>
          <p:nvPr/>
        </p:nvSpPr>
        <p:spPr>
          <a:xfrm>
            <a:off x="4128842" y="5783263"/>
            <a:ext cx="571800" cy="519817"/>
          </a:xfrm>
          <a:prstGeom prst="rect">
            <a:avLst/>
          </a:prstGeom>
          <a:blipFill>
            <a:blip r:embed="rId5" cstate="print"/>
            <a:stretch>
              <a:fillRect/>
            </a:stretch>
          </a:blipFill>
        </p:spPr>
        <p:txBody>
          <a:bodyPr wrap="square" lIns="0" tIns="0" rIns="0" bIns="0" rtlCol="0"/>
          <a:lstStyle/>
          <a:p>
            <a:endParaRPr sz="1579"/>
          </a:p>
        </p:txBody>
      </p:sp>
      <p:sp>
        <p:nvSpPr>
          <p:cNvPr id="8" name="object 8"/>
          <p:cNvSpPr/>
          <p:nvPr/>
        </p:nvSpPr>
        <p:spPr>
          <a:xfrm>
            <a:off x="4362759" y="5783263"/>
            <a:ext cx="438132" cy="519817"/>
          </a:xfrm>
          <a:prstGeom prst="rect">
            <a:avLst/>
          </a:prstGeom>
          <a:blipFill>
            <a:blip r:embed="rId3" cstate="print"/>
            <a:stretch>
              <a:fillRect/>
            </a:stretch>
          </a:blipFill>
        </p:spPr>
        <p:txBody>
          <a:bodyPr wrap="square" lIns="0" tIns="0" rIns="0" bIns="0" rtlCol="0"/>
          <a:lstStyle/>
          <a:p>
            <a:endParaRPr sz="1579"/>
          </a:p>
        </p:txBody>
      </p:sp>
      <p:sp>
        <p:nvSpPr>
          <p:cNvPr id="9" name="object 9"/>
          <p:cNvSpPr/>
          <p:nvPr/>
        </p:nvSpPr>
        <p:spPr>
          <a:xfrm>
            <a:off x="4463009" y="5783263"/>
            <a:ext cx="542095" cy="519817"/>
          </a:xfrm>
          <a:prstGeom prst="rect">
            <a:avLst/>
          </a:prstGeom>
          <a:blipFill>
            <a:blip r:embed="rId6" cstate="print"/>
            <a:stretch>
              <a:fillRect/>
            </a:stretch>
          </a:blipFill>
        </p:spPr>
        <p:txBody>
          <a:bodyPr wrap="square" lIns="0" tIns="0" rIns="0" bIns="0" rtlCol="0"/>
          <a:lstStyle/>
          <a:p>
            <a:endParaRPr sz="1579"/>
          </a:p>
        </p:txBody>
      </p:sp>
      <p:sp>
        <p:nvSpPr>
          <p:cNvPr id="10" name="object 10"/>
          <p:cNvSpPr/>
          <p:nvPr/>
        </p:nvSpPr>
        <p:spPr>
          <a:xfrm>
            <a:off x="4667224" y="5783263"/>
            <a:ext cx="690615" cy="519817"/>
          </a:xfrm>
          <a:prstGeom prst="rect">
            <a:avLst/>
          </a:prstGeom>
          <a:blipFill>
            <a:blip r:embed="rId7" cstate="print"/>
            <a:stretch>
              <a:fillRect/>
            </a:stretch>
          </a:blipFill>
        </p:spPr>
        <p:txBody>
          <a:bodyPr wrap="square" lIns="0" tIns="0" rIns="0" bIns="0" rtlCol="0"/>
          <a:lstStyle/>
          <a:p>
            <a:endParaRPr sz="1579"/>
          </a:p>
        </p:txBody>
      </p:sp>
      <p:sp>
        <p:nvSpPr>
          <p:cNvPr id="11" name="object 11"/>
          <p:cNvSpPr txBox="1"/>
          <p:nvPr/>
        </p:nvSpPr>
        <p:spPr>
          <a:xfrm>
            <a:off x="2991310" y="5469518"/>
            <a:ext cx="2209412" cy="663991"/>
          </a:xfrm>
          <a:prstGeom prst="rect">
            <a:avLst/>
          </a:prstGeom>
        </p:spPr>
        <p:txBody>
          <a:bodyPr vert="horz" wrap="square" lIns="0" tIns="11139" rIns="0" bIns="0" rtlCol="0">
            <a:spAutoFit/>
          </a:bodyPr>
          <a:lstStyle/>
          <a:p>
            <a:pPr marL="11139">
              <a:spcBef>
                <a:spcPts val="88"/>
              </a:spcBef>
            </a:pPr>
            <a:r>
              <a:rPr sz="1579" u="sng" spc="-9" dirty="0">
                <a:uFill>
                  <a:solidFill>
                    <a:srgbClr val="000000"/>
                  </a:solidFill>
                </a:uFill>
                <a:latin typeface="Calibri"/>
                <a:cs typeface="Calibri"/>
              </a:rPr>
              <a:t>Exemple</a:t>
            </a:r>
            <a:r>
              <a:rPr sz="1579" dirty="0">
                <a:latin typeface="Calibri"/>
                <a:cs typeface="Calibri"/>
              </a:rPr>
              <a:t> :</a:t>
            </a:r>
            <a:endParaRPr sz="1579">
              <a:latin typeface="Calibri"/>
              <a:cs typeface="Calibri"/>
            </a:endParaRPr>
          </a:p>
          <a:p>
            <a:pPr marL="11139">
              <a:spcBef>
                <a:spcPts val="1263"/>
              </a:spcBef>
            </a:pPr>
            <a:r>
              <a:rPr sz="1579" spc="-4" dirty="0">
                <a:latin typeface="Calibri"/>
                <a:cs typeface="Calibri"/>
              </a:rPr>
              <a:t>ansible </a:t>
            </a:r>
            <a:r>
              <a:rPr sz="1579" dirty="0">
                <a:latin typeface="Calibri"/>
                <a:cs typeface="Calibri"/>
              </a:rPr>
              <a:t>–i </a:t>
            </a:r>
            <a:r>
              <a:rPr sz="1579" spc="-4" dirty="0">
                <a:latin typeface="Calibri"/>
                <a:cs typeface="Calibri"/>
              </a:rPr>
              <a:t>hosts </a:t>
            </a:r>
            <a:r>
              <a:rPr sz="1579" dirty="0">
                <a:latin typeface="Calibri"/>
                <a:cs typeface="Calibri"/>
              </a:rPr>
              <a:t>all –m</a:t>
            </a:r>
            <a:r>
              <a:rPr sz="1579" spc="-35" dirty="0">
                <a:latin typeface="Calibri"/>
                <a:cs typeface="Calibri"/>
              </a:rPr>
              <a:t> </a:t>
            </a:r>
            <a:r>
              <a:rPr sz="1579" spc="-4" dirty="0">
                <a:latin typeface="Calibri"/>
                <a:cs typeface="Calibri"/>
              </a:rPr>
              <a:t>ping</a:t>
            </a:r>
            <a:endParaRPr sz="1579">
              <a:latin typeface="Calibri"/>
              <a:cs typeface="Calibri"/>
            </a:endParaRPr>
          </a:p>
        </p:txBody>
      </p:sp>
      <p:graphicFrame>
        <p:nvGraphicFramePr>
          <p:cNvPr id="12" name="object 12"/>
          <p:cNvGraphicFramePr>
            <a:graphicFrameLocks noGrp="1"/>
          </p:cNvGraphicFramePr>
          <p:nvPr/>
        </p:nvGraphicFramePr>
        <p:xfrm>
          <a:off x="1656863" y="3065280"/>
          <a:ext cx="7087719" cy="2316270"/>
        </p:xfrm>
        <a:graphic>
          <a:graphicData uri="http://schemas.openxmlformats.org/drawingml/2006/table">
            <a:tbl>
              <a:tblPr firstRow="1" bandRow="1">
                <a:tableStyleId>{2D5ABB26-0587-4C30-8999-92F81FD0307C}</a:tableStyleId>
              </a:tblPr>
              <a:tblGrid>
                <a:gridCol w="2163743">
                  <a:extLst>
                    <a:ext uri="{9D8B030D-6E8A-4147-A177-3AD203B41FA5}">
                      <a16:colId xmlns:a16="http://schemas.microsoft.com/office/drawing/2014/main" val="20000"/>
                    </a:ext>
                  </a:extLst>
                </a:gridCol>
                <a:gridCol w="4923976">
                  <a:extLst>
                    <a:ext uri="{9D8B030D-6E8A-4147-A177-3AD203B41FA5}">
                      <a16:colId xmlns:a16="http://schemas.microsoft.com/office/drawing/2014/main" val="20001"/>
                    </a:ext>
                  </a:extLst>
                </a:gridCol>
              </a:tblGrid>
              <a:tr h="325258">
                <a:tc>
                  <a:txBody>
                    <a:bodyPr/>
                    <a:lstStyle/>
                    <a:p>
                      <a:pPr algn="ctr">
                        <a:lnSpc>
                          <a:spcPct val="100000"/>
                        </a:lnSpc>
                        <a:spcBef>
                          <a:spcPts val="260"/>
                        </a:spcBef>
                      </a:pPr>
                      <a:r>
                        <a:rPr sz="1600" b="1" spc="-5" dirty="0">
                          <a:solidFill>
                            <a:srgbClr val="FFFFFF"/>
                          </a:solidFill>
                          <a:latin typeface="Calibri"/>
                          <a:cs typeface="Calibri"/>
                        </a:rPr>
                        <a:t>Outil</a:t>
                      </a:r>
                      <a:endParaRPr sz="1600" dirty="0">
                        <a:latin typeface="Calibri"/>
                        <a:cs typeface="Calibri"/>
                      </a:endParaRPr>
                    </a:p>
                  </a:txBody>
                  <a:tcPr marL="0" marR="0" marT="28961"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5B9BD5"/>
                    </a:solidFill>
                  </a:tcPr>
                </a:tc>
                <a:tc>
                  <a:txBody>
                    <a:bodyPr/>
                    <a:lstStyle/>
                    <a:p>
                      <a:pPr algn="ctr">
                        <a:lnSpc>
                          <a:spcPct val="100000"/>
                        </a:lnSpc>
                        <a:spcBef>
                          <a:spcPts val="260"/>
                        </a:spcBef>
                      </a:pPr>
                      <a:r>
                        <a:rPr sz="1600" b="1" spc="-5" dirty="0">
                          <a:solidFill>
                            <a:srgbClr val="FFFFFF"/>
                          </a:solidFill>
                          <a:latin typeface="Calibri"/>
                          <a:cs typeface="Calibri"/>
                        </a:rPr>
                        <a:t>Description</a:t>
                      </a:r>
                      <a:endParaRPr sz="1600">
                        <a:latin typeface="Calibri"/>
                        <a:cs typeface="Calibri"/>
                      </a:endParaRPr>
                    </a:p>
                  </a:txBody>
                  <a:tcPr marL="0" marR="0" marT="28961"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5B9BD5"/>
                    </a:solidFill>
                  </a:tcPr>
                </a:tc>
                <a:extLst>
                  <a:ext uri="{0D108BD9-81ED-4DB2-BD59-A6C34878D82A}">
                    <a16:rowId xmlns:a16="http://schemas.microsoft.com/office/drawing/2014/main" val="10000"/>
                  </a:ext>
                </a:extLst>
              </a:tr>
              <a:tr h="325258">
                <a:tc>
                  <a:txBody>
                    <a:bodyPr/>
                    <a:lstStyle/>
                    <a:p>
                      <a:pPr marL="525780">
                        <a:lnSpc>
                          <a:spcPts val="2060"/>
                        </a:lnSpc>
                      </a:pPr>
                      <a:r>
                        <a:rPr sz="1600" spc="-5" dirty="0">
                          <a:latin typeface="Calibri"/>
                          <a:cs typeface="Calibri"/>
                        </a:rPr>
                        <a:t>ansible</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25780">
                        <a:lnSpc>
                          <a:spcPts val="2060"/>
                        </a:lnSpc>
                      </a:pPr>
                      <a:r>
                        <a:rPr sz="1600" spc="-10" dirty="0">
                          <a:latin typeface="Calibri"/>
                          <a:cs typeface="Calibri"/>
                        </a:rPr>
                        <a:t>Execution d’une </a:t>
                      </a:r>
                      <a:r>
                        <a:rPr sz="1600" spc="-5" dirty="0">
                          <a:latin typeface="Calibri"/>
                          <a:cs typeface="Calibri"/>
                        </a:rPr>
                        <a:t>commande</a:t>
                      </a:r>
                      <a:r>
                        <a:rPr sz="1600" spc="30" dirty="0">
                          <a:latin typeface="Calibri"/>
                          <a:cs typeface="Calibri"/>
                        </a:rPr>
                        <a:t> </a:t>
                      </a:r>
                      <a:r>
                        <a:rPr sz="1600" spc="-5" dirty="0">
                          <a:latin typeface="Calibri"/>
                          <a:cs typeface="Calibri"/>
                        </a:rPr>
                        <a:t>unique</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81203">
                <a:tc>
                  <a:txBody>
                    <a:bodyPr/>
                    <a:lstStyle/>
                    <a:p>
                      <a:pPr marL="525780">
                        <a:lnSpc>
                          <a:spcPts val="2060"/>
                        </a:lnSpc>
                      </a:pPr>
                      <a:r>
                        <a:rPr sz="1600" spc="-5" dirty="0">
                          <a:latin typeface="Calibri"/>
                          <a:cs typeface="Calibri"/>
                        </a:rPr>
                        <a:t>ansible-playbook</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25780">
                        <a:lnSpc>
                          <a:spcPts val="2045"/>
                        </a:lnSpc>
                      </a:pPr>
                      <a:r>
                        <a:rPr sz="1600" spc="-10" dirty="0">
                          <a:latin typeface="Calibri"/>
                          <a:cs typeface="Calibri"/>
                        </a:rPr>
                        <a:t>Execution </a:t>
                      </a:r>
                      <a:r>
                        <a:rPr sz="1600" dirty="0">
                          <a:latin typeface="Calibri"/>
                          <a:cs typeface="Calibri"/>
                        </a:rPr>
                        <a:t>de </a:t>
                      </a:r>
                      <a:r>
                        <a:rPr sz="1600" spc="-10" dirty="0">
                          <a:latin typeface="Calibri"/>
                          <a:cs typeface="Calibri"/>
                        </a:rPr>
                        <a:t>playbook </a:t>
                      </a:r>
                      <a:r>
                        <a:rPr sz="1600" spc="-5" dirty="0">
                          <a:latin typeface="Calibri"/>
                          <a:cs typeface="Calibri"/>
                        </a:rPr>
                        <a:t>(ensemble </a:t>
                      </a:r>
                      <a:r>
                        <a:rPr sz="1600" dirty="0">
                          <a:latin typeface="Calibri"/>
                          <a:cs typeface="Calibri"/>
                        </a:rPr>
                        <a:t>de </a:t>
                      </a:r>
                      <a:r>
                        <a:rPr sz="1600" spc="-5" dirty="0">
                          <a:latin typeface="Calibri"/>
                          <a:cs typeface="Calibri"/>
                        </a:rPr>
                        <a:t>tâches</a:t>
                      </a:r>
                      <a:r>
                        <a:rPr sz="1600" spc="50" dirty="0">
                          <a:latin typeface="Calibri"/>
                          <a:cs typeface="Calibri"/>
                        </a:rPr>
                        <a:t> </a:t>
                      </a:r>
                      <a:r>
                        <a:rPr sz="1600" dirty="0">
                          <a:latin typeface="Calibri"/>
                          <a:cs typeface="Calibri"/>
                        </a:rPr>
                        <a:t>à</a:t>
                      </a:r>
                      <a:endParaRPr sz="1600">
                        <a:latin typeface="Calibri"/>
                        <a:cs typeface="Calibri"/>
                      </a:endParaRPr>
                    </a:p>
                    <a:p>
                      <a:pPr marL="525780">
                        <a:lnSpc>
                          <a:spcPts val="2145"/>
                        </a:lnSpc>
                      </a:pPr>
                      <a:r>
                        <a:rPr sz="1600" spc="-10" dirty="0">
                          <a:latin typeface="Calibri"/>
                          <a:cs typeface="Calibri"/>
                        </a:rPr>
                        <a:t>effectuer)</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25258">
                <a:tc>
                  <a:txBody>
                    <a:bodyPr/>
                    <a:lstStyle/>
                    <a:p>
                      <a:pPr marL="525780">
                        <a:lnSpc>
                          <a:spcPts val="2060"/>
                        </a:lnSpc>
                      </a:pPr>
                      <a:r>
                        <a:rPr sz="1600" spc="-5" dirty="0">
                          <a:latin typeface="Calibri"/>
                          <a:cs typeface="Calibri"/>
                        </a:rPr>
                        <a:t>ansible-doc</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25780">
                        <a:lnSpc>
                          <a:spcPts val="2060"/>
                        </a:lnSpc>
                      </a:pPr>
                      <a:r>
                        <a:rPr sz="1600" dirty="0">
                          <a:latin typeface="Calibri"/>
                          <a:cs typeface="Calibri"/>
                        </a:rPr>
                        <a:t>Accès au </a:t>
                      </a:r>
                      <a:r>
                        <a:rPr sz="1600" spc="-10" dirty="0">
                          <a:latin typeface="Calibri"/>
                          <a:cs typeface="Calibri"/>
                        </a:rPr>
                        <a:t>listing </a:t>
                      </a:r>
                      <a:r>
                        <a:rPr sz="1600" dirty="0">
                          <a:latin typeface="Calibri"/>
                          <a:cs typeface="Calibri"/>
                        </a:rPr>
                        <a:t>+ </a:t>
                      </a:r>
                      <a:r>
                        <a:rPr sz="1600" spc="-10" dirty="0">
                          <a:latin typeface="Calibri"/>
                          <a:cs typeface="Calibri"/>
                        </a:rPr>
                        <a:t>documentation </a:t>
                      </a:r>
                      <a:r>
                        <a:rPr sz="1600" dirty="0">
                          <a:latin typeface="Calibri"/>
                          <a:cs typeface="Calibri"/>
                        </a:rPr>
                        <a:t>des</a:t>
                      </a:r>
                      <a:r>
                        <a:rPr sz="1600" spc="40" dirty="0">
                          <a:latin typeface="Calibri"/>
                          <a:cs typeface="Calibri"/>
                        </a:rPr>
                        <a:t> </a:t>
                      </a:r>
                      <a:r>
                        <a:rPr sz="1600" spc="-5" dirty="0">
                          <a:latin typeface="Calibri"/>
                          <a:cs typeface="Calibri"/>
                        </a:rPr>
                        <a:t>serveurs</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81203">
                <a:tc>
                  <a:txBody>
                    <a:bodyPr/>
                    <a:lstStyle/>
                    <a:p>
                      <a:pPr marL="525780">
                        <a:lnSpc>
                          <a:spcPts val="2060"/>
                        </a:lnSpc>
                      </a:pPr>
                      <a:r>
                        <a:rPr sz="1600" spc="-5" dirty="0">
                          <a:latin typeface="Calibri"/>
                          <a:cs typeface="Calibri"/>
                        </a:rPr>
                        <a:t>ansible-vault</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25780">
                        <a:lnSpc>
                          <a:spcPts val="2045"/>
                        </a:lnSpc>
                      </a:pPr>
                      <a:r>
                        <a:rPr sz="1600" spc="-5" dirty="0">
                          <a:latin typeface="Calibri"/>
                          <a:cs typeface="Calibri"/>
                        </a:rPr>
                        <a:t>Gestion </a:t>
                      </a:r>
                      <a:r>
                        <a:rPr sz="1600" dirty="0">
                          <a:latin typeface="Calibri"/>
                          <a:cs typeface="Calibri"/>
                        </a:rPr>
                        <a:t>de </a:t>
                      </a:r>
                      <a:r>
                        <a:rPr sz="1600" spc="-5" dirty="0">
                          <a:latin typeface="Calibri"/>
                          <a:cs typeface="Calibri"/>
                        </a:rPr>
                        <a:t>fichiers </a:t>
                      </a:r>
                      <a:r>
                        <a:rPr sz="1600" spc="-10" dirty="0">
                          <a:latin typeface="Calibri"/>
                          <a:cs typeface="Calibri"/>
                        </a:rPr>
                        <a:t>chiffrés </a:t>
                      </a:r>
                      <a:r>
                        <a:rPr sz="1600" spc="-15" dirty="0">
                          <a:latin typeface="Calibri"/>
                          <a:cs typeface="Calibri"/>
                        </a:rPr>
                        <a:t>(stockage </a:t>
                      </a:r>
                      <a:r>
                        <a:rPr sz="1600" spc="-10" dirty="0">
                          <a:latin typeface="Calibri"/>
                          <a:cs typeface="Calibri"/>
                        </a:rPr>
                        <a:t>variable </a:t>
                      </a:r>
                      <a:r>
                        <a:rPr sz="1600" dirty="0">
                          <a:latin typeface="Calibri"/>
                          <a:cs typeface="Calibri"/>
                        </a:rPr>
                        <a:t>-</a:t>
                      </a:r>
                      <a:r>
                        <a:rPr sz="1600" spc="75" dirty="0">
                          <a:latin typeface="Calibri"/>
                          <a:cs typeface="Calibri"/>
                        </a:rPr>
                        <a:t> </a:t>
                      </a:r>
                      <a:r>
                        <a:rPr sz="1600" spc="-5" dirty="0">
                          <a:latin typeface="Calibri"/>
                          <a:cs typeface="Calibri"/>
                        </a:rPr>
                        <a:t>mot</a:t>
                      </a:r>
                      <a:endParaRPr sz="1600">
                        <a:latin typeface="Calibri"/>
                        <a:cs typeface="Calibri"/>
                      </a:endParaRPr>
                    </a:p>
                    <a:p>
                      <a:pPr marL="525780">
                        <a:lnSpc>
                          <a:spcPts val="2145"/>
                        </a:lnSpc>
                      </a:pPr>
                      <a:r>
                        <a:rPr sz="1600" dirty="0">
                          <a:latin typeface="Calibri"/>
                          <a:cs typeface="Calibri"/>
                        </a:rPr>
                        <a:t>de </a:t>
                      </a:r>
                      <a:r>
                        <a:rPr sz="1600" spc="-5" dirty="0">
                          <a:latin typeface="Calibri"/>
                          <a:cs typeface="Calibri"/>
                        </a:rPr>
                        <a:t>passe)</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25258">
                <a:tc>
                  <a:txBody>
                    <a:bodyPr/>
                    <a:lstStyle/>
                    <a:p>
                      <a:pPr marL="525780">
                        <a:lnSpc>
                          <a:spcPts val="2060"/>
                        </a:lnSpc>
                      </a:pPr>
                      <a:r>
                        <a:rPr sz="1600" spc="-10" dirty="0">
                          <a:latin typeface="Calibri"/>
                          <a:cs typeface="Calibri"/>
                        </a:rPr>
                        <a:t>ansible-galaxy</a:t>
                      </a:r>
                      <a:endParaRPr sz="16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525780">
                        <a:lnSpc>
                          <a:spcPts val="2060"/>
                        </a:lnSpc>
                      </a:pPr>
                      <a:r>
                        <a:rPr sz="1600" dirty="0">
                          <a:latin typeface="Calibri"/>
                          <a:cs typeface="Calibri"/>
                        </a:rPr>
                        <a:t>Accès au dépôt des </a:t>
                      </a:r>
                      <a:r>
                        <a:rPr sz="1600" spc="-10" dirty="0">
                          <a:latin typeface="Calibri"/>
                          <a:cs typeface="Calibri"/>
                        </a:rPr>
                        <a:t>rôles</a:t>
                      </a:r>
                      <a:r>
                        <a:rPr sz="1600" spc="-5" dirty="0">
                          <a:latin typeface="Calibri"/>
                          <a:cs typeface="Calibri"/>
                        </a:rPr>
                        <a:t> </a:t>
                      </a:r>
                      <a:r>
                        <a:rPr sz="1600" spc="-20" dirty="0">
                          <a:latin typeface="Calibri"/>
                          <a:cs typeface="Calibri"/>
                        </a:rPr>
                        <a:t>d’ansible</a:t>
                      </a:r>
                      <a:endParaRPr sz="1600" dirty="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bl>
          </a:graphicData>
        </a:graphic>
      </p:graphicFrame>
      <p:sp>
        <p:nvSpPr>
          <p:cNvPr id="13" name="Espace réservé de la date 12">
            <a:extLst>
              <a:ext uri="{FF2B5EF4-FFF2-40B4-BE49-F238E27FC236}">
                <a16:creationId xmlns:a16="http://schemas.microsoft.com/office/drawing/2014/main" id="{C0FA88C0-0D5D-44EC-AACF-E8C784D3509A}"/>
              </a:ext>
            </a:extLst>
          </p:cNvPr>
          <p:cNvSpPr>
            <a:spLocks noGrp="1"/>
          </p:cNvSpPr>
          <p:nvPr>
            <p:ph type="dt" sz="half" idx="6"/>
          </p:nvPr>
        </p:nvSpPr>
        <p:spPr/>
        <p:txBody>
          <a:bodyPr/>
          <a:lstStyle/>
          <a:p>
            <a:fld id="{8F1137CB-D423-46BD-8E57-0BF7021DF3A5}" type="datetime1">
              <a:rPr lang="en-US" smtClean="0"/>
              <a:t>11/26/2020</a:t>
            </a:fld>
            <a:endParaRPr lang="en-US"/>
          </a:p>
        </p:txBody>
      </p:sp>
      <p:sp>
        <p:nvSpPr>
          <p:cNvPr id="14" name="Espace réservé du numéro de diapositive 13">
            <a:extLst>
              <a:ext uri="{FF2B5EF4-FFF2-40B4-BE49-F238E27FC236}">
                <a16:creationId xmlns:a16="http://schemas.microsoft.com/office/drawing/2014/main" id="{B6C41005-015D-4228-ADB6-B81868D8094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56</a:t>
            </a:fld>
            <a:endParaRPr lang="fr-FR" spc="-1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2300" y="958850"/>
            <a:ext cx="6056717" cy="605128"/>
          </a:xfrm>
          <a:prstGeom prst="rect">
            <a:avLst/>
          </a:prstGeom>
        </p:spPr>
        <p:txBody>
          <a:bodyPr vert="horz" wrap="square" lIns="0" tIns="11139" rIns="0" bIns="0" rtlCol="0" anchor="ctr">
            <a:spAutoFit/>
          </a:bodyPr>
          <a:lstStyle/>
          <a:p>
            <a:pPr marL="11139">
              <a:spcBef>
                <a:spcPts val="88"/>
              </a:spcBef>
            </a:pPr>
            <a:r>
              <a:rPr sz="3859" u="none" dirty="0">
                <a:latin typeface="+mj-lt"/>
                <a:cs typeface="+mj-cs"/>
              </a:rPr>
              <a:t>Les différentes offres Ansible</a:t>
            </a:r>
          </a:p>
        </p:txBody>
      </p:sp>
      <p:sp>
        <p:nvSpPr>
          <p:cNvPr id="5" name="object 5"/>
          <p:cNvSpPr/>
          <p:nvPr/>
        </p:nvSpPr>
        <p:spPr>
          <a:xfrm>
            <a:off x="858686" y="2101850"/>
            <a:ext cx="8976027" cy="4753536"/>
          </a:xfrm>
          <a:prstGeom prst="rect">
            <a:avLst/>
          </a:prstGeom>
          <a:blipFill>
            <a:blip r:embed="rId2" cstate="print"/>
            <a:stretch>
              <a:fillRect/>
            </a:stretch>
          </a:blipFill>
        </p:spPr>
        <p:txBody>
          <a:bodyPr wrap="square" lIns="0" tIns="0" rIns="0" bIns="0" rtlCol="0"/>
          <a:lstStyle/>
          <a:p>
            <a:endParaRPr sz="1579"/>
          </a:p>
        </p:txBody>
      </p:sp>
      <p:sp>
        <p:nvSpPr>
          <p:cNvPr id="2" name="Espace réservé de la date 1">
            <a:extLst>
              <a:ext uri="{FF2B5EF4-FFF2-40B4-BE49-F238E27FC236}">
                <a16:creationId xmlns:a16="http://schemas.microsoft.com/office/drawing/2014/main" id="{1A1E4E58-465B-41C6-A9E0-262923A96BAC}"/>
              </a:ext>
            </a:extLst>
          </p:cNvPr>
          <p:cNvSpPr>
            <a:spLocks noGrp="1"/>
          </p:cNvSpPr>
          <p:nvPr>
            <p:ph type="dt" sz="half" idx="6"/>
          </p:nvPr>
        </p:nvSpPr>
        <p:spPr/>
        <p:txBody>
          <a:bodyPr/>
          <a:lstStyle/>
          <a:p>
            <a:fld id="{BAD48429-09B8-4BBC-B5ED-40FC75A18654}"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4BBB8997-EE22-4BCA-AB5E-CA3EB4F47E5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57</a:t>
            </a:fld>
            <a:endParaRPr lang="fr-FR" spc="-1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8345" y="999066"/>
            <a:ext cx="3220935" cy="534468"/>
          </a:xfrm>
          <a:prstGeom prst="rect">
            <a:avLst/>
          </a:prstGeom>
        </p:spPr>
        <p:txBody>
          <a:bodyPr vert="horz" wrap="square" lIns="0" tIns="11139" rIns="0" bIns="0" rtlCol="0" anchor="ctr">
            <a:spAutoFit/>
          </a:bodyPr>
          <a:lstStyle/>
          <a:p>
            <a:pPr marL="11139">
              <a:spcBef>
                <a:spcPts val="88"/>
              </a:spcBef>
            </a:pPr>
            <a:r>
              <a:rPr lang="fr-FR" u="none" dirty="0"/>
              <a:t>Les modules</a:t>
            </a:r>
            <a:endParaRPr u="none" dirty="0"/>
          </a:p>
        </p:txBody>
      </p:sp>
      <p:sp>
        <p:nvSpPr>
          <p:cNvPr id="8" name="object 4">
            <a:extLst>
              <a:ext uri="{FF2B5EF4-FFF2-40B4-BE49-F238E27FC236}">
                <a16:creationId xmlns:a16="http://schemas.microsoft.com/office/drawing/2014/main" id="{9507E914-60BD-49BD-A747-D8A795095369}"/>
              </a:ext>
            </a:extLst>
          </p:cNvPr>
          <p:cNvSpPr txBox="1">
            <a:spLocks/>
          </p:cNvSpPr>
          <p:nvPr/>
        </p:nvSpPr>
        <p:spPr>
          <a:xfrm>
            <a:off x="735171" y="2124189"/>
            <a:ext cx="9223058" cy="3308121"/>
          </a:xfrm>
          <a:prstGeom prst="rect">
            <a:avLst/>
          </a:prstGeom>
        </p:spPr>
        <p:txBody>
          <a:bodyPr vert="horz" wrap="square" lIns="0" tIns="93964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582" marR="4456" algn="just">
              <a:lnSpc>
                <a:spcPct val="114599"/>
              </a:lnSpc>
              <a:spcBef>
                <a:spcPts val="88"/>
              </a:spcBef>
            </a:pPr>
            <a:r>
              <a:rPr lang="fr-FR" sz="2456" spc="118" dirty="0"/>
              <a:t>Bouts de code copiés sur le système cible.  </a:t>
            </a:r>
          </a:p>
          <a:p>
            <a:pPr marL="10582" marR="4456" algn="just">
              <a:lnSpc>
                <a:spcPct val="114599"/>
              </a:lnSpc>
              <a:spcBef>
                <a:spcPts val="88"/>
              </a:spcBef>
            </a:pPr>
            <a:r>
              <a:rPr lang="fr-FR" sz="2456" spc="118" dirty="0"/>
              <a:t>Exécutés pour satisfaire à la déclaration de  tâche.</a:t>
            </a:r>
          </a:p>
          <a:p>
            <a:pPr algn="just">
              <a:lnSpc>
                <a:spcPct val="100000"/>
              </a:lnSpc>
              <a:spcBef>
                <a:spcPts val="460"/>
              </a:spcBef>
            </a:pPr>
            <a:r>
              <a:rPr lang="fr-FR" sz="2456" spc="118" dirty="0"/>
              <a:t>Personnalisables</a:t>
            </a:r>
            <a:r>
              <a:rPr lang="fr-FR" sz="2631" i="1" spc="-26" dirty="0">
                <a:latin typeface="Arial"/>
                <a:cs typeface="Arial"/>
              </a:rPr>
              <a:t>.</a:t>
            </a:r>
            <a:endParaRPr lang="fr-FR" sz="2631" dirty="0">
              <a:latin typeface="Arial"/>
              <a:cs typeface="Arial"/>
            </a:endParaRPr>
          </a:p>
          <a:p>
            <a:pPr marL="56253" marR="49569" algn="just">
              <a:lnSpc>
                <a:spcPct val="114599"/>
              </a:lnSpc>
              <a:spcBef>
                <a:spcPts val="750"/>
              </a:spcBef>
            </a:pPr>
            <a:r>
              <a:rPr lang="fr-FR" sz="2456" spc="118" dirty="0"/>
              <a:t>Les </a:t>
            </a:r>
            <a:r>
              <a:rPr lang="fr-FR" sz="2456" spc="57" dirty="0"/>
              <a:t>modules </a:t>
            </a:r>
            <a:r>
              <a:rPr lang="fr-FR" sz="2456" spc="35" dirty="0"/>
              <a:t>qui </a:t>
            </a:r>
            <a:r>
              <a:rPr lang="fr-FR" sz="2456" spc="57" dirty="0"/>
              <a:t>expédient </a:t>
            </a:r>
            <a:r>
              <a:rPr lang="fr-FR" sz="2456" spc="88" dirty="0"/>
              <a:t>avec </a:t>
            </a:r>
            <a:r>
              <a:rPr lang="fr-FR" sz="2456" spc="61" dirty="0"/>
              <a:t>Ansible </a:t>
            </a:r>
            <a:r>
              <a:rPr lang="fr-FR" sz="2456" spc="39" dirty="0"/>
              <a:t>sont tous </a:t>
            </a:r>
            <a:r>
              <a:rPr lang="fr-FR" sz="2456" spc="22" dirty="0"/>
              <a:t>écrit </a:t>
            </a:r>
            <a:r>
              <a:rPr lang="fr-FR" sz="2456" spc="70" dirty="0"/>
              <a:t>en </a:t>
            </a:r>
            <a:r>
              <a:rPr lang="fr-FR" sz="2456" spc="31" dirty="0"/>
              <a:t>Python,</a:t>
            </a:r>
            <a:r>
              <a:rPr lang="fr-FR" sz="2456" spc="-57" dirty="0"/>
              <a:t> </a:t>
            </a:r>
            <a:r>
              <a:rPr lang="fr-FR" sz="2456" spc="48" dirty="0"/>
              <a:t>mais  </a:t>
            </a:r>
            <a:r>
              <a:rPr lang="fr-FR" sz="2456" spc="70" dirty="0"/>
              <a:t>les </a:t>
            </a:r>
            <a:r>
              <a:rPr lang="fr-FR" sz="2456" spc="57" dirty="0"/>
              <a:t>modules </a:t>
            </a:r>
            <a:r>
              <a:rPr lang="fr-FR" sz="2456" spc="48" dirty="0"/>
              <a:t>peuvent </a:t>
            </a:r>
            <a:r>
              <a:rPr lang="fr-FR" sz="2456" spc="26" dirty="0"/>
              <a:t>être </a:t>
            </a:r>
            <a:r>
              <a:rPr lang="fr-FR" sz="2456" spc="35" dirty="0"/>
              <a:t>écrits </a:t>
            </a:r>
            <a:r>
              <a:rPr lang="fr-FR" sz="2456" spc="70" dirty="0"/>
              <a:t>en </a:t>
            </a:r>
            <a:r>
              <a:rPr lang="fr-FR" sz="2456" spc="18" dirty="0"/>
              <a:t>n’importe </a:t>
            </a:r>
            <a:r>
              <a:rPr lang="fr-FR" sz="2456" spc="48" dirty="0"/>
              <a:t>quel</a:t>
            </a:r>
            <a:r>
              <a:rPr lang="fr-FR" sz="2456" spc="75" dirty="0"/>
              <a:t> </a:t>
            </a:r>
            <a:r>
              <a:rPr lang="fr-FR" sz="2456" spc="70" dirty="0"/>
              <a:t>langage.</a:t>
            </a:r>
          </a:p>
        </p:txBody>
      </p:sp>
      <p:sp>
        <p:nvSpPr>
          <p:cNvPr id="3" name="Espace réservé de la date 2">
            <a:extLst>
              <a:ext uri="{FF2B5EF4-FFF2-40B4-BE49-F238E27FC236}">
                <a16:creationId xmlns:a16="http://schemas.microsoft.com/office/drawing/2014/main" id="{1FE68678-E82B-417E-B6BF-09E5B22C1A8E}"/>
              </a:ext>
            </a:extLst>
          </p:cNvPr>
          <p:cNvSpPr>
            <a:spLocks noGrp="1"/>
          </p:cNvSpPr>
          <p:nvPr>
            <p:ph type="dt" sz="half" idx="6"/>
          </p:nvPr>
        </p:nvSpPr>
        <p:spPr/>
        <p:txBody>
          <a:bodyPr/>
          <a:lstStyle/>
          <a:p>
            <a:fld id="{B4CA062C-C297-4453-99DF-9B80C24AA57C}" type="datetime1">
              <a:rPr lang="en-US" smtClean="0"/>
              <a:t>11/26/2020</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17844" y="1890748"/>
            <a:ext cx="3370092" cy="254263"/>
          </a:xfrm>
          <a:prstGeom prst="rect">
            <a:avLst/>
          </a:prstGeom>
        </p:spPr>
        <p:txBody>
          <a:bodyPr vert="horz" wrap="square" lIns="0" tIns="11139" rIns="0" bIns="0" rtlCol="0">
            <a:spAutoFit/>
          </a:bodyPr>
          <a:lstStyle/>
          <a:p>
            <a:pPr marL="11139">
              <a:spcBef>
                <a:spcPts val="88"/>
              </a:spcBef>
            </a:pPr>
            <a:r>
              <a:rPr sz="1579" spc="75" dirty="0">
                <a:latin typeface="Calibri"/>
                <a:cs typeface="Calibri"/>
              </a:rPr>
              <a:t>Vaste </a:t>
            </a:r>
            <a:r>
              <a:rPr sz="1579" spc="57" dirty="0">
                <a:latin typeface="Calibri"/>
                <a:cs typeface="Calibri"/>
              </a:rPr>
              <a:t>choix </a:t>
            </a:r>
            <a:r>
              <a:rPr sz="1579" spc="-145" dirty="0">
                <a:latin typeface="Calibri"/>
                <a:cs typeface="Calibri"/>
              </a:rPr>
              <a:t>/ </a:t>
            </a:r>
            <a:r>
              <a:rPr sz="1579" spc="44" dirty="0">
                <a:latin typeface="Calibri"/>
                <a:cs typeface="Calibri"/>
              </a:rPr>
              <a:t>force </a:t>
            </a:r>
            <a:r>
              <a:rPr sz="1579" spc="61" dirty="0">
                <a:latin typeface="Calibri"/>
                <a:cs typeface="Calibri"/>
              </a:rPr>
              <a:t>secrète</a:t>
            </a:r>
            <a:r>
              <a:rPr sz="1579" spc="-26" dirty="0">
                <a:latin typeface="Calibri"/>
                <a:cs typeface="Calibri"/>
              </a:rPr>
              <a:t> </a:t>
            </a:r>
            <a:r>
              <a:rPr sz="1579" spc="31" dirty="0">
                <a:latin typeface="Calibri"/>
                <a:cs typeface="Calibri"/>
              </a:rPr>
              <a:t>d’Ansible...</a:t>
            </a:r>
            <a:endParaRPr sz="1579" dirty="0">
              <a:latin typeface="Calibri"/>
              <a:cs typeface="Calibri"/>
            </a:endParaRPr>
          </a:p>
        </p:txBody>
      </p:sp>
      <p:grpSp>
        <p:nvGrpSpPr>
          <p:cNvPr id="12" name="Groupe 11">
            <a:extLst>
              <a:ext uri="{FF2B5EF4-FFF2-40B4-BE49-F238E27FC236}">
                <a16:creationId xmlns:a16="http://schemas.microsoft.com/office/drawing/2014/main" id="{9D17412B-B525-41FB-A380-25A25800BCA1}"/>
              </a:ext>
            </a:extLst>
          </p:cNvPr>
          <p:cNvGrpSpPr/>
          <p:nvPr/>
        </p:nvGrpSpPr>
        <p:grpSpPr>
          <a:xfrm>
            <a:off x="841046" y="2347286"/>
            <a:ext cx="7693777" cy="3955950"/>
            <a:chOff x="1751911" y="1790700"/>
            <a:chExt cx="8389615" cy="4115491"/>
          </a:xfrm>
        </p:grpSpPr>
        <p:pic>
          <p:nvPicPr>
            <p:cNvPr id="9" name="Image 8">
              <a:extLst>
                <a:ext uri="{FF2B5EF4-FFF2-40B4-BE49-F238E27FC236}">
                  <a16:creationId xmlns:a16="http://schemas.microsoft.com/office/drawing/2014/main" id="{1E4793BC-6CB5-4EB5-B14E-4033EDB02215}"/>
                </a:ext>
              </a:extLst>
            </p:cNvPr>
            <p:cNvPicPr>
              <a:picLocks noChangeAspect="1"/>
            </p:cNvPicPr>
            <p:nvPr/>
          </p:nvPicPr>
          <p:blipFill>
            <a:blip r:embed="rId2"/>
            <a:stretch>
              <a:fillRect/>
            </a:stretch>
          </p:blipFill>
          <p:spPr>
            <a:xfrm>
              <a:off x="1752599" y="1790700"/>
              <a:ext cx="8388927" cy="1766525"/>
            </a:xfrm>
            <a:prstGeom prst="rect">
              <a:avLst/>
            </a:prstGeom>
          </p:spPr>
        </p:pic>
        <p:pic>
          <p:nvPicPr>
            <p:cNvPr id="10" name="Image 9">
              <a:extLst>
                <a:ext uri="{FF2B5EF4-FFF2-40B4-BE49-F238E27FC236}">
                  <a16:creationId xmlns:a16="http://schemas.microsoft.com/office/drawing/2014/main" id="{85A2A37C-A0F8-4395-B1A5-80C68F7B522D}"/>
                </a:ext>
              </a:extLst>
            </p:cNvPr>
            <p:cNvPicPr>
              <a:picLocks noChangeAspect="1"/>
            </p:cNvPicPr>
            <p:nvPr/>
          </p:nvPicPr>
          <p:blipFill rotWithShape="1">
            <a:blip r:embed="rId3"/>
            <a:srcRect t="11091"/>
            <a:stretch/>
          </p:blipFill>
          <p:spPr>
            <a:xfrm>
              <a:off x="1751911" y="3495500"/>
              <a:ext cx="8388927" cy="2410691"/>
            </a:xfrm>
            <a:prstGeom prst="rect">
              <a:avLst/>
            </a:prstGeom>
          </p:spPr>
        </p:pic>
      </p:grpSp>
      <p:sp>
        <p:nvSpPr>
          <p:cNvPr id="2" name="Espace réservé de la date 1">
            <a:extLst>
              <a:ext uri="{FF2B5EF4-FFF2-40B4-BE49-F238E27FC236}">
                <a16:creationId xmlns:a16="http://schemas.microsoft.com/office/drawing/2014/main" id="{75291FF8-83DC-4D4C-8E4B-B12B438452BF}"/>
              </a:ext>
            </a:extLst>
          </p:cNvPr>
          <p:cNvSpPr>
            <a:spLocks noGrp="1"/>
          </p:cNvSpPr>
          <p:nvPr>
            <p:ph type="dt" sz="half" idx="6"/>
          </p:nvPr>
        </p:nvSpPr>
        <p:spPr/>
        <p:txBody>
          <a:bodyPr/>
          <a:lstStyle/>
          <a:p>
            <a:fld id="{36CFF808-0B6D-4708-BBCD-39B11B919DA0}"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780D8E12-8FA7-459A-A711-A0CEF9471B9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59</a:t>
            </a:fld>
            <a:endParaRPr lang="fr-FR" spc="-10" dirty="0"/>
          </a:p>
        </p:txBody>
      </p:sp>
      <p:sp>
        <p:nvSpPr>
          <p:cNvPr id="11" name="object 2">
            <a:extLst>
              <a:ext uri="{FF2B5EF4-FFF2-40B4-BE49-F238E27FC236}">
                <a16:creationId xmlns:a16="http://schemas.microsoft.com/office/drawing/2014/main" id="{08327663-3A32-479A-B361-35D20B9E9170}"/>
              </a:ext>
            </a:extLst>
          </p:cNvPr>
          <p:cNvSpPr txBox="1">
            <a:spLocks/>
          </p:cNvSpPr>
          <p:nvPr/>
        </p:nvSpPr>
        <p:spPr>
          <a:xfrm>
            <a:off x="778345" y="999066"/>
            <a:ext cx="3220935" cy="534468"/>
          </a:xfrm>
          <a:prstGeom prst="rect">
            <a:avLst/>
          </a:prstGeom>
        </p:spPr>
        <p:txBody>
          <a:bodyPr vert="horz" wrap="square" lIns="0" tIns="11139" rIns="0" bIns="0" rtlCol="0" anchor="ctr">
            <a:spAutoFit/>
          </a:bodyPr>
          <a:lstStyle>
            <a:lvl1pPr>
              <a:defRPr sz="3400" b="0" i="0" u="heavy">
                <a:solidFill>
                  <a:schemeClr val="tx1"/>
                </a:solidFill>
                <a:latin typeface="Segoe UI Symbol"/>
                <a:ea typeface="+mj-ea"/>
                <a:cs typeface="Segoe UI Symbol"/>
              </a:defRPr>
            </a:lvl1pPr>
          </a:lstStyle>
          <a:p>
            <a:pPr marL="11139">
              <a:spcBef>
                <a:spcPts val="88"/>
              </a:spcBef>
            </a:pPr>
            <a:r>
              <a:rPr lang="fr-FR" u="none" kern="0"/>
              <a:t>Les modules</a:t>
            </a:r>
            <a:endParaRPr lang="fr-FR" u="none" kern="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67798" y="973765"/>
            <a:ext cx="8128634" cy="535403"/>
          </a:xfrm>
          <a:prstGeom prst="rect">
            <a:avLst/>
          </a:prstGeom>
        </p:spPr>
        <p:txBody>
          <a:bodyPr vert="horz" wrap="square" lIns="0" tIns="12065" rIns="0" bIns="0" rtlCol="0">
            <a:spAutoFit/>
          </a:bodyPr>
          <a:lstStyle/>
          <a:p>
            <a:pPr marL="12700">
              <a:lnSpc>
                <a:spcPct val="100000"/>
              </a:lnSpc>
              <a:spcBef>
                <a:spcPts val="95"/>
              </a:spcBef>
              <a:tabLst>
                <a:tab pos="8115300" algn="l"/>
              </a:tabLst>
            </a:pPr>
            <a:r>
              <a:rPr u="none" spc="-90" dirty="0">
                <a:uFill>
                  <a:solidFill>
                    <a:srgbClr val="FB0203"/>
                  </a:solidFill>
                </a:uFill>
              </a:rPr>
              <a:t>Publics</a:t>
            </a:r>
            <a:r>
              <a:rPr u="none" spc="-270" dirty="0">
                <a:uFill>
                  <a:solidFill>
                    <a:srgbClr val="FB0203"/>
                  </a:solidFill>
                </a:uFill>
              </a:rPr>
              <a:t> </a:t>
            </a:r>
            <a:r>
              <a:rPr u="none" spc="-95" dirty="0">
                <a:uFill>
                  <a:solidFill>
                    <a:srgbClr val="FB0203"/>
                  </a:solidFill>
                </a:uFill>
              </a:rPr>
              <a:t>concernés</a:t>
            </a:r>
            <a:r>
              <a:rPr u="none" spc="-95" dirty="0">
                <a:uFill>
                  <a:solidFill>
                    <a:srgbClr val="FB0203"/>
                  </a:solidFill>
                </a:uFill>
                <a:latin typeface="Times New Roman"/>
                <a:cs typeface="Times New Roman"/>
              </a:rPr>
              <a:t>	</a:t>
            </a:r>
          </a:p>
        </p:txBody>
      </p:sp>
      <p:sp>
        <p:nvSpPr>
          <p:cNvPr id="5" name="object 5"/>
          <p:cNvSpPr txBox="1"/>
          <p:nvPr/>
        </p:nvSpPr>
        <p:spPr>
          <a:xfrm>
            <a:off x="1177424" y="1899918"/>
            <a:ext cx="8053705" cy="641842"/>
          </a:xfrm>
          <a:prstGeom prst="rect">
            <a:avLst/>
          </a:prstGeom>
        </p:spPr>
        <p:txBody>
          <a:bodyPr vert="horz" wrap="square" lIns="0" tIns="13335" rIns="0" bIns="0" rtlCol="0">
            <a:spAutoFit/>
          </a:bodyPr>
          <a:lstStyle/>
          <a:p>
            <a:pPr marL="299085" indent="-286385">
              <a:lnSpc>
                <a:spcPct val="100000"/>
              </a:lnSpc>
              <a:spcBef>
                <a:spcPts val="105"/>
              </a:spcBef>
              <a:buClr>
                <a:srgbClr val="006599"/>
              </a:buClr>
              <a:buSzPct val="90000"/>
              <a:buFont typeface="Wingdings"/>
              <a:buChar char=""/>
              <a:tabLst>
                <a:tab pos="299720" algn="l"/>
              </a:tabLst>
            </a:pPr>
            <a:r>
              <a:rPr lang="fr-FR" sz="2000" dirty="0">
                <a:latin typeface="Segoe UI Symbol"/>
                <a:cs typeface="Segoe UI Symbol"/>
              </a:rPr>
              <a:t>Administrateurs systèmes.</a:t>
            </a:r>
          </a:p>
          <a:p>
            <a:pPr marL="299085" indent="-286385">
              <a:lnSpc>
                <a:spcPct val="100000"/>
              </a:lnSpc>
              <a:spcBef>
                <a:spcPts val="105"/>
              </a:spcBef>
              <a:buClr>
                <a:srgbClr val="006599"/>
              </a:buClr>
              <a:buSzPct val="90000"/>
              <a:buFont typeface="Wingdings"/>
              <a:buChar char=""/>
              <a:tabLst>
                <a:tab pos="299720" algn="l"/>
              </a:tabLst>
            </a:pPr>
            <a:r>
              <a:rPr lang="fr-FR" sz="2000" dirty="0">
                <a:latin typeface="Segoe UI Symbol"/>
                <a:cs typeface="Segoe UI Symbol"/>
              </a:rPr>
              <a:t>Experts en </a:t>
            </a:r>
            <a:r>
              <a:rPr lang="fr-FR" sz="2000" dirty="0" err="1">
                <a:latin typeface="Segoe UI Symbol"/>
                <a:cs typeface="Segoe UI Symbol"/>
              </a:rPr>
              <a:t>Redhat</a:t>
            </a:r>
            <a:r>
              <a:rPr lang="fr-FR" sz="2000" dirty="0">
                <a:latin typeface="Segoe UI Symbol"/>
                <a:cs typeface="Segoe UI Symbol"/>
              </a:rPr>
              <a:t>.</a:t>
            </a:r>
            <a:endParaRPr sz="2000" dirty="0">
              <a:latin typeface="Segoe UI Symbol"/>
              <a:cs typeface="Segoe UI Symbol"/>
            </a:endParaRPr>
          </a:p>
        </p:txBody>
      </p:sp>
      <p:sp>
        <p:nvSpPr>
          <p:cNvPr id="7" name="Espace réservé de la date 6">
            <a:extLst>
              <a:ext uri="{FF2B5EF4-FFF2-40B4-BE49-F238E27FC236}">
                <a16:creationId xmlns:a16="http://schemas.microsoft.com/office/drawing/2014/main" id="{32AE7109-2972-4C48-8A2F-101FD7573D09}"/>
              </a:ext>
            </a:extLst>
          </p:cNvPr>
          <p:cNvSpPr>
            <a:spLocks noGrp="1"/>
          </p:cNvSpPr>
          <p:nvPr>
            <p:ph type="dt" sz="half" idx="6"/>
          </p:nvPr>
        </p:nvSpPr>
        <p:spPr/>
        <p:txBody>
          <a:bodyPr/>
          <a:lstStyle/>
          <a:p>
            <a:fld id="{AC87D775-C0D2-4267-B35A-66BE97D62693}" type="datetime1">
              <a:rPr lang="en-US" smtClean="0"/>
              <a:t>11/26/2020</a:t>
            </a:fld>
            <a:endParaRPr lang="en-US"/>
          </a:p>
        </p:txBody>
      </p:sp>
      <p:sp>
        <p:nvSpPr>
          <p:cNvPr id="8" name="Espace réservé du numéro de diapositive 7">
            <a:extLst>
              <a:ext uri="{FF2B5EF4-FFF2-40B4-BE49-F238E27FC236}">
                <a16:creationId xmlns:a16="http://schemas.microsoft.com/office/drawing/2014/main" id="{6BAF1897-2EAB-4C71-90E0-146CA32C311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a:t>
            </a:fld>
            <a:endParaRPr lang="fr-FR" spc="-1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1709" y="1051429"/>
            <a:ext cx="4888133" cy="605128"/>
          </a:xfrm>
          <a:prstGeom prst="rect">
            <a:avLst/>
          </a:prstGeom>
        </p:spPr>
        <p:txBody>
          <a:bodyPr vert="horz" wrap="square" lIns="0" tIns="11139" rIns="0" bIns="0" rtlCol="0">
            <a:spAutoFit/>
          </a:bodyPr>
          <a:lstStyle/>
          <a:p>
            <a:pPr marL="11139">
              <a:spcBef>
                <a:spcPts val="88"/>
              </a:spcBef>
            </a:pPr>
            <a:r>
              <a:rPr lang="fr-FR" sz="3859" dirty="0">
                <a:latin typeface="+mj-lt"/>
                <a:ea typeface="+mj-ea"/>
                <a:cs typeface="+mj-cs"/>
              </a:rPr>
              <a:t>Les modules fréquents</a:t>
            </a:r>
            <a:endParaRPr sz="3859" dirty="0">
              <a:latin typeface="+mj-lt"/>
              <a:ea typeface="+mj-ea"/>
              <a:cs typeface="+mj-cs"/>
            </a:endParaRPr>
          </a:p>
        </p:txBody>
      </p:sp>
      <p:graphicFrame>
        <p:nvGraphicFramePr>
          <p:cNvPr id="10" name="object 3">
            <a:extLst>
              <a:ext uri="{FF2B5EF4-FFF2-40B4-BE49-F238E27FC236}">
                <a16:creationId xmlns:a16="http://schemas.microsoft.com/office/drawing/2014/main" id="{C47C5737-32F9-470E-BD2F-A889B2F6C093}"/>
              </a:ext>
            </a:extLst>
          </p:cNvPr>
          <p:cNvGraphicFramePr>
            <a:graphicFrameLocks noGrp="1"/>
          </p:cNvGraphicFramePr>
          <p:nvPr/>
        </p:nvGraphicFramePr>
        <p:xfrm>
          <a:off x="858430" y="1905418"/>
          <a:ext cx="7088276" cy="3069508"/>
        </p:xfrm>
        <a:graphic>
          <a:graphicData uri="http://schemas.openxmlformats.org/drawingml/2006/table">
            <a:tbl>
              <a:tblPr firstRow="1" bandRow="1">
                <a:tableStyleId>{2D5ABB26-0587-4C30-8999-92F81FD0307C}</a:tableStyleId>
              </a:tblPr>
              <a:tblGrid>
                <a:gridCol w="1857421">
                  <a:extLst>
                    <a:ext uri="{9D8B030D-6E8A-4147-A177-3AD203B41FA5}">
                      <a16:colId xmlns:a16="http://schemas.microsoft.com/office/drawing/2014/main" val="20000"/>
                    </a:ext>
                  </a:extLst>
                </a:gridCol>
                <a:gridCol w="5230855">
                  <a:extLst>
                    <a:ext uri="{9D8B030D-6E8A-4147-A177-3AD203B41FA5}">
                      <a16:colId xmlns:a16="http://schemas.microsoft.com/office/drawing/2014/main" val="20001"/>
                    </a:ext>
                  </a:extLst>
                </a:gridCol>
              </a:tblGrid>
              <a:tr h="325258">
                <a:tc>
                  <a:txBody>
                    <a:bodyPr/>
                    <a:lstStyle/>
                    <a:p>
                      <a:pPr algn="ctr">
                        <a:lnSpc>
                          <a:spcPct val="100000"/>
                        </a:lnSpc>
                        <a:spcBef>
                          <a:spcPts val="260"/>
                        </a:spcBef>
                      </a:pPr>
                      <a:r>
                        <a:rPr sz="1400" b="1" spc="-5" dirty="0">
                          <a:solidFill>
                            <a:srgbClr val="FFFFFF"/>
                          </a:solidFill>
                          <a:latin typeface="Calibri"/>
                          <a:cs typeface="Calibri"/>
                        </a:rPr>
                        <a:t>Outil</a:t>
                      </a:r>
                      <a:endParaRPr sz="1400" dirty="0">
                        <a:latin typeface="Calibri"/>
                        <a:cs typeface="Calibri"/>
                      </a:endParaRPr>
                    </a:p>
                  </a:txBody>
                  <a:tcPr marL="0" marR="0" marT="28961"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5B9BD5"/>
                    </a:solidFill>
                  </a:tcPr>
                </a:tc>
                <a:tc>
                  <a:txBody>
                    <a:bodyPr/>
                    <a:lstStyle/>
                    <a:p>
                      <a:pPr algn="ctr">
                        <a:lnSpc>
                          <a:spcPct val="100000"/>
                        </a:lnSpc>
                        <a:spcBef>
                          <a:spcPts val="260"/>
                        </a:spcBef>
                      </a:pPr>
                      <a:r>
                        <a:rPr sz="1400" b="1" spc="-5" dirty="0">
                          <a:solidFill>
                            <a:srgbClr val="FFFFFF"/>
                          </a:solidFill>
                          <a:latin typeface="Calibri"/>
                          <a:cs typeface="Calibri"/>
                        </a:rPr>
                        <a:t>Description</a:t>
                      </a:r>
                      <a:endParaRPr sz="1400">
                        <a:latin typeface="Calibri"/>
                        <a:cs typeface="Calibri"/>
                      </a:endParaRPr>
                    </a:p>
                  </a:txBody>
                  <a:tcPr marL="0" marR="0" marT="28961"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5B9BD5"/>
                    </a:solidFill>
                  </a:tcPr>
                </a:tc>
                <a:extLst>
                  <a:ext uri="{0D108BD9-81ED-4DB2-BD59-A6C34878D82A}">
                    <a16:rowId xmlns:a16="http://schemas.microsoft.com/office/drawing/2014/main" val="10000"/>
                  </a:ext>
                </a:extLst>
              </a:tr>
              <a:tr h="325258">
                <a:tc>
                  <a:txBody>
                    <a:bodyPr/>
                    <a:lstStyle/>
                    <a:p>
                      <a:pPr marL="525780">
                        <a:lnSpc>
                          <a:spcPts val="1820"/>
                        </a:lnSpc>
                      </a:pPr>
                      <a:r>
                        <a:rPr sz="1400" spc="-5" dirty="0">
                          <a:latin typeface="Calibri"/>
                          <a:cs typeface="Calibri"/>
                        </a:rPr>
                        <a:t>ping</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10" dirty="0">
                          <a:latin typeface="Calibri"/>
                          <a:cs typeface="Calibri"/>
                        </a:rPr>
                        <a:t>validation </a:t>
                      </a:r>
                      <a:r>
                        <a:rPr sz="1400" spc="-5" dirty="0">
                          <a:latin typeface="Calibri"/>
                          <a:cs typeface="Calibri"/>
                        </a:rPr>
                        <a:t>de</a:t>
                      </a:r>
                      <a:r>
                        <a:rPr sz="1400" dirty="0">
                          <a:latin typeface="Calibri"/>
                          <a:cs typeface="Calibri"/>
                        </a:rPr>
                        <a:t> </a:t>
                      </a:r>
                      <a:r>
                        <a:rPr sz="1400" spc="-10" dirty="0">
                          <a:latin typeface="Calibri"/>
                          <a:cs typeface="Calibri"/>
                        </a:rPr>
                        <a:t>l’inventaire</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27736">
                <a:tc>
                  <a:txBody>
                    <a:bodyPr/>
                    <a:lstStyle/>
                    <a:p>
                      <a:pPr marL="525780">
                        <a:lnSpc>
                          <a:spcPts val="1820"/>
                        </a:lnSpc>
                      </a:pPr>
                      <a:r>
                        <a:rPr sz="1400" spc="-5" dirty="0">
                          <a:latin typeface="Calibri"/>
                          <a:cs typeface="Calibri"/>
                        </a:rPr>
                        <a:t>setup</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5" dirty="0">
                          <a:latin typeface="Calibri"/>
                          <a:cs typeface="Calibri"/>
                        </a:rPr>
                        <a:t>retourne une liste d’informations </a:t>
                      </a:r>
                      <a:r>
                        <a:rPr sz="1400" spc="-10" dirty="0">
                          <a:latin typeface="Calibri"/>
                          <a:cs typeface="Calibri"/>
                        </a:rPr>
                        <a:t>matériels </a:t>
                      </a:r>
                      <a:r>
                        <a:rPr sz="1400" spc="-5" dirty="0">
                          <a:latin typeface="Calibri"/>
                          <a:cs typeface="Calibri"/>
                        </a:rPr>
                        <a:t>de</a:t>
                      </a:r>
                      <a:r>
                        <a:rPr sz="1400" spc="30" dirty="0">
                          <a:latin typeface="Calibri"/>
                          <a:cs typeface="Calibri"/>
                        </a:rPr>
                        <a:t> </a:t>
                      </a:r>
                      <a:r>
                        <a:rPr sz="1400" spc="-5" dirty="0">
                          <a:latin typeface="Calibri"/>
                          <a:cs typeface="Calibri"/>
                        </a:rPr>
                        <a:t>l’hôte</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25258">
                <a:tc>
                  <a:txBody>
                    <a:bodyPr/>
                    <a:lstStyle/>
                    <a:p>
                      <a:pPr marL="525780">
                        <a:lnSpc>
                          <a:spcPts val="1820"/>
                        </a:lnSpc>
                      </a:pPr>
                      <a:r>
                        <a:rPr sz="1400" spc="-5" dirty="0">
                          <a:latin typeface="Calibri"/>
                          <a:cs typeface="Calibri"/>
                        </a:rPr>
                        <a:t>shell</a:t>
                      </a:r>
                      <a:r>
                        <a:rPr sz="1400" spc="-20" dirty="0">
                          <a:latin typeface="Calibri"/>
                          <a:cs typeface="Calibri"/>
                        </a:rPr>
                        <a:t> </a:t>
                      </a:r>
                      <a:r>
                        <a:rPr sz="1400" spc="-10" dirty="0">
                          <a:latin typeface="Calibri"/>
                          <a:cs typeface="Calibri"/>
                        </a:rPr>
                        <a:t>/command</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5" dirty="0">
                          <a:latin typeface="Calibri"/>
                          <a:cs typeface="Calibri"/>
                        </a:rPr>
                        <a:t>permettent </a:t>
                      </a:r>
                      <a:r>
                        <a:rPr sz="1400" spc="-10" dirty="0">
                          <a:latin typeface="Calibri"/>
                          <a:cs typeface="Calibri"/>
                        </a:rPr>
                        <a:t>d’exécuter </a:t>
                      </a:r>
                      <a:r>
                        <a:rPr sz="1400" spc="-5" dirty="0">
                          <a:latin typeface="Calibri"/>
                          <a:cs typeface="Calibri"/>
                        </a:rPr>
                        <a:t>des commandes sur les</a:t>
                      </a:r>
                      <a:r>
                        <a:rPr sz="1400" spc="30" dirty="0">
                          <a:latin typeface="Calibri"/>
                          <a:cs typeface="Calibri"/>
                        </a:rPr>
                        <a:t> </a:t>
                      </a:r>
                      <a:r>
                        <a:rPr sz="1400" dirty="0">
                          <a:latin typeface="Calibri"/>
                          <a:cs typeface="Calibri"/>
                        </a:rPr>
                        <a:t>hôtes</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27736">
                <a:tc>
                  <a:txBody>
                    <a:bodyPr/>
                    <a:lstStyle/>
                    <a:p>
                      <a:pPr marL="525780">
                        <a:lnSpc>
                          <a:spcPts val="1820"/>
                        </a:lnSpc>
                      </a:pPr>
                      <a:r>
                        <a:rPr sz="1400" spc="-5" dirty="0">
                          <a:latin typeface="Calibri"/>
                          <a:cs typeface="Calibri"/>
                        </a:rPr>
                        <a:t>user</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5" dirty="0">
                          <a:latin typeface="Calibri"/>
                          <a:cs typeface="Calibri"/>
                        </a:rPr>
                        <a:t>permet de gérer des utilisateurs sur les</a:t>
                      </a:r>
                      <a:r>
                        <a:rPr sz="1400" spc="30" dirty="0">
                          <a:latin typeface="Calibri"/>
                          <a:cs typeface="Calibri"/>
                        </a:rPr>
                        <a:t> </a:t>
                      </a:r>
                      <a:r>
                        <a:rPr sz="1400" dirty="0">
                          <a:latin typeface="Calibri"/>
                          <a:cs typeface="Calibri"/>
                        </a:rPr>
                        <a:t>hôtes</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25258">
                <a:tc>
                  <a:txBody>
                    <a:bodyPr/>
                    <a:lstStyle/>
                    <a:p>
                      <a:pPr marL="525780">
                        <a:lnSpc>
                          <a:spcPts val="1820"/>
                        </a:lnSpc>
                      </a:pPr>
                      <a:r>
                        <a:rPr sz="1400" spc="-5" dirty="0">
                          <a:latin typeface="Calibri"/>
                          <a:cs typeface="Calibri"/>
                        </a:rPr>
                        <a:t>file</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5" dirty="0">
                          <a:latin typeface="Calibri"/>
                          <a:cs typeface="Calibri"/>
                        </a:rPr>
                        <a:t>permet de gérer des droits sur des</a:t>
                      </a:r>
                      <a:r>
                        <a:rPr sz="1400" spc="25" dirty="0">
                          <a:latin typeface="Calibri"/>
                          <a:cs typeface="Calibri"/>
                        </a:rPr>
                        <a:t> </a:t>
                      </a:r>
                      <a:r>
                        <a:rPr sz="1400" spc="-5" dirty="0">
                          <a:latin typeface="Calibri"/>
                          <a:cs typeface="Calibri"/>
                        </a:rPr>
                        <a:t>fichiers</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27736">
                <a:tc>
                  <a:txBody>
                    <a:bodyPr/>
                    <a:lstStyle/>
                    <a:p>
                      <a:pPr marL="525780">
                        <a:lnSpc>
                          <a:spcPts val="1820"/>
                        </a:lnSpc>
                      </a:pPr>
                      <a:r>
                        <a:rPr sz="1400" dirty="0">
                          <a:latin typeface="Calibri"/>
                          <a:cs typeface="Calibri"/>
                        </a:rPr>
                        <a:t>service</a:t>
                      </a: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5" dirty="0">
                          <a:latin typeface="Calibri"/>
                          <a:cs typeface="Calibri"/>
                        </a:rPr>
                        <a:t>permet de gérer les services </a:t>
                      </a:r>
                      <a:r>
                        <a:rPr sz="1400" spc="-10" dirty="0">
                          <a:latin typeface="Calibri"/>
                          <a:cs typeface="Calibri"/>
                        </a:rPr>
                        <a:t>systèmes </a:t>
                      </a:r>
                      <a:r>
                        <a:rPr sz="1400" dirty="0">
                          <a:latin typeface="Calibri"/>
                          <a:cs typeface="Calibri"/>
                        </a:rPr>
                        <a:t>tel </a:t>
                      </a:r>
                      <a:r>
                        <a:rPr sz="1400" spc="-5" dirty="0">
                          <a:latin typeface="Calibri"/>
                          <a:cs typeface="Calibri"/>
                        </a:rPr>
                        <a:t>que </a:t>
                      </a:r>
                      <a:r>
                        <a:rPr sz="1400" dirty="0">
                          <a:latin typeface="Calibri"/>
                          <a:cs typeface="Calibri"/>
                        </a:rPr>
                        <a:t>:</a:t>
                      </a:r>
                      <a:r>
                        <a:rPr sz="1400" spc="40" dirty="0">
                          <a:latin typeface="Calibri"/>
                          <a:cs typeface="Calibri"/>
                        </a:rPr>
                        <a:t> </a:t>
                      </a:r>
                      <a:r>
                        <a:rPr sz="1400" spc="-5" dirty="0">
                          <a:latin typeface="Calibri"/>
                          <a:cs typeface="Calibri"/>
                        </a:rPr>
                        <a:t>arrêt/démarrage/redé</a:t>
                      </a:r>
                      <a:endParaRPr sz="1400">
                        <a:latin typeface="Calibri"/>
                        <a:cs typeface="Calibri"/>
                      </a:endParaRPr>
                    </a:p>
                    <a:p>
                      <a:pPr marL="68580">
                        <a:lnSpc>
                          <a:spcPts val="1905"/>
                        </a:lnSpc>
                        <a:spcBef>
                          <a:spcPts val="10"/>
                        </a:spcBef>
                      </a:pPr>
                      <a:r>
                        <a:rPr sz="1400" spc="-5" dirty="0">
                          <a:latin typeface="Calibri"/>
                          <a:cs typeface="Calibri"/>
                        </a:rPr>
                        <a:t>marrage/activation </a:t>
                      </a:r>
                      <a:r>
                        <a:rPr sz="1400" dirty="0">
                          <a:latin typeface="Calibri"/>
                          <a:cs typeface="Calibri"/>
                        </a:rPr>
                        <a:t>ou </a:t>
                      </a:r>
                      <a:r>
                        <a:rPr sz="1400" spc="-5" dirty="0">
                          <a:latin typeface="Calibri"/>
                          <a:cs typeface="Calibri"/>
                        </a:rPr>
                        <a:t>pas au</a:t>
                      </a:r>
                      <a:r>
                        <a:rPr sz="1400" spc="-15" dirty="0">
                          <a:latin typeface="Calibri"/>
                          <a:cs typeface="Calibri"/>
                        </a:rPr>
                        <a:t> </a:t>
                      </a:r>
                      <a:r>
                        <a:rPr sz="1400" dirty="0">
                          <a:latin typeface="Calibri"/>
                          <a:cs typeface="Calibri"/>
                        </a:rPr>
                        <a:t>boot</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27736">
                <a:tc>
                  <a:txBody>
                    <a:bodyPr/>
                    <a:lstStyle/>
                    <a:p>
                      <a:pPr marL="525780">
                        <a:lnSpc>
                          <a:spcPts val="1820"/>
                        </a:lnSpc>
                      </a:pPr>
                      <a:r>
                        <a:rPr sz="1400" spc="-10" dirty="0">
                          <a:latin typeface="Calibri"/>
                          <a:cs typeface="Calibri"/>
                        </a:rPr>
                        <a:t>yum/apt/</a:t>
                      </a:r>
                      <a:r>
                        <a:rPr sz="1400" spc="-25" dirty="0">
                          <a:latin typeface="Calibri"/>
                          <a:cs typeface="Calibri"/>
                        </a:rPr>
                        <a:t> </a:t>
                      </a:r>
                      <a:r>
                        <a:rPr sz="1400" spc="-5" dirty="0">
                          <a:latin typeface="Calibri"/>
                          <a:cs typeface="Calibri"/>
                        </a:rPr>
                        <a:t>zypper</a:t>
                      </a:r>
                      <a:endParaRPr sz="140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8580">
                        <a:lnSpc>
                          <a:spcPts val="1820"/>
                        </a:lnSpc>
                      </a:pPr>
                      <a:r>
                        <a:rPr sz="1400" spc="-5" dirty="0">
                          <a:latin typeface="Calibri"/>
                          <a:cs typeface="Calibri"/>
                        </a:rPr>
                        <a:t>permet de gérer l’installation, la mise </a:t>
                      </a:r>
                      <a:r>
                        <a:rPr sz="1400" dirty="0">
                          <a:latin typeface="Calibri"/>
                          <a:cs typeface="Calibri"/>
                        </a:rPr>
                        <a:t>à jour et </a:t>
                      </a:r>
                      <a:r>
                        <a:rPr sz="1400" spc="-5" dirty="0">
                          <a:latin typeface="Calibri"/>
                          <a:cs typeface="Calibri"/>
                        </a:rPr>
                        <a:t>la suppression</a:t>
                      </a:r>
                      <a:r>
                        <a:rPr sz="1400" spc="20" dirty="0">
                          <a:latin typeface="Calibri"/>
                          <a:cs typeface="Calibri"/>
                        </a:rPr>
                        <a:t> </a:t>
                      </a:r>
                      <a:r>
                        <a:rPr sz="1400" spc="-5" dirty="0">
                          <a:latin typeface="Calibri"/>
                          <a:cs typeface="Calibri"/>
                        </a:rPr>
                        <a:t>de</a:t>
                      </a:r>
                      <a:endParaRPr sz="1400" dirty="0">
                        <a:latin typeface="Calibri"/>
                        <a:cs typeface="Calibri"/>
                      </a:endParaRPr>
                    </a:p>
                    <a:p>
                      <a:pPr marL="68580">
                        <a:lnSpc>
                          <a:spcPts val="1905"/>
                        </a:lnSpc>
                        <a:spcBef>
                          <a:spcPts val="10"/>
                        </a:spcBef>
                      </a:pPr>
                      <a:r>
                        <a:rPr sz="1400" spc="-5" dirty="0">
                          <a:latin typeface="Calibri"/>
                          <a:cs typeface="Calibri"/>
                        </a:rPr>
                        <a:t>paquets.</a:t>
                      </a:r>
                      <a:endParaRPr sz="1400" dirty="0">
                        <a:latin typeface="Calibri"/>
                        <a:cs typeface="Calibri"/>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5">
            <a:extLst>
              <a:ext uri="{FF2B5EF4-FFF2-40B4-BE49-F238E27FC236}">
                <a16:creationId xmlns:a16="http://schemas.microsoft.com/office/drawing/2014/main" id="{011FF81A-ED70-4019-86B9-FE3218B6A177}"/>
              </a:ext>
            </a:extLst>
          </p:cNvPr>
          <p:cNvSpPr txBox="1"/>
          <p:nvPr/>
        </p:nvSpPr>
        <p:spPr>
          <a:xfrm>
            <a:off x="858430" y="5166253"/>
            <a:ext cx="5727675" cy="1111549"/>
          </a:xfrm>
          <a:prstGeom prst="rect">
            <a:avLst/>
          </a:prstGeom>
        </p:spPr>
        <p:txBody>
          <a:bodyPr vert="horz" wrap="square" lIns="0" tIns="11139" rIns="0" bIns="0" rtlCol="0">
            <a:spAutoFit/>
          </a:bodyPr>
          <a:lstStyle/>
          <a:p>
            <a:pPr marL="11139">
              <a:spcBef>
                <a:spcPts val="88"/>
              </a:spcBef>
            </a:pPr>
            <a:r>
              <a:rPr sz="1579" u="sng" dirty="0">
                <a:uFill>
                  <a:solidFill>
                    <a:srgbClr val="000000"/>
                  </a:solidFill>
                </a:uFill>
                <a:latin typeface="Calibri"/>
                <a:cs typeface="Calibri"/>
              </a:rPr>
              <a:t>La </a:t>
            </a:r>
            <a:r>
              <a:rPr sz="1579" u="sng" spc="-22" dirty="0">
                <a:uFill>
                  <a:solidFill>
                    <a:srgbClr val="000000"/>
                  </a:solidFill>
                </a:uFill>
                <a:latin typeface="Calibri"/>
                <a:cs typeface="Calibri"/>
              </a:rPr>
              <a:t>syntaxe </a:t>
            </a:r>
            <a:r>
              <a:rPr sz="1579" u="sng" spc="-9" dirty="0">
                <a:uFill>
                  <a:solidFill>
                    <a:srgbClr val="000000"/>
                  </a:solidFill>
                </a:uFill>
                <a:latin typeface="Calibri"/>
                <a:cs typeface="Calibri"/>
              </a:rPr>
              <a:t>est</a:t>
            </a:r>
            <a:r>
              <a:rPr sz="1579" spc="26" dirty="0">
                <a:latin typeface="Calibri"/>
                <a:cs typeface="Calibri"/>
              </a:rPr>
              <a:t> </a:t>
            </a:r>
            <a:r>
              <a:rPr sz="1579" dirty="0">
                <a:latin typeface="Calibri"/>
                <a:cs typeface="Calibri"/>
              </a:rPr>
              <a:t>:</a:t>
            </a:r>
          </a:p>
          <a:p>
            <a:pPr marL="11139">
              <a:spcBef>
                <a:spcPts val="4"/>
              </a:spcBef>
            </a:pPr>
            <a:r>
              <a:rPr sz="1579" spc="-4" dirty="0">
                <a:latin typeface="Calibri"/>
                <a:cs typeface="Calibri"/>
              </a:rPr>
              <a:t>ansible </a:t>
            </a:r>
            <a:r>
              <a:rPr sz="1579" spc="-9" dirty="0">
                <a:latin typeface="Calibri"/>
                <a:cs typeface="Calibri"/>
              </a:rPr>
              <a:t>(hote/groupe/all) </a:t>
            </a:r>
            <a:r>
              <a:rPr sz="1579" dirty="0">
                <a:latin typeface="Calibri"/>
                <a:cs typeface="Calibri"/>
              </a:rPr>
              <a:t>–m </a:t>
            </a:r>
            <a:r>
              <a:rPr sz="1579" spc="-4" dirty="0">
                <a:latin typeface="Calibri"/>
                <a:cs typeface="Calibri"/>
              </a:rPr>
              <a:t>MODULE [-a</a:t>
            </a:r>
            <a:r>
              <a:rPr sz="1579" spc="53" dirty="0">
                <a:latin typeface="Calibri"/>
                <a:cs typeface="Calibri"/>
              </a:rPr>
              <a:t> </a:t>
            </a:r>
            <a:r>
              <a:rPr sz="1579" i="1" spc="-4" dirty="0">
                <a:latin typeface="Calibri"/>
                <a:cs typeface="Calibri"/>
              </a:rPr>
              <a:t>"arg1=val1"</a:t>
            </a:r>
            <a:r>
              <a:rPr sz="1579" spc="-4" dirty="0">
                <a:latin typeface="Calibri"/>
                <a:cs typeface="Calibri"/>
              </a:rPr>
              <a:t>]</a:t>
            </a:r>
            <a:endParaRPr sz="1579" dirty="0">
              <a:latin typeface="Calibri"/>
              <a:cs typeface="Calibri"/>
            </a:endParaRPr>
          </a:p>
          <a:p>
            <a:pPr marL="11139">
              <a:spcBef>
                <a:spcPts val="1031"/>
              </a:spcBef>
            </a:pPr>
            <a:r>
              <a:rPr sz="1579" u="sng" spc="-9" dirty="0">
                <a:uFill>
                  <a:solidFill>
                    <a:srgbClr val="000000"/>
                  </a:solidFill>
                </a:uFill>
                <a:latin typeface="Calibri"/>
                <a:cs typeface="Calibri"/>
              </a:rPr>
              <a:t>Exemple</a:t>
            </a:r>
            <a:r>
              <a:rPr sz="1579" dirty="0">
                <a:latin typeface="Calibri"/>
                <a:cs typeface="Calibri"/>
              </a:rPr>
              <a:t> :</a:t>
            </a:r>
          </a:p>
          <a:p>
            <a:pPr marL="11139">
              <a:spcBef>
                <a:spcPts val="4"/>
              </a:spcBef>
            </a:pPr>
            <a:r>
              <a:rPr sz="1579" dirty="0">
                <a:latin typeface="Calibri"/>
                <a:cs typeface="Calibri"/>
              </a:rPr>
              <a:t>$ </a:t>
            </a:r>
            <a:r>
              <a:rPr sz="1579" spc="-4" dirty="0">
                <a:latin typeface="Calibri"/>
                <a:cs typeface="Calibri"/>
              </a:rPr>
              <a:t>ansible </a:t>
            </a:r>
            <a:r>
              <a:rPr sz="1579" dirty="0">
                <a:latin typeface="Calibri"/>
                <a:cs typeface="Calibri"/>
              </a:rPr>
              <a:t>all –m </a:t>
            </a:r>
            <a:r>
              <a:rPr sz="1579" spc="-4" dirty="0">
                <a:latin typeface="Calibri"/>
                <a:cs typeface="Calibri"/>
              </a:rPr>
              <a:t>yum </a:t>
            </a:r>
            <a:r>
              <a:rPr sz="1579" dirty="0">
                <a:latin typeface="Calibri"/>
                <a:cs typeface="Calibri"/>
              </a:rPr>
              <a:t>–a </a:t>
            </a:r>
            <a:r>
              <a:rPr sz="1579" i="1" spc="-9" dirty="0">
                <a:latin typeface="Calibri"/>
                <a:cs typeface="Calibri"/>
              </a:rPr>
              <a:t>"name=httpd</a:t>
            </a:r>
            <a:r>
              <a:rPr sz="1579" i="1" spc="39" dirty="0">
                <a:latin typeface="Calibri"/>
                <a:cs typeface="Calibri"/>
              </a:rPr>
              <a:t> </a:t>
            </a:r>
            <a:r>
              <a:rPr sz="1579" i="1" spc="-13" dirty="0">
                <a:latin typeface="Calibri"/>
                <a:cs typeface="Calibri"/>
              </a:rPr>
              <a:t>state=latest"</a:t>
            </a:r>
            <a:endParaRPr sz="1579" dirty="0">
              <a:latin typeface="Calibri"/>
              <a:cs typeface="Calibri"/>
            </a:endParaRPr>
          </a:p>
        </p:txBody>
      </p:sp>
      <p:sp>
        <p:nvSpPr>
          <p:cNvPr id="7" name="Espace réservé de la date 1">
            <a:extLst>
              <a:ext uri="{FF2B5EF4-FFF2-40B4-BE49-F238E27FC236}">
                <a16:creationId xmlns:a16="http://schemas.microsoft.com/office/drawing/2014/main" id="{C91BB222-E0E2-4F3F-BC2E-FD90203849B2}"/>
              </a:ext>
            </a:extLst>
          </p:cNvPr>
          <p:cNvSpPr>
            <a:spLocks noGrp="1"/>
          </p:cNvSpPr>
          <p:nvPr>
            <p:ph type="dt" sz="half" idx="6"/>
          </p:nvPr>
        </p:nvSpPr>
        <p:spPr>
          <a:xfrm>
            <a:off x="534670" y="7027545"/>
            <a:ext cx="2459482" cy="377825"/>
          </a:xfrm>
        </p:spPr>
        <p:txBody>
          <a:bodyPr/>
          <a:lstStyle/>
          <a:p>
            <a:fld id="{36CFF808-0B6D-4708-BBCD-39B11B919DA0}" type="datetime1">
              <a:rPr lang="en-US" smtClean="0"/>
              <a:t>11/26/2020</a:t>
            </a:fld>
            <a:endParaRPr lang="en-US"/>
          </a:p>
        </p:txBody>
      </p:sp>
      <p:sp>
        <p:nvSpPr>
          <p:cNvPr id="8" name="Espace réservé du numéro de diapositive 3">
            <a:extLst>
              <a:ext uri="{FF2B5EF4-FFF2-40B4-BE49-F238E27FC236}">
                <a16:creationId xmlns:a16="http://schemas.microsoft.com/office/drawing/2014/main" id="{BDA6EA6E-F48A-4E82-8445-0377583B5AED}"/>
              </a:ext>
            </a:extLst>
          </p:cNvPr>
          <p:cNvSpPr>
            <a:spLocks noGrp="1"/>
          </p:cNvSpPr>
          <p:nvPr>
            <p:ph type="sldNum" sz="quarter" idx="7"/>
          </p:nvPr>
        </p:nvSpPr>
        <p:spPr>
          <a:xfrm>
            <a:off x="10205093" y="7292403"/>
            <a:ext cx="426720" cy="240665"/>
          </a:xfrm>
        </p:spPr>
        <p:txBody>
          <a:bodyPr/>
          <a:lstStyle/>
          <a:p>
            <a:pPr marL="25400">
              <a:lnSpc>
                <a:spcPct val="100000"/>
              </a:lnSpc>
              <a:spcBef>
                <a:spcPts val="100"/>
              </a:spcBef>
            </a:pPr>
            <a:fld id="{81D60167-4931-47E6-BA6A-407CBD079E47}" type="slidenum">
              <a:rPr lang="fr-FR" spc="-10" smtClean="0"/>
              <a:t>60</a:t>
            </a:fld>
            <a:endParaRPr lang="fr-FR" spc="-1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78409" y="2609613"/>
            <a:ext cx="6570315" cy="1517723"/>
          </a:xfrm>
          <a:prstGeom prst="rect">
            <a:avLst/>
          </a:prstGeom>
          <a:noFill/>
          <a:ln w="76200">
            <a:solidFill>
              <a:schemeClr val="accent1"/>
            </a:solidFill>
          </a:ln>
        </p:spPr>
        <p:txBody>
          <a:bodyPr vert="horz" wrap="square" lIns="0" tIns="0" rIns="0" bIns="0" rtlCol="0">
            <a:spAutoFit/>
          </a:bodyPr>
          <a:lstStyle/>
          <a:p>
            <a:pPr marL="476200">
              <a:lnSpc>
                <a:spcPts val="1459"/>
              </a:lnSpc>
            </a:pPr>
            <a:endParaRPr lang="fr-FR" sz="1228" dirty="0">
              <a:latin typeface="Times New Roman"/>
              <a:cs typeface="Times New Roman"/>
            </a:endParaRPr>
          </a:p>
          <a:p>
            <a:pPr marL="476200">
              <a:lnSpc>
                <a:spcPts val="1459"/>
              </a:lnSpc>
            </a:pPr>
            <a:r>
              <a:rPr sz="1228" dirty="0">
                <a:latin typeface="Consolas"/>
                <a:cs typeface="Consolas"/>
              </a:rPr>
              <a:t># </a:t>
            </a:r>
            <a:r>
              <a:rPr sz="1228" spc="-4" dirty="0">
                <a:latin typeface="Consolas"/>
                <a:cs typeface="Consolas"/>
              </a:rPr>
              <a:t>AFFICHE TOUS LES</a:t>
            </a:r>
            <a:r>
              <a:rPr sz="1228" spc="-18" dirty="0">
                <a:latin typeface="Consolas"/>
                <a:cs typeface="Consolas"/>
              </a:rPr>
              <a:t> </a:t>
            </a:r>
            <a:r>
              <a:rPr sz="1228" spc="-4" dirty="0">
                <a:latin typeface="Consolas"/>
                <a:cs typeface="Consolas"/>
              </a:rPr>
              <a:t>MODULES</a:t>
            </a:r>
            <a:endParaRPr sz="1228" dirty="0">
              <a:latin typeface="Consolas"/>
              <a:cs typeface="Consolas"/>
            </a:endParaRPr>
          </a:p>
          <a:p>
            <a:pPr marL="476200">
              <a:lnSpc>
                <a:spcPts val="1459"/>
              </a:lnSpc>
            </a:pPr>
            <a:r>
              <a:rPr sz="1228" spc="-4" dirty="0">
                <a:latin typeface="Consolas"/>
                <a:cs typeface="Consolas"/>
              </a:rPr>
              <a:t>ansible-doc</a:t>
            </a:r>
            <a:r>
              <a:rPr sz="1228" spc="-9" dirty="0">
                <a:latin typeface="Consolas"/>
                <a:cs typeface="Consolas"/>
              </a:rPr>
              <a:t> </a:t>
            </a:r>
            <a:r>
              <a:rPr sz="1228" spc="-4" dirty="0">
                <a:latin typeface="Consolas"/>
                <a:cs typeface="Consolas"/>
              </a:rPr>
              <a:t>-l</a:t>
            </a:r>
            <a:endParaRPr sz="1228" dirty="0">
              <a:latin typeface="Consolas"/>
              <a:cs typeface="Consolas"/>
            </a:endParaRPr>
          </a:p>
          <a:p>
            <a:pPr>
              <a:lnSpc>
                <a:spcPct val="100000"/>
              </a:lnSpc>
            </a:pPr>
            <a:endParaRPr sz="1228" dirty="0">
              <a:latin typeface="Consolas"/>
              <a:cs typeface="Consolas"/>
            </a:endParaRPr>
          </a:p>
          <a:p>
            <a:pPr>
              <a:spcBef>
                <a:spcPts val="44"/>
              </a:spcBef>
            </a:pPr>
            <a:endParaRPr sz="1184" dirty="0">
              <a:latin typeface="Consolas"/>
              <a:cs typeface="Consolas"/>
            </a:endParaRPr>
          </a:p>
          <a:p>
            <a:pPr marL="476200">
              <a:lnSpc>
                <a:spcPts val="1459"/>
              </a:lnSpc>
            </a:pPr>
            <a:r>
              <a:rPr sz="1228" dirty="0">
                <a:latin typeface="Consolas"/>
                <a:cs typeface="Consolas"/>
              </a:rPr>
              <a:t># </a:t>
            </a:r>
            <a:r>
              <a:rPr sz="1228" spc="-4" dirty="0">
                <a:latin typeface="Consolas"/>
                <a:cs typeface="Consolas"/>
              </a:rPr>
              <a:t>ACCÉDER </a:t>
            </a:r>
            <a:r>
              <a:rPr sz="1228" dirty="0">
                <a:latin typeface="Consolas"/>
                <a:cs typeface="Consolas"/>
              </a:rPr>
              <a:t>À </a:t>
            </a:r>
            <a:r>
              <a:rPr sz="1228" spc="-4" dirty="0">
                <a:latin typeface="Consolas"/>
                <a:cs typeface="Consolas"/>
              </a:rPr>
              <a:t>LA DOCUMENTATION D’UN</a:t>
            </a:r>
            <a:r>
              <a:rPr sz="1228" spc="-26" dirty="0">
                <a:latin typeface="Consolas"/>
                <a:cs typeface="Consolas"/>
              </a:rPr>
              <a:t> </a:t>
            </a:r>
            <a:r>
              <a:rPr sz="1228" spc="-4" dirty="0">
                <a:latin typeface="Consolas"/>
                <a:cs typeface="Consolas"/>
              </a:rPr>
              <a:t>MODULE</a:t>
            </a:r>
            <a:endParaRPr sz="1228" dirty="0">
              <a:latin typeface="Consolas"/>
              <a:cs typeface="Consolas"/>
            </a:endParaRPr>
          </a:p>
          <a:p>
            <a:pPr marL="476200">
              <a:lnSpc>
                <a:spcPts val="1459"/>
              </a:lnSpc>
            </a:pPr>
            <a:r>
              <a:rPr sz="1228" spc="-4" dirty="0">
                <a:latin typeface="Consolas"/>
                <a:cs typeface="Consolas"/>
              </a:rPr>
              <a:t>ansible-doc</a:t>
            </a:r>
            <a:r>
              <a:rPr sz="1228" spc="-9" dirty="0">
                <a:latin typeface="Consolas"/>
                <a:cs typeface="Consolas"/>
              </a:rPr>
              <a:t> </a:t>
            </a:r>
            <a:r>
              <a:rPr sz="1228" spc="-4" dirty="0">
                <a:latin typeface="Consolas"/>
                <a:cs typeface="Consolas"/>
              </a:rPr>
              <a:t>&lt;</a:t>
            </a:r>
            <a:r>
              <a:rPr sz="1228" spc="-4" dirty="0" err="1">
                <a:latin typeface="Consolas"/>
                <a:cs typeface="Consolas"/>
              </a:rPr>
              <a:t>module_name</a:t>
            </a:r>
            <a:r>
              <a:rPr sz="1228" spc="-4" dirty="0">
                <a:latin typeface="Consolas"/>
                <a:cs typeface="Consolas"/>
              </a:rPr>
              <a:t>&gt;</a:t>
            </a:r>
            <a:endParaRPr lang="fr-FR" sz="1228" spc="-4" dirty="0">
              <a:latin typeface="Consolas"/>
              <a:cs typeface="Consolas"/>
            </a:endParaRPr>
          </a:p>
          <a:p>
            <a:pPr marL="476200">
              <a:lnSpc>
                <a:spcPts val="1459"/>
              </a:lnSpc>
            </a:pPr>
            <a:endParaRPr sz="1228" dirty="0">
              <a:latin typeface="Consolas"/>
              <a:cs typeface="Consolas"/>
            </a:endParaRPr>
          </a:p>
        </p:txBody>
      </p:sp>
      <p:sp>
        <p:nvSpPr>
          <p:cNvPr id="8" name="object 2">
            <a:extLst>
              <a:ext uri="{FF2B5EF4-FFF2-40B4-BE49-F238E27FC236}">
                <a16:creationId xmlns:a16="http://schemas.microsoft.com/office/drawing/2014/main" id="{862035B5-5AEF-4A02-A912-9867C668BF5B}"/>
              </a:ext>
            </a:extLst>
          </p:cNvPr>
          <p:cNvSpPr txBox="1">
            <a:spLocks noGrp="1"/>
          </p:cNvSpPr>
          <p:nvPr>
            <p:ph type="title"/>
          </p:nvPr>
        </p:nvSpPr>
        <p:spPr>
          <a:xfrm>
            <a:off x="698500" y="958850"/>
            <a:ext cx="5787803" cy="605128"/>
          </a:xfrm>
          <a:prstGeom prst="rect">
            <a:avLst/>
          </a:prstGeom>
        </p:spPr>
        <p:txBody>
          <a:bodyPr vert="horz" wrap="square" lIns="0" tIns="11139" rIns="0" bIns="0" rtlCol="0" anchor="ctr">
            <a:spAutoFit/>
          </a:bodyPr>
          <a:lstStyle/>
          <a:p>
            <a:pPr marL="11139">
              <a:spcBef>
                <a:spcPts val="88"/>
              </a:spcBef>
            </a:pPr>
            <a:r>
              <a:rPr lang="fr-FR" u="none" dirty="0"/>
              <a:t>Documentation d</a:t>
            </a:r>
            <a:r>
              <a:rPr lang="fr-FR" sz="3859" u="none" dirty="0">
                <a:latin typeface="+mj-lt"/>
                <a:cs typeface="+mj-cs"/>
              </a:rPr>
              <a:t>es modules</a:t>
            </a:r>
            <a:endParaRPr sz="3859" u="none" dirty="0">
              <a:latin typeface="+mj-lt"/>
              <a:cs typeface="+mj-cs"/>
            </a:endParaRPr>
          </a:p>
        </p:txBody>
      </p:sp>
      <p:sp>
        <p:nvSpPr>
          <p:cNvPr id="2" name="Espace réservé de la date 1">
            <a:extLst>
              <a:ext uri="{FF2B5EF4-FFF2-40B4-BE49-F238E27FC236}">
                <a16:creationId xmlns:a16="http://schemas.microsoft.com/office/drawing/2014/main" id="{C815DEAA-D547-45EE-A9DD-4E22462D3880}"/>
              </a:ext>
            </a:extLst>
          </p:cNvPr>
          <p:cNvSpPr>
            <a:spLocks noGrp="1"/>
          </p:cNvSpPr>
          <p:nvPr>
            <p:ph type="dt" sz="half" idx="6"/>
          </p:nvPr>
        </p:nvSpPr>
        <p:spPr/>
        <p:txBody>
          <a:bodyPr/>
          <a:lstStyle/>
          <a:p>
            <a:fld id="{C4F87581-D527-460A-BBA1-3F4C2A2992BF}"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2882F227-CACB-46F4-9114-21CD41C86FF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61</a:t>
            </a:fld>
            <a:endParaRPr lang="fr-FR" spc="-1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1025741"/>
            <a:ext cx="6088645" cy="534468"/>
          </a:xfrm>
          <a:prstGeom prst="rect">
            <a:avLst/>
          </a:prstGeom>
        </p:spPr>
        <p:txBody>
          <a:bodyPr vert="horz" wrap="square" lIns="0" tIns="11139" rIns="0" bIns="0" rtlCol="0" anchor="ctr">
            <a:spAutoFit/>
          </a:bodyPr>
          <a:lstStyle/>
          <a:p>
            <a:pPr marL="11139">
              <a:spcBef>
                <a:spcPts val="88"/>
              </a:spcBef>
            </a:pPr>
            <a:r>
              <a:rPr lang="fr-FR" u="none" spc="118" dirty="0"/>
              <a:t>Principe de l’idempotence</a:t>
            </a:r>
            <a:endParaRPr u="none" spc="118" dirty="0"/>
          </a:p>
        </p:txBody>
      </p:sp>
      <p:sp>
        <p:nvSpPr>
          <p:cNvPr id="3" name="object 3"/>
          <p:cNvSpPr txBox="1"/>
          <p:nvPr/>
        </p:nvSpPr>
        <p:spPr>
          <a:xfrm>
            <a:off x="868377" y="1903247"/>
            <a:ext cx="8603404" cy="1238058"/>
          </a:xfrm>
          <a:prstGeom prst="rect">
            <a:avLst/>
          </a:prstGeom>
        </p:spPr>
        <p:txBody>
          <a:bodyPr vert="horz" wrap="square" lIns="0" tIns="11139" rIns="0" bIns="0" rtlCol="0">
            <a:spAutoFit/>
          </a:bodyPr>
          <a:lstStyle/>
          <a:p>
            <a:pPr marL="250631" indent="-250631" algn="just">
              <a:lnSpc>
                <a:spcPct val="115000"/>
              </a:lnSpc>
              <a:buFont typeface="Arial" panose="020B0604020202020204" pitchFamily="34" charset="0"/>
              <a:buChar char="•"/>
            </a:pPr>
            <a:r>
              <a:rPr lang="fr-FR" sz="1403" dirty="0"/>
              <a:t>L’idempotence est un mot de qui signifie que vous pouvez faire quelque chose plusieurs fois et le </a:t>
            </a:r>
            <a:r>
              <a:rPr lang="fr-FR" sz="1403" dirty="0" err="1"/>
              <a:t>le</a:t>
            </a:r>
            <a:r>
              <a:rPr lang="fr-FR" sz="1403" dirty="0"/>
              <a:t> résultat sera toujours le même. </a:t>
            </a:r>
          </a:p>
          <a:p>
            <a:pPr marL="250631" indent="-250631" algn="just">
              <a:lnSpc>
                <a:spcPct val="115000"/>
              </a:lnSpc>
              <a:buFont typeface="Arial" panose="020B0604020202020204" pitchFamily="34" charset="0"/>
              <a:buChar char="•"/>
            </a:pPr>
            <a:r>
              <a:rPr lang="fr-FR" sz="1403" dirty="0"/>
              <a:t>Dans les termes Ansible, un </a:t>
            </a:r>
            <a:r>
              <a:rPr lang="fr-FR" sz="1403" dirty="0" err="1"/>
              <a:t>playbook</a:t>
            </a:r>
            <a:r>
              <a:rPr lang="fr-FR" sz="1403" dirty="0"/>
              <a:t> est considéré comme idempotent si vous pouvez l'exécuter plusieurs fois et après la première exécution, la machine est dans un certain état qui ne change pas même si vous réexécutez le même </a:t>
            </a:r>
            <a:r>
              <a:rPr lang="fr-FR" sz="1403" dirty="0" err="1"/>
              <a:t>playbook</a:t>
            </a:r>
            <a:r>
              <a:rPr lang="fr-FR" sz="1403" dirty="0"/>
              <a:t>.</a:t>
            </a:r>
          </a:p>
        </p:txBody>
      </p:sp>
      <p:pic>
        <p:nvPicPr>
          <p:cNvPr id="5" name="Google Shape;259;p33">
            <a:extLst>
              <a:ext uri="{FF2B5EF4-FFF2-40B4-BE49-F238E27FC236}">
                <a16:creationId xmlns:a16="http://schemas.microsoft.com/office/drawing/2014/main" id="{9EB91C81-6D2F-4A68-9A6F-3CC7B2B64391}"/>
              </a:ext>
            </a:extLst>
          </p:cNvPr>
          <p:cNvPicPr preferRelativeResize="0"/>
          <p:nvPr/>
        </p:nvPicPr>
        <p:blipFill>
          <a:blip r:embed="rId2">
            <a:alphaModFix/>
          </a:blip>
          <a:stretch>
            <a:fillRect/>
          </a:stretch>
        </p:blipFill>
        <p:spPr>
          <a:xfrm>
            <a:off x="1894591" y="3412284"/>
            <a:ext cx="7179971" cy="3126054"/>
          </a:xfrm>
          <a:prstGeom prst="rect">
            <a:avLst/>
          </a:prstGeom>
          <a:noFill/>
          <a:ln>
            <a:noFill/>
          </a:ln>
        </p:spPr>
      </p:pic>
      <p:sp>
        <p:nvSpPr>
          <p:cNvPr id="4" name="Espace réservé de la date 3">
            <a:extLst>
              <a:ext uri="{FF2B5EF4-FFF2-40B4-BE49-F238E27FC236}">
                <a16:creationId xmlns:a16="http://schemas.microsoft.com/office/drawing/2014/main" id="{6C1965D6-A14A-49D0-A02D-5EEC083F7E21}"/>
              </a:ext>
            </a:extLst>
          </p:cNvPr>
          <p:cNvSpPr>
            <a:spLocks noGrp="1"/>
          </p:cNvSpPr>
          <p:nvPr>
            <p:ph type="dt" sz="half" idx="6"/>
          </p:nvPr>
        </p:nvSpPr>
        <p:spPr/>
        <p:txBody>
          <a:bodyPr/>
          <a:lstStyle/>
          <a:p>
            <a:fld id="{9761E614-16C6-4806-91E1-0FC55FE3B273}"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E1150659-2103-4F35-A9ED-81088120816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62</a:t>
            </a:fld>
            <a:endParaRPr lang="fr-FR" spc="-1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3679D-EEA9-433E-AF05-5C7251C63B9C}"/>
              </a:ext>
            </a:extLst>
          </p:cNvPr>
          <p:cNvSpPr>
            <a:spLocks noGrp="1"/>
          </p:cNvSpPr>
          <p:nvPr>
            <p:ph type="title"/>
          </p:nvPr>
        </p:nvSpPr>
        <p:spPr>
          <a:xfrm>
            <a:off x="1374025" y="1095247"/>
            <a:ext cx="8128634" cy="523220"/>
          </a:xfrm>
        </p:spPr>
        <p:txBody>
          <a:bodyPr/>
          <a:lstStyle/>
          <a:p>
            <a:r>
              <a:rPr lang="fr-FR" u="none" dirty="0"/>
              <a:t>Ce qu’on a couvert</a:t>
            </a:r>
          </a:p>
        </p:txBody>
      </p:sp>
      <p:sp>
        <p:nvSpPr>
          <p:cNvPr id="3" name="Espace réservé du contenu 2">
            <a:extLst>
              <a:ext uri="{FF2B5EF4-FFF2-40B4-BE49-F238E27FC236}">
                <a16:creationId xmlns:a16="http://schemas.microsoft.com/office/drawing/2014/main" id="{79F10CBF-17DB-469C-8142-6A75B8C21405}"/>
              </a:ext>
            </a:extLst>
          </p:cNvPr>
          <p:cNvSpPr>
            <a:spLocks noGrp="1"/>
          </p:cNvSpPr>
          <p:nvPr>
            <p:ph idx="1"/>
          </p:nvPr>
        </p:nvSpPr>
        <p:spPr>
          <a:xfrm>
            <a:off x="1456806" y="2007653"/>
            <a:ext cx="7779786" cy="1384995"/>
          </a:xfrm>
        </p:spPr>
        <p:txBody>
          <a:bodyPr/>
          <a:lstStyle/>
          <a:p>
            <a:r>
              <a:rPr lang="fr-FR" dirty="0"/>
              <a:t>Installation et configuration d’Ansible.</a:t>
            </a:r>
          </a:p>
          <a:p>
            <a:r>
              <a:rPr lang="fr-FR" dirty="0"/>
              <a:t>Composants de base d’Ansible.</a:t>
            </a:r>
          </a:p>
          <a:p>
            <a:endParaRPr lang="fr-FR" dirty="0"/>
          </a:p>
          <a:p>
            <a:endParaRPr lang="fr-FR" dirty="0"/>
          </a:p>
          <a:p>
            <a:endParaRPr lang="fr-FR" dirty="0"/>
          </a:p>
        </p:txBody>
      </p:sp>
      <p:sp>
        <p:nvSpPr>
          <p:cNvPr id="4" name="Espace réservé de la date 3">
            <a:extLst>
              <a:ext uri="{FF2B5EF4-FFF2-40B4-BE49-F238E27FC236}">
                <a16:creationId xmlns:a16="http://schemas.microsoft.com/office/drawing/2014/main" id="{EF8C6A69-737A-477F-9499-356DC6BBACF0}"/>
              </a:ext>
            </a:extLst>
          </p:cNvPr>
          <p:cNvSpPr>
            <a:spLocks noGrp="1"/>
          </p:cNvSpPr>
          <p:nvPr>
            <p:ph type="dt" sz="half" idx="6"/>
          </p:nvPr>
        </p:nvSpPr>
        <p:spPr/>
        <p:txBody>
          <a:bodyPr/>
          <a:lstStyle/>
          <a:p>
            <a:fld id="{0D273851-158B-460E-9055-682369BF515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14CB0E1D-C0BD-4F80-B9B5-47C08382CF3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63</a:t>
            </a:fld>
            <a:endParaRPr lang="fr-FR" spc="-10" dirty="0"/>
          </a:p>
        </p:txBody>
      </p:sp>
    </p:spTree>
    <p:extLst>
      <p:ext uri="{BB962C8B-B14F-4D97-AF65-F5344CB8AC3E}">
        <p14:creationId xmlns:p14="http://schemas.microsoft.com/office/powerpoint/2010/main" val="316553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9A8677-49CC-4D6A-AB20-6392E12CAC30}"/>
              </a:ext>
            </a:extLst>
          </p:cNvPr>
          <p:cNvSpPr>
            <a:spLocks noGrp="1"/>
          </p:cNvSpPr>
          <p:nvPr>
            <p:ph type="ctrTitle"/>
          </p:nvPr>
        </p:nvSpPr>
        <p:spPr/>
        <p:txBody>
          <a:bodyPr/>
          <a:lstStyle/>
          <a:p>
            <a:r>
              <a:rPr lang="fr-FR" dirty="0"/>
              <a:t>Fichier inventaire</a:t>
            </a:r>
          </a:p>
        </p:txBody>
      </p:sp>
      <p:sp>
        <p:nvSpPr>
          <p:cNvPr id="5" name="Sous-titre 4">
            <a:extLst>
              <a:ext uri="{FF2B5EF4-FFF2-40B4-BE49-F238E27FC236}">
                <a16:creationId xmlns:a16="http://schemas.microsoft.com/office/drawing/2014/main" id="{BFF806E6-B86C-4123-9547-0ADEC8CCF481}"/>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C1C41236-162A-4B2F-A5A0-DFE1EF940844}"/>
              </a:ext>
            </a:extLst>
          </p:cNvPr>
          <p:cNvSpPr>
            <a:spLocks noGrp="1"/>
          </p:cNvSpPr>
          <p:nvPr>
            <p:ph type="dt" sz="half" idx="10"/>
          </p:nvPr>
        </p:nvSpPr>
        <p:spPr/>
        <p:txBody>
          <a:bodyPr/>
          <a:lstStyle/>
          <a:p>
            <a:fld id="{500D358C-6AC3-4A69-A361-F6128FE159A5}"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56618F65-A995-408E-860F-2D4B0A2FF2D0}"/>
              </a:ext>
            </a:extLst>
          </p:cNvPr>
          <p:cNvSpPr>
            <a:spLocks noGrp="1"/>
          </p:cNvSpPr>
          <p:nvPr>
            <p:ph type="sldNum" sz="quarter" idx="12"/>
          </p:nvPr>
        </p:nvSpPr>
        <p:spPr/>
        <p:txBody>
          <a:bodyPr/>
          <a:lstStyle/>
          <a:p>
            <a:fld id="{171CAA0D-87DA-450A-AD72-F44EFE73ACE3}" type="slidenum">
              <a:rPr lang="fr-FR" smtClean="0"/>
              <a:t>64</a:t>
            </a:fld>
            <a:endParaRPr lang="fr-FR"/>
          </a:p>
        </p:txBody>
      </p:sp>
    </p:spTree>
    <p:extLst>
      <p:ext uri="{BB962C8B-B14F-4D97-AF65-F5344CB8AC3E}">
        <p14:creationId xmlns:p14="http://schemas.microsoft.com/office/powerpoint/2010/main" val="887723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8C5D4F-1961-4A26-A182-41A8B39A8041}"/>
              </a:ext>
            </a:extLst>
          </p:cNvPr>
          <p:cNvSpPr>
            <a:spLocks noGrp="1"/>
          </p:cNvSpPr>
          <p:nvPr>
            <p:ph type="title"/>
          </p:nvPr>
        </p:nvSpPr>
        <p:spPr>
          <a:xfrm>
            <a:off x="1374025" y="1095247"/>
            <a:ext cx="8128634" cy="523220"/>
          </a:xfrm>
        </p:spPr>
        <p:txBody>
          <a:bodyPr/>
          <a:lstStyle/>
          <a:p>
            <a:r>
              <a:rPr lang="fr-FR" u="none" dirty="0"/>
              <a:t>Plan</a:t>
            </a:r>
          </a:p>
        </p:txBody>
      </p:sp>
      <p:sp>
        <p:nvSpPr>
          <p:cNvPr id="3" name="Espace réservé du contenu 2">
            <a:extLst>
              <a:ext uri="{FF2B5EF4-FFF2-40B4-BE49-F238E27FC236}">
                <a16:creationId xmlns:a16="http://schemas.microsoft.com/office/drawing/2014/main" id="{FE1BD7B9-1D89-488B-9DEF-0CB117AEAE8F}"/>
              </a:ext>
            </a:extLst>
          </p:cNvPr>
          <p:cNvSpPr>
            <a:spLocks noGrp="1"/>
          </p:cNvSpPr>
          <p:nvPr>
            <p:ph idx="1"/>
          </p:nvPr>
        </p:nvSpPr>
        <p:spPr>
          <a:xfrm>
            <a:off x="1456806" y="2007653"/>
            <a:ext cx="7779786" cy="2693045"/>
          </a:xfrm>
        </p:spPr>
        <p:txBody>
          <a:bodyPr/>
          <a:lstStyle/>
          <a:p>
            <a:pPr marL="342900" indent="-342900">
              <a:buFont typeface="Arial" panose="020B0604020202020204" pitchFamily="34" charset="0"/>
              <a:buChar char="•"/>
            </a:pPr>
            <a:r>
              <a:rPr lang="fr-FR" sz="2500" dirty="0"/>
              <a:t>Introduction</a:t>
            </a:r>
          </a:p>
          <a:p>
            <a:pPr marL="342900" indent="-342900">
              <a:buFont typeface="Arial" panose="020B0604020202020204" pitchFamily="34" charset="0"/>
              <a:buChar char="•"/>
            </a:pPr>
            <a:r>
              <a:rPr lang="fr-FR" sz="2500" dirty="0"/>
              <a:t>Notion d’inventaire</a:t>
            </a:r>
          </a:p>
          <a:p>
            <a:pPr marL="342900" indent="-342900">
              <a:buFont typeface="Arial" panose="020B0604020202020204" pitchFamily="34" charset="0"/>
              <a:buChar char="•"/>
            </a:pPr>
            <a:r>
              <a:rPr lang="fr-FR" sz="2500" dirty="0"/>
              <a:t>Inventaire – variable de communication</a:t>
            </a:r>
          </a:p>
          <a:p>
            <a:pPr marL="342900" indent="-342900">
              <a:buFont typeface="Arial" panose="020B0604020202020204" pitchFamily="34" charset="0"/>
              <a:buChar char="•"/>
            </a:pPr>
            <a:r>
              <a:rPr lang="fr-FR" sz="2500" dirty="0"/>
              <a:t>Inventaire – variable de communication</a:t>
            </a:r>
          </a:p>
          <a:p>
            <a:pPr marL="342900" indent="-342900">
              <a:buFont typeface="Arial" panose="020B0604020202020204" pitchFamily="34" charset="0"/>
              <a:buChar char="•"/>
            </a:pPr>
            <a:r>
              <a:rPr lang="fr-FR" sz="2500" dirty="0"/>
              <a:t>Inventaire – groupement de variables</a:t>
            </a:r>
          </a:p>
          <a:p>
            <a:pPr marL="342900" indent="-342900">
              <a:buFont typeface="Arial" panose="020B0604020202020204" pitchFamily="34" charset="0"/>
              <a:buChar char="•"/>
            </a:pPr>
            <a:r>
              <a:rPr lang="fr-FR" sz="2500" dirty="0"/>
              <a:t>Inventaire – groupes de groupes</a:t>
            </a:r>
          </a:p>
          <a:p>
            <a:pPr marL="342900" indent="-342900">
              <a:buFont typeface="Arial" panose="020B0604020202020204" pitchFamily="34" charset="0"/>
              <a:buChar char="•"/>
            </a:pPr>
            <a:r>
              <a:rPr lang="fr-FR" sz="2500" dirty="0"/>
              <a:t>Motifs utilisables</a:t>
            </a:r>
          </a:p>
        </p:txBody>
      </p:sp>
      <p:sp>
        <p:nvSpPr>
          <p:cNvPr id="4" name="Espace réservé de la date 3">
            <a:extLst>
              <a:ext uri="{FF2B5EF4-FFF2-40B4-BE49-F238E27FC236}">
                <a16:creationId xmlns:a16="http://schemas.microsoft.com/office/drawing/2014/main" id="{5E234978-9F04-43FC-AE71-2842EF9888C6}"/>
              </a:ext>
            </a:extLst>
          </p:cNvPr>
          <p:cNvSpPr>
            <a:spLocks noGrp="1"/>
          </p:cNvSpPr>
          <p:nvPr>
            <p:ph type="dt" sz="half" idx="6"/>
          </p:nvPr>
        </p:nvSpPr>
        <p:spPr/>
        <p:txBody>
          <a:bodyPr/>
          <a:lstStyle/>
          <a:p>
            <a:fld id="{6D9CEB1E-EAE7-4722-A5EF-5BC86A27CB91}"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F6BACBA4-CD89-4B9D-8DF6-D8C06B108F7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65</a:t>
            </a:fld>
            <a:endParaRPr lang="fr-FR" spc="-10" dirty="0"/>
          </a:p>
        </p:txBody>
      </p:sp>
    </p:spTree>
    <p:extLst>
      <p:ext uri="{BB962C8B-B14F-4D97-AF65-F5344CB8AC3E}">
        <p14:creationId xmlns:p14="http://schemas.microsoft.com/office/powerpoint/2010/main" val="3778019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86660-EEA9-48D9-AF02-64DDAEF818F8}"/>
              </a:ext>
            </a:extLst>
          </p:cNvPr>
          <p:cNvSpPr>
            <a:spLocks noGrp="1"/>
          </p:cNvSpPr>
          <p:nvPr>
            <p:ph type="title"/>
          </p:nvPr>
        </p:nvSpPr>
        <p:spPr>
          <a:xfrm>
            <a:off x="1367798" y="973765"/>
            <a:ext cx="8128634" cy="523220"/>
          </a:xfrm>
        </p:spPr>
        <p:txBody>
          <a:bodyPr/>
          <a:lstStyle/>
          <a:p>
            <a:r>
              <a:rPr lang="fr-FR" u="none" dirty="0"/>
              <a:t>Introduction</a:t>
            </a:r>
          </a:p>
        </p:txBody>
      </p:sp>
      <p:sp>
        <p:nvSpPr>
          <p:cNvPr id="3" name="Espace réservé du texte 2">
            <a:extLst>
              <a:ext uri="{FF2B5EF4-FFF2-40B4-BE49-F238E27FC236}">
                <a16:creationId xmlns:a16="http://schemas.microsoft.com/office/drawing/2014/main" id="{6169D10F-2150-476C-8A0C-FD0CC8A3947F}"/>
              </a:ext>
            </a:extLst>
          </p:cNvPr>
          <p:cNvSpPr>
            <a:spLocks noGrp="1"/>
          </p:cNvSpPr>
          <p:nvPr>
            <p:ph type="body" idx="1"/>
          </p:nvPr>
        </p:nvSpPr>
        <p:spPr>
          <a:xfrm>
            <a:off x="927100" y="2007653"/>
            <a:ext cx="8839200" cy="1154162"/>
          </a:xfrm>
        </p:spPr>
        <p:txBody>
          <a:bodyPr/>
          <a:lstStyle/>
          <a:p>
            <a:pPr marL="342900" indent="-342900" algn="just">
              <a:buFont typeface="Arial" panose="020B0604020202020204" pitchFamily="34" charset="0"/>
              <a:buChar char="•"/>
            </a:pPr>
            <a:r>
              <a:rPr lang="fr-FR" sz="2500" dirty="0"/>
              <a:t>Automatisation des tâches sur des machines clientes.</a:t>
            </a:r>
          </a:p>
          <a:p>
            <a:pPr marL="342900" indent="-342900" algn="just">
              <a:buFont typeface="Arial" panose="020B0604020202020204" pitchFamily="34" charset="0"/>
              <a:buChar char="•"/>
            </a:pPr>
            <a:r>
              <a:rPr lang="fr-FR" sz="2500" dirty="0"/>
              <a:t>Nécessité d’indiquer les informations et adresses des clients distants.</a:t>
            </a:r>
          </a:p>
        </p:txBody>
      </p:sp>
      <p:sp>
        <p:nvSpPr>
          <p:cNvPr id="4" name="Espace réservé de la date 3">
            <a:extLst>
              <a:ext uri="{FF2B5EF4-FFF2-40B4-BE49-F238E27FC236}">
                <a16:creationId xmlns:a16="http://schemas.microsoft.com/office/drawing/2014/main" id="{03F45942-5962-49C1-BDA9-6EC0F27C6359}"/>
              </a:ext>
            </a:extLst>
          </p:cNvPr>
          <p:cNvSpPr>
            <a:spLocks noGrp="1"/>
          </p:cNvSpPr>
          <p:nvPr>
            <p:ph type="dt" sz="half" idx="6"/>
          </p:nvPr>
        </p:nvSpPr>
        <p:spPr/>
        <p:txBody>
          <a:bodyPr/>
          <a:lstStyle/>
          <a:p>
            <a:fld id="{4D81D54C-293A-4EB8-80B7-455BB5FC6FC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F35D122-65CC-435F-8EF4-A380D5588A9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66</a:t>
            </a:fld>
            <a:endParaRPr lang="fr-FR" spc="-10" dirty="0"/>
          </a:p>
        </p:txBody>
      </p:sp>
    </p:spTree>
    <p:extLst>
      <p:ext uri="{BB962C8B-B14F-4D97-AF65-F5344CB8AC3E}">
        <p14:creationId xmlns:p14="http://schemas.microsoft.com/office/powerpoint/2010/main" val="1850529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Google Shape;115;p19"/>
          <p:cNvSpPr txBox="1"/>
          <p:nvPr/>
        </p:nvSpPr>
        <p:spPr>
          <a:xfrm>
            <a:off x="654871" y="999912"/>
            <a:ext cx="7055258" cy="568350"/>
          </a:xfrm>
          <a:prstGeom prst="rect">
            <a:avLst/>
          </a:prstGeom>
          <a:noFill/>
          <a:ln>
            <a:noFill/>
          </a:ln>
        </p:spPr>
        <p:txBody>
          <a:bodyPr spcFirstLastPara="1" wrap="square" lIns="106916" tIns="106916" rIns="106916" bIns="106916" anchor="t" anchorCtr="0">
            <a:noAutofit/>
          </a:bodyPr>
          <a:lstStyle/>
          <a:p>
            <a:r>
              <a:rPr lang="fr-FR" sz="3859" dirty="0">
                <a:latin typeface="+mj-lt"/>
                <a:ea typeface="+mj-ea"/>
                <a:cs typeface="+mj-cs"/>
              </a:rPr>
              <a:t>Notion d’inventaire</a:t>
            </a:r>
            <a:endParaRPr lang="fr-FR" sz="2807" dirty="0">
              <a:solidFill>
                <a:srgbClr val="EC9300"/>
              </a:solidFill>
            </a:endParaRPr>
          </a:p>
        </p:txBody>
      </p:sp>
      <p:sp>
        <p:nvSpPr>
          <p:cNvPr id="117" name="Google Shape;117;p19"/>
          <p:cNvSpPr txBox="1"/>
          <p:nvPr/>
        </p:nvSpPr>
        <p:spPr>
          <a:xfrm>
            <a:off x="431528" y="2245055"/>
            <a:ext cx="9139910" cy="2464637"/>
          </a:xfrm>
          <a:prstGeom prst="rect">
            <a:avLst/>
          </a:prstGeom>
          <a:noFill/>
          <a:ln>
            <a:noFill/>
          </a:ln>
        </p:spPr>
        <p:txBody>
          <a:bodyPr spcFirstLastPara="1" wrap="square" lIns="106916" tIns="106916" rIns="106916" bIns="106916" anchor="t" anchorCtr="0">
            <a:noAutofit/>
          </a:bodyPr>
          <a:lstStyle/>
          <a:p>
            <a:pPr marL="534667" indent="-371297">
              <a:buSzPts val="1400"/>
              <a:buFont typeface="Roboto"/>
              <a:buChar char="●"/>
            </a:pPr>
            <a:r>
              <a:rPr lang="fr" sz="2105" dirty="0">
                <a:latin typeface="Roboto"/>
                <a:ea typeface="Roboto"/>
                <a:cs typeface="Roboto"/>
                <a:sym typeface="Roboto"/>
              </a:rPr>
              <a:t>Peut être appelé à partir </a:t>
            </a:r>
            <a:r>
              <a:rPr lang="fr-FR" sz="2105" dirty="0">
                <a:latin typeface="Roboto"/>
                <a:ea typeface="Roboto"/>
                <a:cs typeface="Roboto"/>
                <a:sym typeface="Roboto"/>
              </a:rPr>
              <a:t>du répertoire courant </a:t>
            </a:r>
            <a:r>
              <a:rPr lang="fr" sz="2105" dirty="0">
                <a:latin typeface="Roboto"/>
                <a:ea typeface="Roboto"/>
                <a:cs typeface="Roboto"/>
                <a:sym typeface="Roboto"/>
              </a:rPr>
              <a:t>ou </a:t>
            </a:r>
            <a:r>
              <a:rPr lang="fr-FR" sz="2105" dirty="0">
                <a:latin typeface="Roboto"/>
                <a:ea typeface="Roboto"/>
                <a:cs typeface="Roboto"/>
                <a:sym typeface="Roboto"/>
              </a:rPr>
              <a:t>via</a:t>
            </a:r>
            <a:r>
              <a:rPr lang="fr" sz="2105" dirty="0">
                <a:latin typeface="Roboto"/>
                <a:ea typeface="Roboto"/>
                <a:cs typeface="Roboto"/>
                <a:sym typeface="Roboto"/>
              </a:rPr>
              <a:t> /etc/ansible/hosts</a:t>
            </a:r>
          </a:p>
          <a:p>
            <a:pPr marL="534667" indent="-371297">
              <a:buSzPts val="1400"/>
              <a:buFont typeface="Roboto"/>
              <a:buChar char="●"/>
            </a:pPr>
            <a:r>
              <a:rPr lang="fr" sz="2105" dirty="0">
                <a:latin typeface="Roboto"/>
                <a:ea typeface="Roboto"/>
                <a:cs typeface="Roboto"/>
                <a:sym typeface="Roboto"/>
              </a:rPr>
              <a:t>Peut être appelé avec le flag </a:t>
            </a:r>
            <a:r>
              <a:rPr lang="fr" sz="2105" dirty="0">
                <a:latin typeface="Courier New"/>
                <a:ea typeface="Courier New"/>
                <a:cs typeface="Courier New"/>
                <a:sym typeface="Courier New"/>
              </a:rPr>
              <a:t>-i &lt;nom_du_fichier&gt;</a:t>
            </a:r>
            <a:endParaRPr sz="2105" dirty="0">
              <a:latin typeface="Courier New"/>
              <a:ea typeface="Courier New"/>
              <a:cs typeface="Courier New"/>
              <a:sym typeface="Courier New"/>
            </a:endParaRPr>
          </a:p>
          <a:p>
            <a:pPr marL="534667" indent="-371297">
              <a:buSzPts val="1400"/>
              <a:buFont typeface="Roboto"/>
              <a:buChar char="●"/>
            </a:pPr>
            <a:r>
              <a:rPr lang="fr" sz="2105" dirty="0">
                <a:latin typeface="Roboto"/>
                <a:ea typeface="Roboto"/>
                <a:cs typeface="Roboto"/>
                <a:sym typeface="Roboto"/>
              </a:rPr>
              <a:t>Peut être dynamique, c’est à dire cré</a:t>
            </a:r>
            <a:r>
              <a:rPr lang="fr-FR" sz="2105" dirty="0">
                <a:latin typeface="Roboto"/>
                <a:ea typeface="Roboto"/>
                <a:cs typeface="Roboto"/>
                <a:sym typeface="Roboto"/>
              </a:rPr>
              <a:t>é</a:t>
            </a:r>
            <a:r>
              <a:rPr lang="fr" sz="2105" dirty="0">
                <a:latin typeface="Roboto"/>
                <a:ea typeface="Roboto"/>
                <a:cs typeface="Roboto"/>
                <a:sym typeface="Roboto"/>
              </a:rPr>
              <a:t> par programmation  en injectant les résultats de programme d’inventaire dans un format JSON</a:t>
            </a:r>
          </a:p>
          <a:p>
            <a:pPr marL="534667" indent="-371297">
              <a:buSzPts val="1400"/>
              <a:buFont typeface="Roboto"/>
              <a:buChar char="●"/>
            </a:pPr>
            <a:r>
              <a:rPr lang="fr-FR" sz="2105" dirty="0">
                <a:latin typeface="Roboto"/>
                <a:ea typeface="Roboto"/>
                <a:cs typeface="Roboto"/>
                <a:sym typeface="Roboto"/>
              </a:rPr>
              <a:t>V</a:t>
            </a:r>
            <a:r>
              <a:rPr lang="fr" sz="2105" dirty="0">
                <a:latin typeface="Roboto"/>
                <a:ea typeface="Roboto"/>
                <a:cs typeface="Roboto"/>
                <a:sym typeface="Roboto"/>
              </a:rPr>
              <a:t>ariable </a:t>
            </a:r>
            <a:r>
              <a:rPr lang="fr-FR" sz="2105" b="1" dirty="0">
                <a:latin typeface="Trebuchet MS"/>
                <a:cs typeface="Trebuchet MS"/>
              </a:rPr>
              <a:t>Inventory</a:t>
            </a:r>
            <a:r>
              <a:rPr lang="fr-FR" sz="2105" dirty="0">
                <a:latin typeface="Trebuchet MS"/>
                <a:cs typeface="Trebuchet MS"/>
              </a:rPr>
              <a:t> : dans </a:t>
            </a:r>
            <a:r>
              <a:rPr lang="fr-FR" sz="2105" dirty="0" err="1">
                <a:latin typeface="Trebuchet MS"/>
                <a:cs typeface="Trebuchet MS"/>
              </a:rPr>
              <a:t>ansible.cfg</a:t>
            </a:r>
            <a:endParaRPr lang="fr-FR" sz="2105" b="1" dirty="0">
              <a:latin typeface="Trebuchet MS"/>
              <a:cs typeface="Trebuchet MS"/>
            </a:endParaRPr>
          </a:p>
        </p:txBody>
      </p:sp>
      <p:sp>
        <p:nvSpPr>
          <p:cNvPr id="2" name="Espace réservé du numéro de diapositive 1">
            <a:extLst>
              <a:ext uri="{FF2B5EF4-FFF2-40B4-BE49-F238E27FC236}">
                <a16:creationId xmlns:a16="http://schemas.microsoft.com/office/drawing/2014/main" id="{6FFEC7CD-637F-43AA-8B98-72612C4222BA}"/>
              </a:ext>
            </a:extLst>
          </p:cNvPr>
          <p:cNvSpPr>
            <a:spLocks noGrp="1"/>
          </p:cNvSpPr>
          <p:nvPr>
            <p:ph type="sldNum" idx="12"/>
          </p:nvPr>
        </p:nvSpPr>
        <p:spPr/>
        <p:txBody>
          <a:bodyPr/>
          <a:lstStyle/>
          <a:p>
            <a:fld id="{00000000-1234-1234-1234-123412341234}"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2177" y="1025235"/>
            <a:ext cx="7872634" cy="534468"/>
          </a:xfrm>
          <a:prstGeom prst="rect">
            <a:avLst/>
          </a:prstGeom>
        </p:spPr>
        <p:txBody>
          <a:bodyPr vert="horz" wrap="square" lIns="0" tIns="11139" rIns="0" bIns="0" rtlCol="0" anchor="ctr">
            <a:spAutoFit/>
          </a:bodyPr>
          <a:lstStyle/>
          <a:p>
            <a:pPr marL="11139">
              <a:spcBef>
                <a:spcPts val="88"/>
              </a:spcBef>
            </a:pPr>
            <a:r>
              <a:rPr lang="fr-FR" u="none" spc="-4" dirty="0"/>
              <a:t>Inventaire – variable de communication</a:t>
            </a:r>
            <a:endParaRPr u="none" spc="-4" dirty="0"/>
          </a:p>
        </p:txBody>
      </p:sp>
      <p:sp>
        <p:nvSpPr>
          <p:cNvPr id="9" name="object 9"/>
          <p:cNvSpPr txBox="1"/>
          <p:nvPr/>
        </p:nvSpPr>
        <p:spPr>
          <a:xfrm>
            <a:off x="862177" y="2168797"/>
            <a:ext cx="9096899" cy="2885079"/>
          </a:xfrm>
          <a:prstGeom prst="rect">
            <a:avLst/>
          </a:prstGeom>
        </p:spPr>
        <p:txBody>
          <a:bodyPr vert="horz" wrap="square" lIns="0" tIns="158173" rIns="0" bIns="0" rtlCol="0">
            <a:spAutoFit/>
          </a:bodyPr>
          <a:lstStyle/>
          <a:p>
            <a:pPr marL="311897" indent="-300758">
              <a:spcBef>
                <a:spcPts val="1245"/>
              </a:spcBef>
              <a:buFont typeface="Arial" panose="020B0604020202020204" pitchFamily="34" charset="0"/>
              <a:buChar char="•"/>
            </a:pPr>
            <a:r>
              <a:rPr sz="2105" b="1" spc="-4" dirty="0">
                <a:solidFill>
                  <a:srgbClr val="C00000"/>
                </a:solidFill>
                <a:latin typeface="Trebuchet MS"/>
                <a:cs typeface="Trebuchet MS"/>
              </a:rPr>
              <a:t>ansible_connection </a:t>
            </a:r>
            <a:r>
              <a:rPr sz="2105" b="1" dirty="0">
                <a:solidFill>
                  <a:srgbClr val="C00000"/>
                </a:solidFill>
                <a:latin typeface="Trebuchet MS"/>
                <a:cs typeface="Trebuchet MS"/>
              </a:rPr>
              <a:t>: </a:t>
            </a:r>
            <a:r>
              <a:rPr sz="2105" spc="-4" dirty="0">
                <a:latin typeface="Trebuchet MS"/>
                <a:cs typeface="Trebuchet MS"/>
              </a:rPr>
              <a:t>local, </a:t>
            </a:r>
            <a:r>
              <a:rPr sz="2105" spc="-4" dirty="0" err="1">
                <a:latin typeface="Trebuchet MS"/>
                <a:cs typeface="Trebuchet MS"/>
              </a:rPr>
              <a:t>ssh</a:t>
            </a:r>
            <a:r>
              <a:rPr sz="2105" spc="-4" dirty="0">
                <a:latin typeface="Trebuchet MS"/>
                <a:cs typeface="Trebuchet MS"/>
              </a:rPr>
              <a:t> </a:t>
            </a:r>
            <a:endParaRPr lang="fr-FR" sz="2105" spc="-4" dirty="0">
              <a:latin typeface="Trebuchet MS"/>
              <a:cs typeface="Trebuchet MS"/>
            </a:endParaRPr>
          </a:p>
          <a:p>
            <a:pPr marL="311897" indent="-300758">
              <a:spcBef>
                <a:spcPts val="1245"/>
              </a:spcBef>
              <a:buFont typeface="Arial" panose="020B0604020202020204" pitchFamily="34" charset="0"/>
              <a:buChar char="•"/>
            </a:pPr>
            <a:r>
              <a:rPr sz="2105" b="1" spc="-4" dirty="0" err="1">
                <a:solidFill>
                  <a:srgbClr val="C00000"/>
                </a:solidFill>
                <a:latin typeface="Trebuchet MS"/>
                <a:cs typeface="Trebuchet MS"/>
              </a:rPr>
              <a:t>ansible_ssh_host</a:t>
            </a:r>
            <a:r>
              <a:rPr sz="2105" b="1" spc="-4" dirty="0">
                <a:solidFill>
                  <a:srgbClr val="C00000"/>
                </a:solidFill>
                <a:latin typeface="Trebuchet MS"/>
                <a:cs typeface="Trebuchet MS"/>
              </a:rPr>
              <a:t> </a:t>
            </a:r>
            <a:r>
              <a:rPr sz="2105" b="1" dirty="0">
                <a:solidFill>
                  <a:srgbClr val="C00000"/>
                </a:solidFill>
                <a:latin typeface="Trebuchet MS"/>
                <a:cs typeface="Trebuchet MS"/>
              </a:rPr>
              <a:t>: </a:t>
            </a:r>
            <a:r>
              <a:rPr lang="fr-FR" sz="2105" spc="-4" dirty="0">
                <a:latin typeface="Trebuchet MS"/>
                <a:cs typeface="Trebuchet MS"/>
              </a:rPr>
              <a:t>Le nom de l’hôte distant</a:t>
            </a:r>
            <a:endParaRPr sz="2105" dirty="0">
              <a:latin typeface="Trebuchet MS"/>
              <a:cs typeface="Trebuchet MS"/>
            </a:endParaRPr>
          </a:p>
          <a:p>
            <a:pPr marL="311897" marR="393212" indent="-300758">
              <a:lnSpc>
                <a:spcPts val="3684"/>
              </a:lnSpc>
              <a:spcBef>
                <a:spcPts val="246"/>
              </a:spcBef>
              <a:buFont typeface="Arial" panose="020B0604020202020204" pitchFamily="34" charset="0"/>
              <a:buChar char="•"/>
            </a:pPr>
            <a:r>
              <a:rPr sz="2105" b="1" spc="-4" dirty="0">
                <a:solidFill>
                  <a:srgbClr val="C00000"/>
                </a:solidFill>
                <a:latin typeface="Trebuchet MS"/>
                <a:cs typeface="Trebuchet MS"/>
              </a:rPr>
              <a:t>ansible_ssh_port </a:t>
            </a:r>
            <a:r>
              <a:rPr sz="2105" b="1" dirty="0">
                <a:solidFill>
                  <a:srgbClr val="C00000"/>
                </a:solidFill>
                <a:latin typeface="Trebuchet MS"/>
                <a:cs typeface="Trebuchet MS"/>
              </a:rPr>
              <a:t>: </a:t>
            </a:r>
            <a:r>
              <a:rPr lang="fr-FR" sz="2105" spc="-4" dirty="0">
                <a:latin typeface="Trebuchet MS"/>
                <a:cs typeface="Trebuchet MS"/>
              </a:rPr>
              <a:t>Le numéro du port </a:t>
            </a:r>
            <a:r>
              <a:rPr lang="fr-FR" sz="2105" spc="-4" dirty="0" err="1">
                <a:latin typeface="Trebuchet MS"/>
                <a:cs typeface="Trebuchet MS"/>
              </a:rPr>
              <a:t>ssh</a:t>
            </a:r>
            <a:r>
              <a:rPr lang="fr-FR" sz="2105" spc="-4" dirty="0">
                <a:latin typeface="Trebuchet MS"/>
                <a:cs typeface="Trebuchet MS"/>
              </a:rPr>
              <a:t> si différent du 22</a:t>
            </a:r>
            <a:endParaRPr lang="fr-FR" sz="2105" dirty="0">
              <a:latin typeface="Trebuchet MS"/>
              <a:cs typeface="Trebuchet MS"/>
            </a:endParaRPr>
          </a:p>
          <a:p>
            <a:pPr marL="311897" marR="393212" indent="-300758">
              <a:lnSpc>
                <a:spcPts val="3684"/>
              </a:lnSpc>
              <a:spcBef>
                <a:spcPts val="246"/>
              </a:spcBef>
              <a:buFont typeface="Arial" panose="020B0604020202020204" pitchFamily="34" charset="0"/>
              <a:buChar char="•"/>
            </a:pPr>
            <a:r>
              <a:rPr sz="2105" b="1" spc="-4" dirty="0" err="1">
                <a:solidFill>
                  <a:srgbClr val="C00000"/>
                </a:solidFill>
                <a:latin typeface="Trebuchet MS"/>
                <a:cs typeface="Trebuchet MS"/>
              </a:rPr>
              <a:t>ansible_ssh_user</a:t>
            </a:r>
            <a:r>
              <a:rPr sz="2105" b="1" spc="-4" dirty="0">
                <a:solidFill>
                  <a:srgbClr val="C00000"/>
                </a:solidFill>
                <a:latin typeface="Trebuchet MS"/>
                <a:cs typeface="Trebuchet MS"/>
              </a:rPr>
              <a:t> </a:t>
            </a:r>
            <a:r>
              <a:rPr sz="2105" b="1" dirty="0">
                <a:solidFill>
                  <a:srgbClr val="C00000"/>
                </a:solidFill>
                <a:latin typeface="Trebuchet MS"/>
                <a:cs typeface="Trebuchet MS"/>
              </a:rPr>
              <a:t>: </a:t>
            </a:r>
            <a:r>
              <a:rPr lang="fr-FR" sz="2105" spc="-4" dirty="0">
                <a:latin typeface="Trebuchet MS"/>
                <a:cs typeface="Trebuchet MS"/>
              </a:rPr>
              <a:t>Le nom d’utilisateur de la machine distante.</a:t>
            </a:r>
            <a:endParaRPr sz="2105" dirty="0">
              <a:latin typeface="Trebuchet MS"/>
              <a:cs typeface="Trebuchet MS"/>
            </a:endParaRPr>
          </a:p>
          <a:p>
            <a:pPr marL="311897" marR="1066019" indent="-300758">
              <a:lnSpc>
                <a:spcPts val="2456"/>
              </a:lnSpc>
              <a:spcBef>
                <a:spcPts val="982"/>
              </a:spcBef>
              <a:buFont typeface="Arial" panose="020B0604020202020204" pitchFamily="34" charset="0"/>
              <a:buChar char="•"/>
            </a:pPr>
            <a:r>
              <a:rPr sz="2105" b="1" spc="-4" dirty="0">
                <a:solidFill>
                  <a:srgbClr val="C00000"/>
                </a:solidFill>
                <a:latin typeface="Trebuchet MS"/>
                <a:cs typeface="Trebuchet MS"/>
              </a:rPr>
              <a:t>ansible_ssh_pass </a:t>
            </a:r>
            <a:r>
              <a:rPr sz="2105" b="1" dirty="0">
                <a:solidFill>
                  <a:srgbClr val="C00000"/>
                </a:solidFill>
                <a:latin typeface="Trebuchet MS"/>
                <a:cs typeface="Trebuchet MS"/>
              </a:rPr>
              <a:t>: </a:t>
            </a:r>
            <a:r>
              <a:rPr lang="fr-FR" sz="2105" spc="-4" dirty="0">
                <a:latin typeface="Trebuchet MS"/>
                <a:cs typeface="Trebuchet MS"/>
              </a:rPr>
              <a:t>Mot de passe </a:t>
            </a:r>
            <a:r>
              <a:rPr lang="fr-FR" sz="2105" spc="-4" dirty="0" err="1">
                <a:latin typeface="Trebuchet MS"/>
                <a:cs typeface="Trebuchet MS"/>
              </a:rPr>
              <a:t>ssh</a:t>
            </a:r>
            <a:r>
              <a:rPr lang="fr-FR" sz="2105" spc="-4" dirty="0">
                <a:latin typeface="Trebuchet MS"/>
                <a:cs typeface="Trebuchet MS"/>
              </a:rPr>
              <a:t> nécessaire (non sécurisé).</a:t>
            </a:r>
            <a:endParaRPr sz="2105" dirty="0">
              <a:latin typeface="Trebuchet MS"/>
              <a:cs typeface="Trebuchet MS"/>
            </a:endParaRPr>
          </a:p>
          <a:p>
            <a:pPr marL="311897" marR="4456" indent="-300758">
              <a:lnSpc>
                <a:spcPts val="2456"/>
              </a:lnSpc>
              <a:spcBef>
                <a:spcPts val="1228"/>
              </a:spcBef>
              <a:buFont typeface="Arial" panose="020B0604020202020204" pitchFamily="34" charset="0"/>
              <a:buChar char="•"/>
            </a:pPr>
            <a:r>
              <a:rPr sz="2105" b="1" spc="-4" dirty="0">
                <a:solidFill>
                  <a:srgbClr val="C00000"/>
                </a:solidFill>
                <a:latin typeface="Trebuchet MS"/>
                <a:cs typeface="Trebuchet MS"/>
              </a:rPr>
              <a:t>ansible_ssh_private_key_file </a:t>
            </a:r>
            <a:r>
              <a:rPr sz="2105" b="1" dirty="0">
                <a:solidFill>
                  <a:srgbClr val="C00000"/>
                </a:solidFill>
                <a:latin typeface="Trebuchet MS"/>
                <a:cs typeface="Trebuchet MS"/>
              </a:rPr>
              <a:t>: </a:t>
            </a:r>
            <a:r>
              <a:rPr lang="fr-FR" sz="2105" spc="-4" dirty="0">
                <a:latin typeface="Trebuchet MS"/>
                <a:cs typeface="Trebuchet MS"/>
              </a:rPr>
              <a:t>fichier de clé privée utilisé pour </a:t>
            </a:r>
            <a:r>
              <a:rPr lang="fr-FR" sz="2105" spc="-4" dirty="0" err="1">
                <a:latin typeface="Trebuchet MS"/>
                <a:cs typeface="Trebuchet MS"/>
              </a:rPr>
              <a:t>ssh</a:t>
            </a:r>
            <a:r>
              <a:rPr lang="fr-FR" sz="2105" spc="-4" dirty="0">
                <a:latin typeface="Trebuchet MS"/>
                <a:cs typeface="Trebuchet MS"/>
              </a:rPr>
              <a:t>.</a:t>
            </a:r>
            <a:endParaRPr sz="2105" dirty="0">
              <a:latin typeface="Trebuchet MS"/>
              <a:cs typeface="Trebuchet MS"/>
            </a:endParaRPr>
          </a:p>
        </p:txBody>
      </p:sp>
      <p:sp>
        <p:nvSpPr>
          <p:cNvPr id="3" name="Espace réservé de la date 2">
            <a:extLst>
              <a:ext uri="{FF2B5EF4-FFF2-40B4-BE49-F238E27FC236}">
                <a16:creationId xmlns:a16="http://schemas.microsoft.com/office/drawing/2014/main" id="{2B29FAA5-994A-4B90-AB71-379100075719}"/>
              </a:ext>
            </a:extLst>
          </p:cNvPr>
          <p:cNvSpPr>
            <a:spLocks noGrp="1"/>
          </p:cNvSpPr>
          <p:nvPr>
            <p:ph type="dt" sz="half" idx="6"/>
          </p:nvPr>
        </p:nvSpPr>
        <p:spPr/>
        <p:txBody>
          <a:bodyPr/>
          <a:lstStyle/>
          <a:p>
            <a:fld id="{DD97779F-E11C-4FE9-805C-40DDB138E1DA}"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ECB8DDE2-6BA6-4EAC-9E0D-2A8CAD1B9BA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68</a:t>
            </a:fld>
            <a:endParaRPr lang="fr-FR" spc="-1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6007" y="965800"/>
            <a:ext cx="7318522" cy="534468"/>
          </a:xfrm>
          <a:prstGeom prst="rect">
            <a:avLst/>
          </a:prstGeom>
        </p:spPr>
        <p:txBody>
          <a:bodyPr vert="horz" wrap="square" lIns="0" tIns="11139" rIns="0" bIns="0" rtlCol="0" anchor="ctr">
            <a:spAutoFit/>
          </a:bodyPr>
          <a:lstStyle/>
          <a:p>
            <a:pPr marL="11139">
              <a:spcBef>
                <a:spcPts val="88"/>
              </a:spcBef>
            </a:pPr>
            <a:r>
              <a:rPr lang="fr-FR" u="none" spc="-4" dirty="0"/>
              <a:t>Inventaire – hôtes et groupes</a:t>
            </a:r>
            <a:endParaRPr u="none" spc="-4" dirty="0"/>
          </a:p>
        </p:txBody>
      </p:sp>
      <p:sp>
        <p:nvSpPr>
          <p:cNvPr id="3" name="object 3"/>
          <p:cNvSpPr txBox="1"/>
          <p:nvPr/>
        </p:nvSpPr>
        <p:spPr>
          <a:xfrm>
            <a:off x="3156262" y="2548532"/>
            <a:ext cx="2269006" cy="254263"/>
          </a:xfrm>
          <a:prstGeom prst="rect">
            <a:avLst/>
          </a:prstGeom>
        </p:spPr>
        <p:txBody>
          <a:bodyPr vert="horz" wrap="square" lIns="0" tIns="11139" rIns="0" bIns="0" rtlCol="0">
            <a:spAutoFit/>
          </a:bodyPr>
          <a:lstStyle/>
          <a:p>
            <a:pPr marL="11139">
              <a:spcBef>
                <a:spcPts val="88"/>
              </a:spcBef>
            </a:pPr>
            <a:r>
              <a:rPr sz="1579" spc="-4" dirty="0">
                <a:latin typeface="Arial"/>
                <a:cs typeface="Arial"/>
              </a:rPr>
              <a:t>ansible_connection=local</a:t>
            </a:r>
            <a:endParaRPr sz="1579" dirty="0">
              <a:latin typeface="Arial"/>
              <a:cs typeface="Arial"/>
            </a:endParaRPr>
          </a:p>
        </p:txBody>
      </p:sp>
      <p:sp>
        <p:nvSpPr>
          <p:cNvPr id="4" name="object 4"/>
          <p:cNvSpPr txBox="1"/>
          <p:nvPr/>
        </p:nvSpPr>
        <p:spPr>
          <a:xfrm>
            <a:off x="1329474" y="2548532"/>
            <a:ext cx="1159009" cy="254263"/>
          </a:xfrm>
          <a:prstGeom prst="rect">
            <a:avLst/>
          </a:prstGeom>
        </p:spPr>
        <p:txBody>
          <a:bodyPr vert="horz" wrap="square" lIns="0" tIns="11139" rIns="0" bIns="0" rtlCol="0">
            <a:spAutoFit/>
          </a:bodyPr>
          <a:lstStyle/>
          <a:p>
            <a:pPr marL="11139">
              <a:spcBef>
                <a:spcPts val="88"/>
              </a:spcBef>
            </a:pPr>
            <a:r>
              <a:rPr sz="1579" dirty="0">
                <a:latin typeface="Arial"/>
                <a:cs typeface="Arial"/>
              </a:rPr>
              <a:t>localhost</a:t>
            </a:r>
          </a:p>
        </p:txBody>
      </p:sp>
      <p:sp>
        <p:nvSpPr>
          <p:cNvPr id="5" name="object 5"/>
          <p:cNvSpPr txBox="1"/>
          <p:nvPr/>
        </p:nvSpPr>
        <p:spPr>
          <a:xfrm>
            <a:off x="1076109" y="3328259"/>
            <a:ext cx="7164532" cy="1303909"/>
          </a:xfrm>
          <a:prstGeom prst="rect">
            <a:avLst/>
          </a:prstGeom>
        </p:spPr>
        <p:txBody>
          <a:bodyPr vert="horz" wrap="square" lIns="0" tIns="11139" rIns="0" bIns="0" rtlCol="0">
            <a:spAutoFit/>
          </a:bodyPr>
          <a:lstStyle/>
          <a:p>
            <a:pPr marL="11139">
              <a:spcBef>
                <a:spcPts val="88"/>
              </a:spcBef>
            </a:pPr>
            <a:r>
              <a:rPr lang="fr-FR" sz="1579" spc="-4" dirty="0">
                <a:latin typeface="Arial"/>
                <a:cs typeface="Arial"/>
              </a:rPr>
              <a:t>[</a:t>
            </a:r>
            <a:r>
              <a:rPr lang="fr-FR" sz="1579" spc="-4" dirty="0" err="1">
                <a:latin typeface="Arial"/>
                <a:cs typeface="Arial"/>
              </a:rPr>
              <a:t>webservers</a:t>
            </a:r>
            <a:r>
              <a:rPr lang="fr-FR" sz="1579" spc="-4" dirty="0">
                <a:latin typeface="Arial"/>
                <a:cs typeface="Arial"/>
              </a:rPr>
              <a:t>]</a:t>
            </a:r>
          </a:p>
          <a:p>
            <a:pPr marL="11139">
              <a:spcBef>
                <a:spcPts val="88"/>
              </a:spcBef>
            </a:pPr>
            <a:r>
              <a:rPr sz="1579" spc="-4" dirty="0">
                <a:latin typeface="Arial"/>
                <a:cs typeface="Arial"/>
              </a:rPr>
              <a:t>web</a:t>
            </a:r>
            <a:r>
              <a:rPr sz="1579" b="1" spc="-4" dirty="0">
                <a:latin typeface="Arial"/>
                <a:cs typeface="Arial"/>
              </a:rPr>
              <a:t>[1:5]</a:t>
            </a:r>
            <a:r>
              <a:rPr sz="1579" spc="-4" dirty="0">
                <a:latin typeface="Arial"/>
                <a:cs typeface="Arial"/>
              </a:rPr>
              <a:t>.example.com ansible_connection=ssh</a:t>
            </a:r>
            <a:r>
              <a:rPr sz="1579" spc="61" dirty="0">
                <a:latin typeface="Arial"/>
                <a:cs typeface="Arial"/>
              </a:rPr>
              <a:t> </a:t>
            </a:r>
            <a:r>
              <a:rPr sz="1579" dirty="0">
                <a:latin typeface="Arial"/>
                <a:cs typeface="Arial"/>
              </a:rPr>
              <a:t>ansible_ssh_user=webadmin</a:t>
            </a:r>
          </a:p>
          <a:p>
            <a:pPr marL="11139">
              <a:spcBef>
                <a:spcPts val="1175"/>
              </a:spcBef>
            </a:pPr>
            <a:r>
              <a:rPr sz="1579" spc="-4" dirty="0">
                <a:latin typeface="Arial"/>
                <a:cs typeface="Arial"/>
              </a:rPr>
              <a:t>[dbservers]</a:t>
            </a:r>
            <a:endParaRPr sz="1579" dirty="0">
              <a:latin typeface="Arial"/>
              <a:cs typeface="Arial"/>
            </a:endParaRPr>
          </a:p>
          <a:p>
            <a:pPr marL="11139">
              <a:spcBef>
                <a:spcPts val="1175"/>
              </a:spcBef>
            </a:pPr>
            <a:r>
              <a:rPr sz="1579" spc="-4" dirty="0">
                <a:latin typeface="Arial"/>
                <a:cs typeface="Arial"/>
              </a:rPr>
              <a:t>db</a:t>
            </a:r>
            <a:r>
              <a:rPr sz="1579" b="1" spc="-4" dirty="0">
                <a:latin typeface="Arial"/>
                <a:cs typeface="Arial"/>
              </a:rPr>
              <a:t>[1:2]</a:t>
            </a:r>
            <a:r>
              <a:rPr sz="1579" spc="-4" dirty="0">
                <a:latin typeface="Arial"/>
                <a:cs typeface="Arial"/>
              </a:rPr>
              <a:t>.example.com ansible_connection=ssh</a:t>
            </a:r>
            <a:r>
              <a:rPr sz="1579" spc="18" dirty="0">
                <a:latin typeface="Arial"/>
                <a:cs typeface="Arial"/>
              </a:rPr>
              <a:t> </a:t>
            </a:r>
            <a:r>
              <a:rPr sz="1579" dirty="0">
                <a:latin typeface="Arial"/>
                <a:cs typeface="Arial"/>
              </a:rPr>
              <a:t>ansible_ssh_user=dbadmin</a:t>
            </a:r>
          </a:p>
        </p:txBody>
      </p:sp>
      <p:sp>
        <p:nvSpPr>
          <p:cNvPr id="6" name="Espace réservé de la date 5">
            <a:extLst>
              <a:ext uri="{FF2B5EF4-FFF2-40B4-BE49-F238E27FC236}">
                <a16:creationId xmlns:a16="http://schemas.microsoft.com/office/drawing/2014/main" id="{3833C7AD-A082-47CD-A259-6F29F09FA21B}"/>
              </a:ext>
            </a:extLst>
          </p:cNvPr>
          <p:cNvSpPr>
            <a:spLocks noGrp="1"/>
          </p:cNvSpPr>
          <p:nvPr>
            <p:ph type="dt" sz="half" idx="6"/>
          </p:nvPr>
        </p:nvSpPr>
        <p:spPr/>
        <p:txBody>
          <a:bodyPr/>
          <a:lstStyle/>
          <a:p>
            <a:fld id="{B8CA5D06-C9E8-459B-87F9-DABC91F31101}" type="datetime1">
              <a:rPr lang="en-US" smtClean="0"/>
              <a:t>11/26/2020</a:t>
            </a:fld>
            <a:endParaRPr lang="en-US"/>
          </a:p>
        </p:txBody>
      </p:sp>
      <p:sp>
        <p:nvSpPr>
          <p:cNvPr id="7" name="Espace réservé du numéro de diapositive 6">
            <a:extLst>
              <a:ext uri="{FF2B5EF4-FFF2-40B4-BE49-F238E27FC236}">
                <a16:creationId xmlns:a16="http://schemas.microsoft.com/office/drawing/2014/main" id="{BD5A4D5A-C236-4981-ACF4-AC540B2012E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69</a:t>
            </a:fld>
            <a:endParaRPr lang="fr-FR" spc="-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190739" y="1125728"/>
            <a:ext cx="8311921" cy="566822"/>
          </a:xfrm>
          <a:prstGeom prst="rect">
            <a:avLst/>
          </a:prstGeom>
        </p:spPr>
        <p:txBody>
          <a:bodyPr vert="horz" wrap="square" lIns="0" tIns="12700" rIns="0" bIns="0" rtlCol="0">
            <a:spAutoFit/>
          </a:bodyPr>
          <a:lstStyle/>
          <a:p>
            <a:pPr marL="195580">
              <a:lnSpc>
                <a:spcPct val="100000"/>
              </a:lnSpc>
              <a:spcBef>
                <a:spcPts val="100"/>
              </a:spcBef>
              <a:tabLst>
                <a:tab pos="8298815" algn="l"/>
              </a:tabLst>
            </a:pPr>
            <a:r>
              <a:rPr lang="fr-FR" sz="3600" spc="-85" dirty="0"/>
              <a:t>Commençons l’automatisation </a:t>
            </a:r>
            <a:r>
              <a:rPr sz="3600" dirty="0">
                <a:latin typeface="Wingdings"/>
                <a:cs typeface="Wingdings"/>
              </a:rPr>
              <a:t></a:t>
            </a:r>
            <a:r>
              <a:rPr sz="3600" dirty="0">
                <a:latin typeface="Times New Roman"/>
                <a:cs typeface="Times New Roman"/>
              </a:rPr>
              <a:t>	</a:t>
            </a:r>
          </a:p>
        </p:txBody>
      </p:sp>
      <p:sp>
        <p:nvSpPr>
          <p:cNvPr id="5" name="object 5"/>
          <p:cNvSpPr/>
          <p:nvPr/>
        </p:nvSpPr>
        <p:spPr>
          <a:xfrm>
            <a:off x="3791593" y="2062226"/>
            <a:ext cx="3108960" cy="343204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6007" y="965800"/>
            <a:ext cx="7573798" cy="534468"/>
          </a:xfrm>
          <a:prstGeom prst="rect">
            <a:avLst/>
          </a:prstGeom>
        </p:spPr>
        <p:txBody>
          <a:bodyPr vert="horz" wrap="square" lIns="0" tIns="11139" rIns="0" bIns="0" rtlCol="0" anchor="ctr">
            <a:spAutoFit/>
          </a:bodyPr>
          <a:lstStyle/>
          <a:p>
            <a:pPr marL="11139">
              <a:spcBef>
                <a:spcPts val="88"/>
              </a:spcBef>
            </a:pPr>
            <a:r>
              <a:rPr lang="fr-FR" u="none" spc="-4" dirty="0"/>
              <a:t>Inventaire – groupement de variables</a:t>
            </a:r>
            <a:endParaRPr u="none" spc="-4" dirty="0"/>
          </a:p>
        </p:txBody>
      </p:sp>
      <p:sp>
        <p:nvSpPr>
          <p:cNvPr id="3" name="object 3"/>
          <p:cNvSpPr txBox="1"/>
          <p:nvPr/>
        </p:nvSpPr>
        <p:spPr>
          <a:xfrm>
            <a:off x="1766009" y="2315036"/>
            <a:ext cx="6877750" cy="1438562"/>
          </a:xfrm>
          <a:prstGeom prst="rect">
            <a:avLst/>
          </a:prstGeom>
        </p:spPr>
        <p:txBody>
          <a:bodyPr vert="horz" wrap="square" lIns="0" tIns="11139" rIns="0" bIns="0" rtlCol="0">
            <a:spAutoFit/>
          </a:bodyPr>
          <a:lstStyle/>
          <a:p>
            <a:pPr marL="11139">
              <a:spcBef>
                <a:spcPts val="88"/>
              </a:spcBef>
            </a:pPr>
            <a:r>
              <a:rPr sz="1579" spc="-4" dirty="0">
                <a:latin typeface="Arial"/>
                <a:cs typeface="Arial"/>
              </a:rPr>
              <a:t>[webservers]</a:t>
            </a:r>
            <a:endParaRPr sz="1579">
              <a:latin typeface="Arial"/>
              <a:cs typeface="Arial"/>
            </a:endParaRPr>
          </a:p>
          <a:p>
            <a:pPr marL="11139" marR="4456">
              <a:lnSpc>
                <a:spcPct val="162000"/>
              </a:lnSpc>
            </a:pPr>
            <a:r>
              <a:rPr sz="1579" spc="-4" dirty="0">
                <a:latin typeface="Arial"/>
                <a:cs typeface="Arial"/>
              </a:rPr>
              <a:t>web[1:5].example.com ansible_connection=ssh </a:t>
            </a:r>
            <a:r>
              <a:rPr sz="1579" dirty="0">
                <a:latin typeface="Arial"/>
                <a:cs typeface="Arial"/>
              </a:rPr>
              <a:t>ansible_ssh_user=webadmin  </a:t>
            </a:r>
            <a:r>
              <a:rPr sz="1579" spc="-4" dirty="0">
                <a:latin typeface="Arial"/>
                <a:cs typeface="Arial"/>
              </a:rPr>
              <a:t>[webservers</a:t>
            </a:r>
            <a:r>
              <a:rPr sz="1579" b="1" spc="-4" dirty="0">
                <a:latin typeface="Arial"/>
                <a:cs typeface="Arial"/>
              </a:rPr>
              <a:t>:vars</a:t>
            </a:r>
            <a:r>
              <a:rPr sz="1579" spc="-4" dirty="0">
                <a:latin typeface="Arial"/>
                <a:cs typeface="Arial"/>
              </a:rPr>
              <a:t>]</a:t>
            </a:r>
            <a:endParaRPr sz="1579">
              <a:latin typeface="Arial"/>
              <a:cs typeface="Arial"/>
            </a:endParaRPr>
          </a:p>
          <a:p>
            <a:pPr marL="11139">
              <a:spcBef>
                <a:spcPts val="1175"/>
              </a:spcBef>
            </a:pPr>
            <a:r>
              <a:rPr sz="1579" spc="-4" dirty="0">
                <a:latin typeface="Arial"/>
                <a:cs typeface="Arial"/>
              </a:rPr>
              <a:t>http_port=80</a:t>
            </a:r>
            <a:endParaRPr sz="1579">
              <a:latin typeface="Arial"/>
              <a:cs typeface="Arial"/>
            </a:endParaRPr>
          </a:p>
        </p:txBody>
      </p:sp>
      <p:sp>
        <p:nvSpPr>
          <p:cNvPr id="4" name="Espace réservé de la date 3">
            <a:extLst>
              <a:ext uri="{FF2B5EF4-FFF2-40B4-BE49-F238E27FC236}">
                <a16:creationId xmlns:a16="http://schemas.microsoft.com/office/drawing/2014/main" id="{894D4997-EFC6-4590-A5D3-7BAFB2638292}"/>
              </a:ext>
            </a:extLst>
          </p:cNvPr>
          <p:cNvSpPr>
            <a:spLocks noGrp="1"/>
          </p:cNvSpPr>
          <p:nvPr>
            <p:ph type="dt" sz="half" idx="6"/>
          </p:nvPr>
        </p:nvSpPr>
        <p:spPr/>
        <p:txBody>
          <a:bodyPr/>
          <a:lstStyle/>
          <a:p>
            <a:fld id="{6CA39E2C-0BDE-4672-BFFC-0ACD29E3CB86}"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C6B6EC34-1571-4CB8-8DFB-3B20DD92EE0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70</a:t>
            </a:fld>
            <a:endParaRPr lang="fr-FR" spc="-1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6008" y="965800"/>
            <a:ext cx="6881064" cy="534468"/>
          </a:xfrm>
          <a:prstGeom prst="rect">
            <a:avLst/>
          </a:prstGeom>
        </p:spPr>
        <p:txBody>
          <a:bodyPr vert="horz" wrap="square" lIns="0" tIns="11139" rIns="0" bIns="0" rtlCol="0" anchor="ctr">
            <a:spAutoFit/>
          </a:bodyPr>
          <a:lstStyle/>
          <a:p>
            <a:pPr marL="11139">
              <a:spcBef>
                <a:spcPts val="88"/>
              </a:spcBef>
            </a:pPr>
            <a:r>
              <a:rPr lang="fr-FR" u="none" spc="-4" dirty="0"/>
              <a:t>Inventaire – groupes de groupes</a:t>
            </a:r>
            <a:endParaRPr u="none" spc="-4" dirty="0"/>
          </a:p>
        </p:txBody>
      </p:sp>
      <p:sp>
        <p:nvSpPr>
          <p:cNvPr id="3" name="object 3"/>
          <p:cNvSpPr txBox="1"/>
          <p:nvPr/>
        </p:nvSpPr>
        <p:spPr>
          <a:xfrm>
            <a:off x="1766007" y="2326176"/>
            <a:ext cx="1850181" cy="3407049"/>
          </a:xfrm>
          <a:prstGeom prst="rect">
            <a:avLst/>
          </a:prstGeom>
        </p:spPr>
        <p:txBody>
          <a:bodyPr vert="horz" wrap="square" lIns="0" tIns="11139" rIns="0" bIns="0" rtlCol="0">
            <a:spAutoFit/>
          </a:bodyPr>
          <a:lstStyle/>
          <a:p>
            <a:pPr marL="11139">
              <a:spcBef>
                <a:spcPts val="88"/>
              </a:spcBef>
            </a:pPr>
            <a:r>
              <a:rPr sz="1579" dirty="0">
                <a:latin typeface="Arial"/>
                <a:cs typeface="Arial"/>
              </a:rPr>
              <a:t>[atlanta]</a:t>
            </a:r>
          </a:p>
          <a:p>
            <a:pPr marL="11139" marR="1118373">
              <a:lnSpc>
                <a:spcPct val="162000"/>
              </a:lnSpc>
            </a:pPr>
            <a:r>
              <a:rPr sz="1579" spc="-4" dirty="0">
                <a:latin typeface="Arial"/>
                <a:cs typeface="Arial"/>
              </a:rPr>
              <a:t>host1  host2  [</a:t>
            </a:r>
            <a:r>
              <a:rPr sz="1579" dirty="0">
                <a:latin typeface="Arial"/>
                <a:cs typeface="Arial"/>
              </a:rPr>
              <a:t>raleigh]  </a:t>
            </a:r>
            <a:r>
              <a:rPr sz="1579" spc="-4" dirty="0">
                <a:latin typeface="Arial"/>
                <a:cs typeface="Arial"/>
              </a:rPr>
              <a:t>host2  host3</a:t>
            </a:r>
            <a:endParaRPr sz="1579" dirty="0">
              <a:latin typeface="Arial"/>
              <a:cs typeface="Arial"/>
            </a:endParaRPr>
          </a:p>
          <a:p>
            <a:pPr marL="11139" marR="4456">
              <a:lnSpc>
                <a:spcPct val="162000"/>
              </a:lnSpc>
            </a:pPr>
            <a:r>
              <a:rPr sz="1579" spc="-4" dirty="0">
                <a:latin typeface="Arial"/>
                <a:cs typeface="Arial"/>
              </a:rPr>
              <a:t>[</a:t>
            </a:r>
            <a:r>
              <a:rPr sz="1579" dirty="0">
                <a:latin typeface="Arial"/>
                <a:cs typeface="Arial"/>
              </a:rPr>
              <a:t>sou</a:t>
            </a:r>
            <a:r>
              <a:rPr sz="1579" spc="-4" dirty="0">
                <a:latin typeface="Arial"/>
                <a:cs typeface="Arial"/>
              </a:rPr>
              <a:t>t</a:t>
            </a:r>
            <a:r>
              <a:rPr sz="1579" dirty="0">
                <a:latin typeface="Arial"/>
                <a:cs typeface="Arial"/>
              </a:rPr>
              <a:t>heas</a:t>
            </a:r>
            <a:r>
              <a:rPr sz="1579" spc="-4" dirty="0">
                <a:latin typeface="Arial"/>
                <a:cs typeface="Arial"/>
              </a:rPr>
              <a:t>t</a:t>
            </a:r>
            <a:r>
              <a:rPr sz="1579" b="1" dirty="0">
                <a:latin typeface="Arial"/>
                <a:cs typeface="Arial"/>
              </a:rPr>
              <a:t>:c</a:t>
            </a:r>
            <a:r>
              <a:rPr sz="1579" b="1" spc="-4" dirty="0">
                <a:latin typeface="Arial"/>
                <a:cs typeface="Arial"/>
              </a:rPr>
              <a:t>hild</a:t>
            </a:r>
            <a:r>
              <a:rPr sz="1579" b="1" dirty="0">
                <a:latin typeface="Arial"/>
                <a:cs typeface="Arial"/>
              </a:rPr>
              <a:t>re</a:t>
            </a:r>
            <a:r>
              <a:rPr sz="1579" b="1" spc="-4" dirty="0">
                <a:latin typeface="Arial"/>
                <a:cs typeface="Arial"/>
              </a:rPr>
              <a:t>n</a:t>
            </a:r>
            <a:r>
              <a:rPr sz="1579" dirty="0">
                <a:latin typeface="Arial"/>
                <a:cs typeface="Arial"/>
              </a:rPr>
              <a:t>]  </a:t>
            </a:r>
            <a:r>
              <a:rPr sz="1579" spc="-4" dirty="0">
                <a:latin typeface="Arial"/>
                <a:cs typeface="Arial"/>
              </a:rPr>
              <a:t>atlanta</a:t>
            </a:r>
            <a:endParaRPr sz="1579" dirty="0">
              <a:latin typeface="Arial"/>
              <a:cs typeface="Arial"/>
            </a:endParaRPr>
          </a:p>
          <a:p>
            <a:pPr marL="11139">
              <a:spcBef>
                <a:spcPts val="1175"/>
              </a:spcBef>
            </a:pPr>
            <a:r>
              <a:rPr sz="1579" dirty="0">
                <a:latin typeface="Arial"/>
                <a:cs typeface="Arial"/>
              </a:rPr>
              <a:t>raleigh</a:t>
            </a:r>
          </a:p>
        </p:txBody>
      </p:sp>
      <p:sp>
        <p:nvSpPr>
          <p:cNvPr id="4" name="Espace réservé de la date 3">
            <a:extLst>
              <a:ext uri="{FF2B5EF4-FFF2-40B4-BE49-F238E27FC236}">
                <a16:creationId xmlns:a16="http://schemas.microsoft.com/office/drawing/2014/main" id="{99C34508-8BF9-4FA3-A8AD-84F4C462601B}"/>
              </a:ext>
            </a:extLst>
          </p:cNvPr>
          <p:cNvSpPr>
            <a:spLocks noGrp="1"/>
          </p:cNvSpPr>
          <p:nvPr>
            <p:ph type="dt" sz="half" idx="6"/>
          </p:nvPr>
        </p:nvSpPr>
        <p:spPr/>
        <p:txBody>
          <a:bodyPr/>
          <a:lstStyle/>
          <a:p>
            <a:fld id="{EEBDDCCB-602D-4604-881E-1788C7E20CDD}"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5A82F839-7620-4480-82A6-62E2D72E392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71</a:t>
            </a:fld>
            <a:endParaRPr lang="fr-FR" spc="-1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6007" y="965800"/>
            <a:ext cx="3162678" cy="534468"/>
          </a:xfrm>
          <a:prstGeom prst="rect">
            <a:avLst/>
          </a:prstGeom>
        </p:spPr>
        <p:txBody>
          <a:bodyPr vert="horz" wrap="square" lIns="0" tIns="11139" rIns="0" bIns="0" rtlCol="0" anchor="ctr">
            <a:spAutoFit/>
          </a:bodyPr>
          <a:lstStyle/>
          <a:p>
            <a:pPr marL="11139">
              <a:spcBef>
                <a:spcPts val="88"/>
              </a:spcBef>
            </a:pPr>
            <a:r>
              <a:rPr lang="fr-FR" u="none" spc="-127" dirty="0"/>
              <a:t>Motifs utilisables</a:t>
            </a:r>
            <a:endParaRPr u="none" dirty="0"/>
          </a:p>
        </p:txBody>
      </p:sp>
      <p:sp>
        <p:nvSpPr>
          <p:cNvPr id="4" name="object 4"/>
          <p:cNvSpPr txBox="1"/>
          <p:nvPr/>
        </p:nvSpPr>
        <p:spPr>
          <a:xfrm>
            <a:off x="1157324" y="2219033"/>
            <a:ext cx="8131722" cy="3097179"/>
          </a:xfrm>
          <a:prstGeom prst="rect">
            <a:avLst/>
          </a:prstGeom>
        </p:spPr>
        <p:txBody>
          <a:bodyPr vert="horz" wrap="square" lIns="0" tIns="187691" rIns="0" bIns="0" rtlCol="0">
            <a:spAutoFit/>
          </a:bodyPr>
          <a:lstStyle/>
          <a:p>
            <a:pPr marL="702882" lvl="1" indent="-209416">
              <a:spcBef>
                <a:spcPts val="1215"/>
              </a:spcBef>
              <a:buClr>
                <a:srgbClr val="C0504D"/>
              </a:buClr>
              <a:buSzPct val="78571"/>
              <a:buFont typeface="Century Gothic"/>
              <a:buChar char="●"/>
              <a:tabLst>
                <a:tab pos="302428" algn="l"/>
              </a:tabLst>
            </a:pPr>
            <a:r>
              <a:rPr lang="fr-FR" sz="1842" spc="-4" dirty="0">
                <a:latin typeface="Trebuchet MS"/>
                <a:cs typeface="Trebuchet MS"/>
              </a:rPr>
              <a:t>Tous les hôtes de l’inventaire </a:t>
            </a:r>
            <a:r>
              <a:rPr sz="1842" dirty="0">
                <a:latin typeface="Trebuchet MS"/>
                <a:cs typeface="Trebuchet MS"/>
              </a:rPr>
              <a:t>(</a:t>
            </a:r>
            <a:r>
              <a:rPr sz="1842" b="1" dirty="0">
                <a:latin typeface="Trebuchet MS"/>
                <a:cs typeface="Trebuchet MS"/>
              </a:rPr>
              <a:t>all </a:t>
            </a:r>
            <a:r>
              <a:rPr lang="fr-FR" sz="1842" spc="-4" dirty="0">
                <a:latin typeface="Trebuchet MS"/>
                <a:cs typeface="Trebuchet MS"/>
              </a:rPr>
              <a:t>ou</a:t>
            </a:r>
            <a:r>
              <a:rPr sz="1842" spc="-4" dirty="0">
                <a:latin typeface="Trebuchet MS"/>
                <a:cs typeface="Trebuchet MS"/>
              </a:rPr>
              <a:t> </a:t>
            </a:r>
            <a:r>
              <a:rPr sz="1842" b="1" dirty="0">
                <a:latin typeface="Trebuchet MS"/>
                <a:cs typeface="Trebuchet MS"/>
              </a:rPr>
              <a:t>*</a:t>
            </a:r>
            <a:r>
              <a:rPr sz="1842" dirty="0">
                <a:latin typeface="Trebuchet MS"/>
                <a:cs typeface="Trebuchet MS"/>
              </a:rPr>
              <a:t>)</a:t>
            </a:r>
          </a:p>
          <a:p>
            <a:pPr marL="702882" lvl="1" indent="-209416">
              <a:spcBef>
                <a:spcPts val="1210"/>
              </a:spcBef>
              <a:buClr>
                <a:srgbClr val="C0504D"/>
              </a:buClr>
              <a:buSzPct val="78571"/>
              <a:buFont typeface="Century Gothic"/>
              <a:buChar char="●"/>
              <a:tabLst>
                <a:tab pos="302428" algn="l"/>
              </a:tabLst>
            </a:pPr>
            <a:r>
              <a:rPr lang="fr-FR" sz="1842" dirty="0">
                <a:latin typeface="Trebuchet MS"/>
                <a:cs typeface="Trebuchet MS"/>
              </a:rPr>
              <a:t>Un nom d’hôte ou groupe </a:t>
            </a:r>
            <a:r>
              <a:rPr sz="1842" dirty="0">
                <a:latin typeface="Trebuchet MS"/>
                <a:cs typeface="Trebuchet MS"/>
              </a:rPr>
              <a:t>(host1,</a:t>
            </a:r>
            <a:r>
              <a:rPr sz="1842" spc="4" dirty="0">
                <a:latin typeface="Trebuchet MS"/>
                <a:cs typeface="Trebuchet MS"/>
              </a:rPr>
              <a:t> </a:t>
            </a:r>
            <a:r>
              <a:rPr sz="1842" spc="-4" dirty="0">
                <a:latin typeface="Trebuchet MS"/>
                <a:cs typeface="Trebuchet MS"/>
              </a:rPr>
              <a:t>webservers)</a:t>
            </a:r>
            <a:endParaRPr sz="1842" dirty="0">
              <a:latin typeface="Trebuchet MS"/>
              <a:cs typeface="Trebuchet MS"/>
            </a:endParaRPr>
          </a:p>
          <a:p>
            <a:pPr marL="702882" lvl="1" indent="-209416">
              <a:spcBef>
                <a:spcPts val="1210"/>
              </a:spcBef>
              <a:buClr>
                <a:srgbClr val="C0504D"/>
              </a:buClr>
              <a:buSzPct val="78571"/>
              <a:buFont typeface="Century Gothic"/>
              <a:buChar char="●"/>
              <a:tabLst>
                <a:tab pos="302428" algn="l"/>
              </a:tabLst>
            </a:pPr>
            <a:r>
              <a:rPr lang="fr-FR" sz="1842" spc="-4" dirty="0" err="1">
                <a:latin typeface="Trebuchet MS"/>
                <a:cs typeface="Trebuchet MS"/>
              </a:rPr>
              <a:t>Wildcards</a:t>
            </a:r>
            <a:r>
              <a:rPr lang="fr-FR" sz="1842" spc="-4" dirty="0">
                <a:latin typeface="Trebuchet MS"/>
                <a:cs typeface="Trebuchet MS"/>
              </a:rPr>
              <a:t> </a:t>
            </a:r>
            <a:r>
              <a:rPr sz="1842" spc="-4" dirty="0">
                <a:latin typeface="Trebuchet MS"/>
                <a:cs typeface="Trebuchet MS"/>
              </a:rPr>
              <a:t>(192.168.1.</a:t>
            </a:r>
            <a:r>
              <a:rPr sz="1842" b="1" spc="-4" dirty="0">
                <a:latin typeface="Trebuchet MS"/>
                <a:cs typeface="Trebuchet MS"/>
              </a:rPr>
              <a:t>*</a:t>
            </a:r>
            <a:r>
              <a:rPr sz="1842" spc="-4" dirty="0">
                <a:latin typeface="Trebuchet MS"/>
                <a:cs typeface="Trebuchet MS"/>
              </a:rPr>
              <a:t>)</a:t>
            </a:r>
            <a:endParaRPr sz="1842" dirty="0">
              <a:latin typeface="Trebuchet MS"/>
              <a:cs typeface="Trebuchet MS"/>
            </a:endParaRPr>
          </a:p>
          <a:p>
            <a:pPr marL="672806" lvl="1" indent="-179341">
              <a:spcBef>
                <a:spcPts val="1210"/>
              </a:spcBef>
              <a:buClr>
                <a:srgbClr val="C0504D"/>
              </a:buClr>
              <a:buSzPct val="78571"/>
              <a:buFont typeface="Century Gothic"/>
              <a:buChar char="●"/>
              <a:tabLst>
                <a:tab pos="272353" algn="l"/>
              </a:tabLst>
            </a:pPr>
            <a:r>
              <a:rPr lang="fr-FR" sz="1842" spc="-4" dirty="0">
                <a:latin typeface="Trebuchet MS"/>
                <a:cs typeface="Trebuchet MS"/>
              </a:rPr>
              <a:t>OR </a:t>
            </a:r>
            <a:r>
              <a:rPr sz="1842" spc="-4" dirty="0">
                <a:latin typeface="Trebuchet MS"/>
                <a:cs typeface="Trebuchet MS"/>
              </a:rPr>
              <a:t>(host1</a:t>
            </a:r>
            <a:r>
              <a:rPr sz="1842" b="1" spc="-4" dirty="0">
                <a:latin typeface="Trebuchet MS"/>
                <a:cs typeface="Trebuchet MS"/>
              </a:rPr>
              <a:t>:</a:t>
            </a:r>
            <a:r>
              <a:rPr sz="1842" spc="-4" dirty="0">
                <a:latin typeface="Trebuchet MS"/>
                <a:cs typeface="Trebuchet MS"/>
              </a:rPr>
              <a:t>host2,</a:t>
            </a:r>
            <a:r>
              <a:rPr sz="1842" spc="18" dirty="0">
                <a:latin typeface="Trebuchet MS"/>
                <a:cs typeface="Trebuchet MS"/>
              </a:rPr>
              <a:t> </a:t>
            </a:r>
            <a:r>
              <a:rPr sz="1842" spc="-4" dirty="0">
                <a:latin typeface="Trebuchet MS"/>
                <a:cs typeface="Trebuchet MS"/>
              </a:rPr>
              <a:t>webservers</a:t>
            </a:r>
            <a:r>
              <a:rPr sz="1842" b="1" spc="-4" dirty="0">
                <a:latin typeface="Trebuchet MS"/>
                <a:cs typeface="Trebuchet MS"/>
              </a:rPr>
              <a:t>:</a:t>
            </a:r>
            <a:r>
              <a:rPr sz="1842" spc="-4" dirty="0">
                <a:latin typeface="Trebuchet MS"/>
                <a:cs typeface="Trebuchet MS"/>
              </a:rPr>
              <a:t>dbservers)</a:t>
            </a:r>
            <a:endParaRPr sz="1842" dirty="0">
              <a:latin typeface="Trebuchet MS"/>
              <a:cs typeface="Trebuchet MS"/>
            </a:endParaRPr>
          </a:p>
          <a:p>
            <a:pPr marL="702882" lvl="1" indent="-209416">
              <a:spcBef>
                <a:spcPts val="1210"/>
              </a:spcBef>
              <a:buClr>
                <a:srgbClr val="C0504D"/>
              </a:buClr>
              <a:buSzPct val="78571"/>
              <a:buFont typeface="Century Gothic"/>
              <a:buChar char="●"/>
              <a:tabLst>
                <a:tab pos="302428" algn="l"/>
              </a:tabLst>
            </a:pPr>
            <a:r>
              <a:rPr sz="1842" spc="-4" dirty="0">
                <a:latin typeface="Trebuchet MS"/>
                <a:cs typeface="Trebuchet MS"/>
              </a:rPr>
              <a:t>NOT (webservers:dbservers:</a:t>
            </a:r>
            <a:r>
              <a:rPr sz="1842" b="1" spc="-4" dirty="0">
                <a:latin typeface="Trebuchet MS"/>
                <a:cs typeface="Trebuchet MS"/>
              </a:rPr>
              <a:t>!</a:t>
            </a:r>
            <a:r>
              <a:rPr sz="1842" spc="-4" dirty="0">
                <a:latin typeface="Trebuchet MS"/>
                <a:cs typeface="Trebuchet MS"/>
              </a:rPr>
              <a:t>production)</a:t>
            </a:r>
            <a:endParaRPr sz="1842" dirty="0">
              <a:latin typeface="Trebuchet MS"/>
              <a:cs typeface="Trebuchet MS"/>
            </a:endParaRPr>
          </a:p>
          <a:p>
            <a:pPr marL="702882" lvl="1" indent="-209416">
              <a:spcBef>
                <a:spcPts val="1210"/>
              </a:spcBef>
              <a:buClr>
                <a:srgbClr val="C0504D"/>
              </a:buClr>
              <a:buSzPct val="78571"/>
              <a:buFont typeface="Century Gothic"/>
              <a:buChar char="●"/>
              <a:tabLst>
                <a:tab pos="302428" algn="l"/>
              </a:tabLst>
            </a:pPr>
            <a:r>
              <a:rPr sz="1842" spc="-4" dirty="0">
                <a:latin typeface="Trebuchet MS"/>
                <a:cs typeface="Trebuchet MS"/>
              </a:rPr>
              <a:t>AND (webservers:dbservers:</a:t>
            </a:r>
            <a:r>
              <a:rPr sz="1842" b="1" spc="-4" dirty="0">
                <a:latin typeface="Trebuchet MS"/>
                <a:cs typeface="Trebuchet MS"/>
              </a:rPr>
              <a:t>&amp;</a:t>
            </a:r>
            <a:r>
              <a:rPr sz="1842" spc="-4" dirty="0">
                <a:latin typeface="Trebuchet MS"/>
                <a:cs typeface="Trebuchet MS"/>
              </a:rPr>
              <a:t>staging)</a:t>
            </a:r>
            <a:endParaRPr sz="1842" dirty="0">
              <a:latin typeface="Trebuchet MS"/>
              <a:cs typeface="Trebuchet MS"/>
            </a:endParaRPr>
          </a:p>
          <a:p>
            <a:pPr marL="702882" lvl="1" indent="-209416">
              <a:spcBef>
                <a:spcPts val="1210"/>
              </a:spcBef>
              <a:buClr>
                <a:srgbClr val="C0504D"/>
              </a:buClr>
              <a:buSzPct val="78571"/>
              <a:buFont typeface="Century Gothic"/>
              <a:buChar char="●"/>
              <a:tabLst>
                <a:tab pos="302428" algn="l"/>
              </a:tabLst>
            </a:pPr>
            <a:r>
              <a:rPr sz="1842" spc="-4" dirty="0">
                <a:latin typeface="Trebuchet MS"/>
                <a:cs typeface="Trebuchet MS"/>
              </a:rPr>
              <a:t>REGEX (</a:t>
            </a:r>
            <a:r>
              <a:rPr sz="1842" b="1" spc="-4" dirty="0">
                <a:latin typeface="Trebuchet MS"/>
                <a:cs typeface="Trebuchet MS"/>
              </a:rPr>
              <a:t>~</a:t>
            </a:r>
            <a:r>
              <a:rPr sz="1842" spc="-4" dirty="0">
                <a:latin typeface="Trebuchet MS"/>
                <a:cs typeface="Trebuchet MS"/>
              </a:rPr>
              <a:t>(web|db).*\.example\.com)</a:t>
            </a:r>
            <a:endParaRPr sz="1842" dirty="0">
              <a:latin typeface="Trebuchet MS"/>
              <a:cs typeface="Trebuchet MS"/>
            </a:endParaRPr>
          </a:p>
        </p:txBody>
      </p:sp>
      <p:sp>
        <p:nvSpPr>
          <p:cNvPr id="3" name="Espace réservé de la date 2">
            <a:extLst>
              <a:ext uri="{FF2B5EF4-FFF2-40B4-BE49-F238E27FC236}">
                <a16:creationId xmlns:a16="http://schemas.microsoft.com/office/drawing/2014/main" id="{F0DE78C9-0356-4C03-A6D3-100113323B19}"/>
              </a:ext>
            </a:extLst>
          </p:cNvPr>
          <p:cNvSpPr>
            <a:spLocks noGrp="1"/>
          </p:cNvSpPr>
          <p:nvPr>
            <p:ph type="dt" sz="half" idx="6"/>
          </p:nvPr>
        </p:nvSpPr>
        <p:spPr/>
        <p:txBody>
          <a:bodyPr/>
          <a:lstStyle/>
          <a:p>
            <a:fld id="{7D16BA82-6CE4-4341-9DBC-4A18781CD9F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5247E56-7479-4183-82AC-F1E4B4322CC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72</a:t>
            </a:fld>
            <a:endParaRPr lang="fr-FR" spc="-1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4B460-FE99-4E1E-BA03-4A4D7F4F6647}"/>
              </a:ext>
            </a:extLst>
          </p:cNvPr>
          <p:cNvSpPr>
            <a:spLocks noGrp="1"/>
          </p:cNvSpPr>
          <p:nvPr>
            <p:ph type="title"/>
          </p:nvPr>
        </p:nvSpPr>
        <p:spPr>
          <a:xfrm>
            <a:off x="1374025" y="1095247"/>
            <a:ext cx="8128634" cy="523220"/>
          </a:xfrm>
        </p:spPr>
        <p:txBody>
          <a:bodyPr/>
          <a:lstStyle/>
          <a:p>
            <a:r>
              <a:rPr lang="fr-FR" u="none" dirty="0"/>
              <a:t>Ce qu’on a couvert</a:t>
            </a:r>
          </a:p>
        </p:txBody>
      </p:sp>
      <p:sp>
        <p:nvSpPr>
          <p:cNvPr id="3" name="Espace réservé du contenu 2">
            <a:extLst>
              <a:ext uri="{FF2B5EF4-FFF2-40B4-BE49-F238E27FC236}">
                <a16:creationId xmlns:a16="http://schemas.microsoft.com/office/drawing/2014/main" id="{C5FDF1AE-F5F1-451F-A764-9FDA65417F13}"/>
              </a:ext>
            </a:extLst>
          </p:cNvPr>
          <p:cNvSpPr>
            <a:spLocks noGrp="1"/>
          </p:cNvSpPr>
          <p:nvPr>
            <p:ph idx="1"/>
          </p:nvPr>
        </p:nvSpPr>
        <p:spPr>
          <a:xfrm>
            <a:off x="1456806" y="2007653"/>
            <a:ext cx="7779786" cy="830997"/>
          </a:xfrm>
        </p:spPr>
        <p:txBody>
          <a:bodyPr/>
          <a:lstStyle/>
          <a:p>
            <a:r>
              <a:rPr lang="fr-FR" dirty="0"/>
              <a:t>Principe des inventaires.</a:t>
            </a:r>
          </a:p>
          <a:p>
            <a:r>
              <a:rPr lang="fr-FR" dirty="0"/>
              <a:t>Hôtes et groupes.</a:t>
            </a:r>
          </a:p>
          <a:p>
            <a:r>
              <a:rPr lang="fr-FR" dirty="0"/>
              <a:t>Variables des inventaires.</a:t>
            </a:r>
          </a:p>
        </p:txBody>
      </p:sp>
      <p:sp>
        <p:nvSpPr>
          <p:cNvPr id="4" name="Espace réservé de la date 3">
            <a:extLst>
              <a:ext uri="{FF2B5EF4-FFF2-40B4-BE49-F238E27FC236}">
                <a16:creationId xmlns:a16="http://schemas.microsoft.com/office/drawing/2014/main" id="{DAD6F049-FACD-4AB6-956E-E07AF63DDA62}"/>
              </a:ext>
            </a:extLst>
          </p:cNvPr>
          <p:cNvSpPr>
            <a:spLocks noGrp="1"/>
          </p:cNvSpPr>
          <p:nvPr>
            <p:ph type="dt" sz="half" idx="6"/>
          </p:nvPr>
        </p:nvSpPr>
        <p:spPr/>
        <p:txBody>
          <a:bodyPr/>
          <a:lstStyle/>
          <a:p>
            <a:fld id="{035F3179-70FA-4530-BD20-11B94832DB3B}"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34874AE-FA48-4EA6-8236-AF8E31A2FD9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73</a:t>
            </a:fld>
            <a:endParaRPr lang="fr-FR" spc="-10" dirty="0"/>
          </a:p>
        </p:txBody>
      </p:sp>
    </p:spTree>
    <p:extLst>
      <p:ext uri="{BB962C8B-B14F-4D97-AF65-F5344CB8AC3E}">
        <p14:creationId xmlns:p14="http://schemas.microsoft.com/office/powerpoint/2010/main" val="3054423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62D1A-8C30-4710-ADD4-871AD2C5E2C6}"/>
              </a:ext>
            </a:extLst>
          </p:cNvPr>
          <p:cNvSpPr>
            <a:spLocks noGrp="1"/>
          </p:cNvSpPr>
          <p:nvPr>
            <p:ph type="ctrTitle"/>
          </p:nvPr>
        </p:nvSpPr>
        <p:spPr/>
        <p:txBody>
          <a:bodyPr/>
          <a:lstStyle/>
          <a:p>
            <a:r>
              <a:rPr lang="fr-FR" dirty="0"/>
              <a:t>Commandes </a:t>
            </a:r>
            <a:r>
              <a:rPr lang="fr-FR" dirty="0" err="1"/>
              <a:t>Ad-hoc</a:t>
            </a:r>
            <a:endParaRPr lang="fr-FR" dirty="0"/>
          </a:p>
        </p:txBody>
      </p:sp>
      <p:sp>
        <p:nvSpPr>
          <p:cNvPr id="5" name="Sous-titre 4">
            <a:extLst>
              <a:ext uri="{FF2B5EF4-FFF2-40B4-BE49-F238E27FC236}">
                <a16:creationId xmlns:a16="http://schemas.microsoft.com/office/drawing/2014/main" id="{7C2AACEA-E7F8-4A86-A0FC-2B4EB624960C}"/>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C289058A-43B3-43F6-8FA1-50C62D20B4C4}"/>
              </a:ext>
            </a:extLst>
          </p:cNvPr>
          <p:cNvSpPr>
            <a:spLocks noGrp="1"/>
          </p:cNvSpPr>
          <p:nvPr>
            <p:ph type="dt" sz="half" idx="10"/>
          </p:nvPr>
        </p:nvSpPr>
        <p:spPr/>
        <p:txBody>
          <a:bodyPr/>
          <a:lstStyle/>
          <a:p>
            <a:fld id="{28445DF4-625E-4660-8036-789F80FC4B56}"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A99CF3E5-103A-4E3A-803D-952CE846E787}"/>
              </a:ext>
            </a:extLst>
          </p:cNvPr>
          <p:cNvSpPr>
            <a:spLocks noGrp="1"/>
          </p:cNvSpPr>
          <p:nvPr>
            <p:ph type="sldNum" sz="quarter" idx="12"/>
          </p:nvPr>
        </p:nvSpPr>
        <p:spPr/>
        <p:txBody>
          <a:bodyPr/>
          <a:lstStyle/>
          <a:p>
            <a:fld id="{171CAA0D-87DA-450A-AD72-F44EFE73ACE3}" type="slidenum">
              <a:rPr lang="fr-FR" smtClean="0"/>
              <a:t>74</a:t>
            </a:fld>
            <a:endParaRPr lang="fr-FR"/>
          </a:p>
        </p:txBody>
      </p:sp>
    </p:spTree>
    <p:extLst>
      <p:ext uri="{BB962C8B-B14F-4D97-AF65-F5344CB8AC3E}">
        <p14:creationId xmlns:p14="http://schemas.microsoft.com/office/powerpoint/2010/main" val="109371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A10705-01CA-4DA2-BC2F-74A8DCFA057E}"/>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A2C98D38-A26B-42DE-998C-A91F3ACE5F59}"/>
              </a:ext>
            </a:extLst>
          </p:cNvPr>
          <p:cNvSpPr>
            <a:spLocks noGrp="1"/>
          </p:cNvSpPr>
          <p:nvPr>
            <p:ph idx="1"/>
          </p:nvPr>
        </p:nvSpPr>
        <p:spPr>
          <a:xfrm>
            <a:off x="1456806" y="2007653"/>
            <a:ext cx="7779786" cy="769441"/>
          </a:xfrm>
        </p:spPr>
        <p:txBody>
          <a:bodyPr/>
          <a:lstStyle/>
          <a:p>
            <a:pPr marL="342900" indent="-342900">
              <a:buFont typeface="Arial" panose="020B0604020202020204" pitchFamily="34" charset="0"/>
              <a:buChar char="•"/>
            </a:pPr>
            <a:r>
              <a:rPr lang="fr-FR" sz="2500" dirty="0"/>
              <a:t>Syntaxe des commandes </a:t>
            </a:r>
            <a:r>
              <a:rPr lang="fr-FR" sz="2500" dirty="0" err="1"/>
              <a:t>Ad-Hoc</a:t>
            </a:r>
            <a:endParaRPr lang="fr-FR" sz="2500" dirty="0"/>
          </a:p>
          <a:p>
            <a:pPr marL="342900" indent="-342900">
              <a:buFont typeface="Arial" panose="020B0604020202020204" pitchFamily="34" charset="0"/>
              <a:buChar char="•"/>
            </a:pPr>
            <a:r>
              <a:rPr lang="fr-FR" sz="2500" dirty="0"/>
              <a:t>COMMANDE </a:t>
            </a:r>
            <a:r>
              <a:rPr lang="fr-FR" sz="2500" dirty="0" err="1"/>
              <a:t>Ad-Hoc</a:t>
            </a:r>
            <a:r>
              <a:rPr lang="fr-FR" sz="2500" dirty="0"/>
              <a:t> - exemples</a:t>
            </a:r>
          </a:p>
        </p:txBody>
      </p:sp>
      <p:sp>
        <p:nvSpPr>
          <p:cNvPr id="4" name="Espace réservé de la date 3">
            <a:extLst>
              <a:ext uri="{FF2B5EF4-FFF2-40B4-BE49-F238E27FC236}">
                <a16:creationId xmlns:a16="http://schemas.microsoft.com/office/drawing/2014/main" id="{CFE81A25-C2DE-4726-A923-C5C6DF356914}"/>
              </a:ext>
            </a:extLst>
          </p:cNvPr>
          <p:cNvSpPr>
            <a:spLocks noGrp="1"/>
          </p:cNvSpPr>
          <p:nvPr>
            <p:ph type="dt" sz="half" idx="6"/>
          </p:nvPr>
        </p:nvSpPr>
        <p:spPr/>
        <p:txBody>
          <a:bodyPr/>
          <a:lstStyle/>
          <a:p>
            <a:fld id="{F6C6F7C3-866B-4EB9-B859-3096CE7810A0}"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CDB0950-B9F8-41E4-AE5D-F330ABAEF69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75</a:t>
            </a:fld>
            <a:endParaRPr lang="fr-FR" spc="-10" dirty="0"/>
          </a:p>
        </p:txBody>
      </p:sp>
    </p:spTree>
    <p:extLst>
      <p:ext uri="{BB962C8B-B14F-4D97-AF65-F5344CB8AC3E}">
        <p14:creationId xmlns:p14="http://schemas.microsoft.com/office/powerpoint/2010/main" val="1899972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D133D2-C4F7-411C-88F4-48D16771E50D}"/>
              </a:ext>
            </a:extLst>
          </p:cNvPr>
          <p:cNvSpPr>
            <a:spLocks noGrp="1"/>
          </p:cNvSpPr>
          <p:nvPr>
            <p:ph type="title"/>
          </p:nvPr>
        </p:nvSpPr>
        <p:spPr>
          <a:xfrm>
            <a:off x="1079500" y="1056051"/>
            <a:ext cx="7129489" cy="523220"/>
          </a:xfrm>
        </p:spPr>
        <p:txBody>
          <a:bodyPr/>
          <a:lstStyle/>
          <a:p>
            <a:r>
              <a:rPr lang="fr-FR" u="none" spc="158" dirty="0"/>
              <a:t>Syntaxe des commandes </a:t>
            </a:r>
            <a:r>
              <a:rPr lang="fr-FR" u="none" spc="158" dirty="0" err="1"/>
              <a:t>Ad-Hoc</a:t>
            </a:r>
            <a:r>
              <a:rPr lang="fr-FR" u="none" spc="158" dirty="0"/>
              <a:t> </a:t>
            </a:r>
            <a:endParaRPr lang="fr-FR" u="none" dirty="0"/>
          </a:p>
        </p:txBody>
      </p:sp>
      <p:sp>
        <p:nvSpPr>
          <p:cNvPr id="4" name="object 3">
            <a:extLst>
              <a:ext uri="{FF2B5EF4-FFF2-40B4-BE49-F238E27FC236}">
                <a16:creationId xmlns:a16="http://schemas.microsoft.com/office/drawing/2014/main" id="{1469C0C8-66F1-45EE-B4BD-B1375A291226}"/>
              </a:ext>
            </a:extLst>
          </p:cNvPr>
          <p:cNvSpPr txBox="1"/>
          <p:nvPr/>
        </p:nvSpPr>
        <p:spPr>
          <a:xfrm>
            <a:off x="393700" y="2254250"/>
            <a:ext cx="10212874" cy="3705977"/>
          </a:xfrm>
          <a:prstGeom prst="rect">
            <a:avLst/>
          </a:prstGeom>
        </p:spPr>
        <p:txBody>
          <a:bodyPr vert="horz" wrap="square" lIns="0" tIns="11139" rIns="0" bIns="0" rtlCol="0">
            <a:spAutoFit/>
          </a:bodyPr>
          <a:lstStyle/>
          <a:p>
            <a:pPr marL="260100" indent="-238378">
              <a:spcBef>
                <a:spcPts val="88"/>
              </a:spcBef>
              <a:buClr>
                <a:srgbClr val="C0504D"/>
              </a:buClr>
              <a:buSzPct val="68750"/>
              <a:buFont typeface="Century Gothic"/>
              <a:buChar char="○"/>
              <a:tabLst>
                <a:tab pos="260100" algn="l"/>
                <a:tab pos="260657" algn="l"/>
              </a:tabLst>
            </a:pPr>
            <a:r>
              <a:rPr sz="1403" dirty="0">
                <a:latin typeface="Courier New"/>
                <a:cs typeface="Courier New"/>
              </a:rPr>
              <a:t>$ </a:t>
            </a:r>
            <a:r>
              <a:rPr sz="1403" spc="-4" dirty="0">
                <a:latin typeface="Courier New"/>
                <a:cs typeface="Courier New"/>
              </a:rPr>
              <a:t>ansible {</a:t>
            </a:r>
            <a:r>
              <a:rPr sz="1228" spc="-4" dirty="0">
                <a:solidFill>
                  <a:srgbClr val="6AA84F"/>
                </a:solidFill>
                <a:latin typeface="Consolas"/>
              </a:rPr>
              <a:t>pattern</a:t>
            </a:r>
            <a:r>
              <a:rPr sz="1403" spc="-4" dirty="0">
                <a:latin typeface="Courier New"/>
                <a:cs typeface="Courier New"/>
              </a:rPr>
              <a:t>} -m {</a:t>
            </a:r>
            <a:r>
              <a:rPr sz="1228" spc="-4" dirty="0">
                <a:solidFill>
                  <a:srgbClr val="FF0000"/>
                </a:solidFill>
                <a:latin typeface="Consolas"/>
              </a:rPr>
              <a:t>module</a:t>
            </a:r>
            <a:r>
              <a:rPr sz="1403" spc="-4" dirty="0">
                <a:latin typeface="Courier New"/>
                <a:cs typeface="Courier New"/>
              </a:rPr>
              <a:t>} -a “{</a:t>
            </a:r>
            <a:r>
              <a:rPr sz="1228" spc="-4" dirty="0">
                <a:solidFill>
                  <a:srgbClr val="0000FF"/>
                </a:solidFill>
                <a:latin typeface="Consolas"/>
              </a:rPr>
              <a:t>options</a:t>
            </a:r>
            <a:r>
              <a:rPr sz="1403" spc="-4" dirty="0">
                <a:latin typeface="Courier New"/>
                <a:cs typeface="Courier New"/>
              </a:rPr>
              <a:t>}”</a:t>
            </a:r>
            <a:r>
              <a:rPr sz="1403" spc="-53" dirty="0">
                <a:latin typeface="Courier New"/>
                <a:cs typeface="Courier New"/>
              </a:rPr>
              <a:t> </a:t>
            </a:r>
            <a:r>
              <a:rPr sz="1403" spc="-4" dirty="0">
                <a:latin typeface="Courier New"/>
                <a:cs typeface="Courier New"/>
              </a:rPr>
              <a:t>{flags}</a:t>
            </a:r>
            <a:endParaRPr sz="1403" dirty="0">
              <a:latin typeface="Courier New"/>
              <a:cs typeface="Courier New"/>
            </a:endParaRPr>
          </a:p>
          <a:p>
            <a:pPr marL="550832" lvl="1" indent="-208859">
              <a:spcBef>
                <a:spcPts val="1307"/>
              </a:spcBef>
              <a:buClr>
                <a:srgbClr val="C0504D"/>
              </a:buClr>
              <a:buSzPct val="78571"/>
              <a:buFont typeface="Century Gothic"/>
              <a:buChar char="●"/>
              <a:tabLst>
                <a:tab pos="551389" algn="l"/>
              </a:tabLst>
            </a:pPr>
            <a:r>
              <a:rPr sz="1842" spc="-4" dirty="0">
                <a:solidFill>
                  <a:srgbClr val="79B160"/>
                </a:solidFill>
                <a:latin typeface="Trebuchet MS"/>
                <a:cs typeface="Trebuchet MS"/>
              </a:rPr>
              <a:t>pattern</a:t>
            </a:r>
            <a:r>
              <a:rPr sz="1842" spc="-4" dirty="0">
                <a:latin typeface="Trebuchet MS"/>
                <a:cs typeface="Trebuchet MS"/>
              </a:rPr>
              <a:t> </a:t>
            </a:r>
            <a:r>
              <a:rPr sz="1842" dirty="0">
                <a:latin typeface="Trebuchet MS"/>
                <a:cs typeface="Trebuchet MS"/>
              </a:rPr>
              <a:t>: </a:t>
            </a:r>
            <a:r>
              <a:rPr lang="fr-FR" sz="1842" spc="-4" dirty="0">
                <a:latin typeface="Trebuchet MS"/>
                <a:cs typeface="Trebuchet MS"/>
              </a:rPr>
              <a:t>Quel hôte?</a:t>
            </a:r>
            <a:endParaRPr sz="1842" dirty="0">
              <a:latin typeface="Trebuchet MS"/>
              <a:cs typeface="Trebuchet MS"/>
            </a:endParaRPr>
          </a:p>
          <a:p>
            <a:pPr marL="550832" lvl="1" indent="-208859">
              <a:spcBef>
                <a:spcPts val="1210"/>
              </a:spcBef>
              <a:buClr>
                <a:srgbClr val="C0504D"/>
              </a:buClr>
              <a:buSzPct val="78571"/>
              <a:buFont typeface="Century Gothic"/>
              <a:buChar char="●"/>
              <a:tabLst>
                <a:tab pos="551389" algn="l"/>
              </a:tabLst>
            </a:pPr>
            <a:r>
              <a:rPr sz="1842" spc="-4" dirty="0">
                <a:solidFill>
                  <a:srgbClr val="FF0000"/>
                </a:solidFill>
                <a:latin typeface="Trebuchet MS"/>
                <a:cs typeface="Trebuchet MS"/>
              </a:rPr>
              <a:t>module</a:t>
            </a:r>
            <a:r>
              <a:rPr sz="1842" spc="-4" dirty="0">
                <a:latin typeface="Trebuchet MS"/>
                <a:cs typeface="Trebuchet MS"/>
              </a:rPr>
              <a:t> </a:t>
            </a:r>
            <a:r>
              <a:rPr sz="1842" dirty="0">
                <a:latin typeface="Trebuchet MS"/>
                <a:cs typeface="Trebuchet MS"/>
              </a:rPr>
              <a:t>: </a:t>
            </a:r>
            <a:r>
              <a:rPr lang="fr-FR" sz="1842" spc="-4" dirty="0">
                <a:latin typeface="Trebuchet MS"/>
                <a:cs typeface="Trebuchet MS"/>
              </a:rPr>
              <a:t>Quel module ansible? (</a:t>
            </a:r>
            <a:r>
              <a:rPr lang="fr-FR" sz="1842" b="1" spc="-4" dirty="0">
                <a:latin typeface="Trebuchet MS"/>
                <a:cs typeface="Trebuchet MS"/>
              </a:rPr>
              <a:t>command</a:t>
            </a:r>
            <a:r>
              <a:rPr lang="fr-FR" sz="1842" spc="-4" dirty="0">
                <a:latin typeface="Trebuchet MS"/>
                <a:cs typeface="Trebuchet MS"/>
              </a:rPr>
              <a:t> par défaut)</a:t>
            </a:r>
            <a:endParaRPr sz="1842" dirty="0">
              <a:latin typeface="Trebuchet MS"/>
              <a:cs typeface="Trebuchet MS"/>
            </a:endParaRPr>
          </a:p>
          <a:p>
            <a:pPr marL="550832" lvl="1" indent="-208859">
              <a:spcBef>
                <a:spcPts val="1210"/>
              </a:spcBef>
              <a:buClr>
                <a:srgbClr val="C0504D"/>
              </a:buClr>
              <a:buSzPct val="78571"/>
              <a:buFont typeface="Century Gothic"/>
              <a:buChar char="●"/>
              <a:tabLst>
                <a:tab pos="551389" algn="l"/>
              </a:tabLst>
            </a:pPr>
            <a:r>
              <a:rPr sz="1842" dirty="0">
                <a:solidFill>
                  <a:srgbClr val="3B3BFF"/>
                </a:solidFill>
                <a:latin typeface="Trebuchet MS"/>
                <a:cs typeface="Trebuchet MS"/>
              </a:rPr>
              <a:t>options</a:t>
            </a:r>
            <a:r>
              <a:rPr sz="1842" dirty="0">
                <a:latin typeface="Trebuchet MS"/>
                <a:cs typeface="Trebuchet MS"/>
              </a:rPr>
              <a:t> : </a:t>
            </a:r>
            <a:r>
              <a:rPr lang="fr-FR" sz="1842" dirty="0">
                <a:latin typeface="Trebuchet MS"/>
                <a:cs typeface="Trebuchet MS"/>
              </a:rPr>
              <a:t>Quelles options du module?</a:t>
            </a:r>
            <a:endParaRPr sz="1842" dirty="0">
              <a:latin typeface="Trebuchet MS"/>
              <a:cs typeface="Trebuchet MS"/>
            </a:endParaRPr>
          </a:p>
          <a:p>
            <a:pPr marL="521313" lvl="1" indent="-179341">
              <a:spcBef>
                <a:spcPts val="1210"/>
              </a:spcBef>
              <a:buClr>
                <a:srgbClr val="C0504D"/>
              </a:buClr>
              <a:buSzPct val="78571"/>
              <a:buFont typeface="Century Gothic"/>
              <a:buChar char="●"/>
              <a:tabLst>
                <a:tab pos="521870" algn="l"/>
              </a:tabLst>
            </a:pPr>
            <a:r>
              <a:rPr sz="1842" spc="-4" dirty="0">
                <a:solidFill>
                  <a:srgbClr val="5C5C5C"/>
                </a:solidFill>
                <a:latin typeface="Trebuchet MS"/>
                <a:cs typeface="Trebuchet MS"/>
              </a:rPr>
              <a:t>flags</a:t>
            </a:r>
            <a:r>
              <a:rPr sz="1842" spc="-4" dirty="0">
                <a:latin typeface="Trebuchet MS"/>
                <a:cs typeface="Trebuchet MS"/>
              </a:rPr>
              <a:t> </a:t>
            </a:r>
            <a:r>
              <a:rPr sz="1842" dirty="0">
                <a:latin typeface="Trebuchet MS"/>
                <a:cs typeface="Trebuchet MS"/>
              </a:rPr>
              <a:t>: </a:t>
            </a:r>
            <a:r>
              <a:rPr lang="fr-FR" sz="1842" dirty="0">
                <a:latin typeface="Trebuchet MS"/>
                <a:cs typeface="Trebuchet MS"/>
              </a:rPr>
              <a:t>Flags de la commande ansible:</a:t>
            </a:r>
          </a:p>
          <a:p>
            <a:pPr marL="971893" lvl="2" indent="-158733">
              <a:spcBef>
                <a:spcPts val="88"/>
              </a:spcBef>
              <a:buClr>
                <a:srgbClr val="A94643"/>
              </a:buClr>
              <a:buSzPct val="58333"/>
              <a:buFont typeface="Century Gothic"/>
              <a:buChar char="○"/>
              <a:tabLst>
                <a:tab pos="169872" algn="l"/>
              </a:tabLst>
            </a:pPr>
            <a:r>
              <a:rPr lang="fr-FR" sz="1579" spc="-4" dirty="0">
                <a:latin typeface="Trebuchet MS"/>
                <a:cs typeface="Trebuchet MS"/>
              </a:rPr>
              <a:t>-u {</a:t>
            </a:r>
            <a:r>
              <a:rPr lang="fr-FR" sz="1579" spc="-4" dirty="0" err="1">
                <a:latin typeface="Trebuchet MS"/>
                <a:cs typeface="Trebuchet MS"/>
              </a:rPr>
              <a:t>username</a:t>
            </a:r>
            <a:r>
              <a:rPr lang="fr-FR" sz="1579" spc="-4" dirty="0">
                <a:latin typeface="Trebuchet MS"/>
                <a:cs typeface="Trebuchet MS"/>
              </a:rPr>
              <a:t>}: Exécuter la commande en tant qu’un autre utilisateur (l’utilisateur courant par défaut)</a:t>
            </a:r>
            <a:endParaRPr lang="fr-FR" sz="1579" dirty="0">
              <a:latin typeface="Trebuchet MS"/>
              <a:cs typeface="Trebuchet MS"/>
            </a:endParaRPr>
          </a:p>
          <a:p>
            <a:pPr marL="971893" lvl="2" indent="-158733">
              <a:spcBef>
                <a:spcPts val="88"/>
              </a:spcBef>
              <a:buClr>
                <a:srgbClr val="A94643"/>
              </a:buClr>
              <a:buSzPct val="58333"/>
              <a:buFont typeface="Century Gothic"/>
              <a:buChar char="○"/>
              <a:tabLst>
                <a:tab pos="169872" algn="l"/>
              </a:tabLst>
            </a:pPr>
            <a:r>
              <a:rPr lang="fr-FR" sz="1579" dirty="0">
                <a:latin typeface="Trebuchet MS"/>
              </a:rPr>
              <a:t>--</a:t>
            </a:r>
            <a:r>
              <a:rPr lang="fr-FR" sz="1579" dirty="0" err="1">
                <a:latin typeface="Trebuchet MS"/>
              </a:rPr>
              <a:t>sudo</a:t>
            </a:r>
            <a:r>
              <a:rPr lang="fr-FR" sz="1579" dirty="0">
                <a:latin typeface="Trebuchet MS"/>
              </a:rPr>
              <a:t>: exécuter la commande via </a:t>
            </a:r>
            <a:r>
              <a:rPr lang="fr-FR" sz="1579" dirty="0" err="1">
                <a:latin typeface="Trebuchet MS"/>
              </a:rPr>
              <a:t>sudo</a:t>
            </a:r>
            <a:endParaRPr lang="fr-FR" sz="1579" dirty="0">
              <a:latin typeface="Trebuchet MS"/>
            </a:endParaRPr>
          </a:p>
          <a:p>
            <a:pPr marL="971893" lvl="2" indent="-158733">
              <a:spcBef>
                <a:spcPts val="88"/>
              </a:spcBef>
              <a:buClr>
                <a:srgbClr val="A94643"/>
              </a:buClr>
              <a:buSzPct val="58333"/>
              <a:buFont typeface="Century Gothic"/>
              <a:buChar char="○"/>
              <a:tabLst>
                <a:tab pos="169872" algn="l"/>
              </a:tabLst>
            </a:pPr>
            <a:r>
              <a:rPr lang="fr-FR" sz="1579" dirty="0">
                <a:latin typeface="Trebuchet MS"/>
              </a:rPr>
              <a:t>-K: Demande </a:t>
            </a:r>
            <a:r>
              <a:rPr lang="fr-FR" sz="1579" dirty="0" err="1">
                <a:latin typeface="Trebuchet MS"/>
              </a:rPr>
              <a:t>intéractive</a:t>
            </a:r>
            <a:r>
              <a:rPr lang="fr-FR" sz="1579" dirty="0">
                <a:latin typeface="Trebuchet MS"/>
              </a:rPr>
              <a:t> du mot de passe de </a:t>
            </a:r>
            <a:r>
              <a:rPr lang="fr-FR" sz="1579" dirty="0" err="1">
                <a:latin typeface="Trebuchet MS"/>
              </a:rPr>
              <a:t>sudo</a:t>
            </a:r>
            <a:endParaRPr lang="fr-FR" sz="1579" dirty="0">
              <a:latin typeface="Trebuchet MS"/>
            </a:endParaRPr>
          </a:p>
          <a:p>
            <a:pPr marL="971893" lvl="2" indent="-158733">
              <a:spcBef>
                <a:spcPts val="88"/>
              </a:spcBef>
              <a:buClr>
                <a:srgbClr val="A94643"/>
              </a:buClr>
              <a:buSzPct val="58333"/>
              <a:buFont typeface="Century Gothic"/>
              <a:buChar char="○"/>
              <a:tabLst>
                <a:tab pos="169872" algn="l"/>
              </a:tabLst>
            </a:pPr>
            <a:r>
              <a:rPr lang="fr-FR" sz="1579" dirty="0">
                <a:latin typeface="Trebuchet MS"/>
              </a:rPr>
              <a:t>-U {</a:t>
            </a:r>
            <a:r>
              <a:rPr lang="fr-FR" sz="1579" dirty="0" err="1">
                <a:latin typeface="Trebuchet MS"/>
              </a:rPr>
              <a:t>username</a:t>
            </a:r>
            <a:r>
              <a:rPr lang="fr-FR" sz="1579" dirty="0">
                <a:latin typeface="Trebuchet MS"/>
              </a:rPr>
              <a:t>}: l’utilisateur a utiliser avec </a:t>
            </a:r>
            <a:r>
              <a:rPr lang="fr-FR" sz="1579" dirty="0" err="1">
                <a:latin typeface="Trebuchet MS"/>
              </a:rPr>
              <a:t>sudo</a:t>
            </a:r>
            <a:r>
              <a:rPr lang="fr-FR" sz="1579" dirty="0">
                <a:latin typeface="Trebuchet MS"/>
              </a:rPr>
              <a:t> autre que root</a:t>
            </a:r>
          </a:p>
          <a:p>
            <a:pPr marL="971893" lvl="2" indent="-158733">
              <a:spcBef>
                <a:spcPts val="88"/>
              </a:spcBef>
              <a:buClr>
                <a:srgbClr val="A94643"/>
              </a:buClr>
              <a:buSzPct val="58333"/>
              <a:buFont typeface="Century Gothic"/>
              <a:buChar char="○"/>
              <a:tabLst>
                <a:tab pos="169872" algn="l"/>
              </a:tabLst>
            </a:pPr>
            <a:r>
              <a:rPr lang="fr-FR" sz="1579" dirty="0">
                <a:latin typeface="Trebuchet MS"/>
              </a:rPr>
              <a:t>-i {file}: fichier inventaire si différent du /</a:t>
            </a:r>
            <a:r>
              <a:rPr lang="fr-FR" sz="1579" dirty="0" err="1">
                <a:latin typeface="Trebuchet MS"/>
              </a:rPr>
              <a:t>etc</a:t>
            </a:r>
            <a:r>
              <a:rPr lang="fr-FR" sz="1579" dirty="0">
                <a:latin typeface="Trebuchet MS"/>
              </a:rPr>
              <a:t>/ansible/hosts</a:t>
            </a:r>
          </a:p>
          <a:p>
            <a:pPr marL="521313" lvl="1" indent="-179341">
              <a:spcBef>
                <a:spcPts val="1210"/>
              </a:spcBef>
              <a:buClr>
                <a:srgbClr val="C0504D"/>
              </a:buClr>
              <a:buSzPct val="78571"/>
              <a:buFont typeface="Century Gothic"/>
              <a:buChar char="●"/>
              <a:tabLst>
                <a:tab pos="521870" algn="l"/>
              </a:tabLst>
            </a:pPr>
            <a:endParaRPr sz="1842" dirty="0">
              <a:latin typeface="Trebuchet MS"/>
              <a:cs typeface="Trebuchet MS"/>
            </a:endParaRPr>
          </a:p>
        </p:txBody>
      </p:sp>
      <p:sp>
        <p:nvSpPr>
          <p:cNvPr id="3" name="Espace réservé de la date 2">
            <a:extLst>
              <a:ext uri="{FF2B5EF4-FFF2-40B4-BE49-F238E27FC236}">
                <a16:creationId xmlns:a16="http://schemas.microsoft.com/office/drawing/2014/main" id="{6DC51279-3BFE-447C-BFD0-9EB07E8CA9FC}"/>
              </a:ext>
            </a:extLst>
          </p:cNvPr>
          <p:cNvSpPr>
            <a:spLocks noGrp="1"/>
          </p:cNvSpPr>
          <p:nvPr>
            <p:ph type="dt" sz="half" idx="6"/>
          </p:nvPr>
        </p:nvSpPr>
        <p:spPr/>
        <p:txBody>
          <a:bodyPr/>
          <a:lstStyle/>
          <a:p>
            <a:fld id="{730A690D-17DD-4C5C-93B5-78721571462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B579FC6C-7C74-4FF6-8542-42C7A360B9A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76</a:t>
            </a:fld>
            <a:endParaRPr lang="fr-FR" spc="-10" dirty="0"/>
          </a:p>
        </p:txBody>
      </p:sp>
    </p:spTree>
    <p:extLst>
      <p:ext uri="{BB962C8B-B14F-4D97-AF65-F5344CB8AC3E}">
        <p14:creationId xmlns:p14="http://schemas.microsoft.com/office/powerpoint/2010/main" val="674852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30012" y="2492261"/>
            <a:ext cx="4479532" cy="254263"/>
          </a:xfrm>
          <a:prstGeom prst="rect">
            <a:avLst/>
          </a:prstGeom>
        </p:spPr>
        <p:txBody>
          <a:bodyPr vert="horz" wrap="square" lIns="0" tIns="11139" rIns="0" bIns="0" rtlCol="0">
            <a:spAutoFit/>
          </a:bodyPr>
          <a:lstStyle/>
          <a:p>
            <a:pPr marL="11139">
              <a:spcBef>
                <a:spcPts val="88"/>
              </a:spcBef>
            </a:pPr>
            <a:r>
              <a:rPr sz="1579" spc="44" dirty="0">
                <a:latin typeface="Calibri"/>
                <a:cs typeface="Calibri"/>
              </a:rPr>
              <a:t>Pour </a:t>
            </a:r>
            <a:r>
              <a:rPr sz="1579" spc="53" dirty="0">
                <a:latin typeface="Calibri"/>
                <a:cs typeface="Calibri"/>
              </a:rPr>
              <a:t>exécuter </a:t>
            </a:r>
            <a:r>
              <a:rPr sz="1579" spc="26" dirty="0">
                <a:latin typeface="Calibri"/>
                <a:cs typeface="Calibri"/>
              </a:rPr>
              <a:t>votre </a:t>
            </a:r>
            <a:r>
              <a:rPr sz="1579" spc="39" dirty="0">
                <a:latin typeface="Calibri"/>
                <a:cs typeface="Calibri"/>
              </a:rPr>
              <a:t>première </a:t>
            </a:r>
            <a:r>
              <a:rPr sz="1579" spc="61" dirty="0">
                <a:latin typeface="Calibri"/>
                <a:cs typeface="Calibri"/>
              </a:rPr>
              <a:t>commande</a:t>
            </a:r>
            <a:r>
              <a:rPr sz="1579" spc="118" dirty="0">
                <a:latin typeface="Calibri"/>
                <a:cs typeface="Calibri"/>
              </a:rPr>
              <a:t> </a:t>
            </a:r>
            <a:r>
              <a:rPr sz="1579" spc="31" dirty="0">
                <a:latin typeface="Calibri"/>
                <a:cs typeface="Calibri"/>
              </a:rPr>
              <a:t>Ansible...</a:t>
            </a:r>
            <a:endParaRPr sz="1579" dirty="0">
              <a:latin typeface="Calibri"/>
              <a:cs typeface="Calibri"/>
            </a:endParaRPr>
          </a:p>
        </p:txBody>
      </p:sp>
      <p:sp>
        <p:nvSpPr>
          <p:cNvPr id="5" name="object 5"/>
          <p:cNvSpPr txBox="1"/>
          <p:nvPr/>
        </p:nvSpPr>
        <p:spPr>
          <a:xfrm>
            <a:off x="1116716" y="3243459"/>
            <a:ext cx="6009962" cy="1498792"/>
          </a:xfrm>
          <a:prstGeom prst="rect">
            <a:avLst/>
          </a:prstGeom>
          <a:ln w="19050">
            <a:solidFill>
              <a:schemeClr val="accent1"/>
            </a:solidFill>
          </a:ln>
        </p:spPr>
        <p:txBody>
          <a:bodyPr vert="horz" wrap="square" lIns="0" tIns="20050" rIns="0" bIns="0" rtlCol="0">
            <a:spAutoFit/>
          </a:bodyPr>
          <a:lstStyle/>
          <a:p>
            <a:pPr marL="11139" marR="937361" indent="684502">
              <a:lnSpc>
                <a:spcPts val="1447"/>
              </a:lnSpc>
              <a:spcBef>
                <a:spcPts val="158"/>
              </a:spcBef>
              <a:tabLst>
                <a:tab pos="2409959" algn="l"/>
                <a:tab pos="3267119" algn="l"/>
              </a:tabLst>
            </a:pPr>
            <a:r>
              <a:rPr sz="1228" spc="4" dirty="0">
                <a:latin typeface="Consolas"/>
                <a:cs typeface="Consolas"/>
              </a:rPr>
              <a:t>(</a:t>
            </a:r>
            <a:r>
              <a:rPr sz="1228" spc="-4" dirty="0">
                <a:solidFill>
                  <a:srgbClr val="37761C"/>
                </a:solidFill>
                <a:latin typeface="Consolas"/>
                <a:cs typeface="Consolas"/>
              </a:rPr>
              <a:t>su</a:t>
            </a:r>
            <a:r>
              <a:rPr sz="1228" dirty="0">
                <a:solidFill>
                  <a:srgbClr val="37761C"/>
                </a:solidFill>
                <a:latin typeface="Consolas"/>
                <a:cs typeface="Consolas"/>
              </a:rPr>
              <a:t>r</a:t>
            </a:r>
            <a:r>
              <a:rPr sz="1228" spc="-4" dirty="0">
                <a:solidFill>
                  <a:srgbClr val="37761C"/>
                </a:solidFill>
                <a:latin typeface="Consolas"/>
                <a:cs typeface="Consolas"/>
              </a:rPr>
              <a:t> quo</a:t>
            </a:r>
            <a:r>
              <a:rPr sz="1228" spc="4" dirty="0">
                <a:solidFill>
                  <a:srgbClr val="37761C"/>
                </a:solidFill>
                <a:latin typeface="Consolas"/>
                <a:cs typeface="Consolas"/>
              </a:rPr>
              <a:t>i</a:t>
            </a:r>
            <a:r>
              <a:rPr sz="1228" dirty="0">
                <a:latin typeface="Consolas"/>
                <a:cs typeface="Consolas"/>
              </a:rPr>
              <a:t>)	</a:t>
            </a:r>
            <a:r>
              <a:rPr sz="1228" spc="-4" dirty="0">
                <a:solidFill>
                  <a:srgbClr val="FF0000"/>
                </a:solidFill>
                <a:latin typeface="Consolas"/>
                <a:cs typeface="Consolas"/>
              </a:rPr>
              <a:t>(module</a:t>
            </a:r>
            <a:r>
              <a:rPr sz="1228" dirty="0">
                <a:solidFill>
                  <a:srgbClr val="FF0000"/>
                </a:solidFill>
                <a:latin typeface="Consolas"/>
                <a:cs typeface="Consolas"/>
              </a:rPr>
              <a:t>)	</a:t>
            </a:r>
            <a:r>
              <a:rPr sz="1228" spc="-4" dirty="0">
                <a:solidFill>
                  <a:srgbClr val="0000FF"/>
                </a:solidFill>
                <a:latin typeface="Consolas"/>
                <a:cs typeface="Consolas"/>
              </a:rPr>
              <a:t>(arguments)  </a:t>
            </a:r>
            <a:r>
              <a:rPr sz="1228" dirty="0">
                <a:latin typeface="Consolas"/>
                <a:cs typeface="Consolas"/>
              </a:rPr>
              <a:t># </a:t>
            </a:r>
            <a:r>
              <a:rPr sz="1228" spc="-4" dirty="0">
                <a:latin typeface="Consolas"/>
                <a:cs typeface="Consolas"/>
              </a:rPr>
              <a:t>ansible </a:t>
            </a:r>
            <a:r>
              <a:rPr sz="1228" spc="-4" dirty="0">
                <a:solidFill>
                  <a:srgbClr val="6AA84F"/>
                </a:solidFill>
                <a:latin typeface="Consolas"/>
                <a:cs typeface="Consolas"/>
              </a:rPr>
              <a:t>all </a:t>
            </a:r>
            <a:r>
              <a:rPr sz="1228" spc="-4" dirty="0">
                <a:latin typeface="Consolas"/>
                <a:cs typeface="Consolas"/>
              </a:rPr>
              <a:t>-i </a:t>
            </a:r>
            <a:r>
              <a:rPr sz="1228" b="1" spc="-4" dirty="0">
                <a:latin typeface="Consolas"/>
                <a:cs typeface="Consolas"/>
              </a:rPr>
              <a:t>inventory</a:t>
            </a:r>
            <a:r>
              <a:rPr sz="1228" spc="-4" dirty="0">
                <a:latin typeface="Consolas"/>
                <a:cs typeface="Consolas"/>
              </a:rPr>
              <a:t> </a:t>
            </a:r>
            <a:r>
              <a:rPr sz="1228" spc="-4" dirty="0">
                <a:solidFill>
                  <a:srgbClr val="FF0000"/>
                </a:solidFill>
                <a:latin typeface="Consolas"/>
                <a:cs typeface="Consolas"/>
              </a:rPr>
              <a:t>-m </a:t>
            </a:r>
            <a:r>
              <a:rPr lang="fr-FR" sz="1228" spc="-4" dirty="0">
                <a:solidFill>
                  <a:srgbClr val="FF0000"/>
                </a:solidFill>
                <a:latin typeface="Consolas"/>
                <a:cs typeface="Consolas"/>
              </a:rPr>
              <a:t>module</a:t>
            </a:r>
            <a:r>
              <a:rPr sz="1228" spc="-4" dirty="0">
                <a:solidFill>
                  <a:srgbClr val="FF0000"/>
                </a:solidFill>
                <a:latin typeface="Consolas"/>
                <a:cs typeface="Consolas"/>
              </a:rPr>
              <a:t> </a:t>
            </a:r>
            <a:r>
              <a:rPr sz="1228" spc="-4" dirty="0">
                <a:solidFill>
                  <a:srgbClr val="0000FF"/>
                </a:solidFill>
                <a:latin typeface="Consolas"/>
                <a:cs typeface="Consolas"/>
              </a:rPr>
              <a:t>-a</a:t>
            </a:r>
            <a:r>
              <a:rPr sz="1228" spc="-26" dirty="0">
                <a:solidFill>
                  <a:srgbClr val="0000FF"/>
                </a:solidFill>
                <a:latin typeface="Consolas"/>
                <a:cs typeface="Consolas"/>
              </a:rPr>
              <a:t> </a:t>
            </a:r>
            <a:r>
              <a:rPr sz="1228" spc="-4" dirty="0">
                <a:solidFill>
                  <a:srgbClr val="0000FF"/>
                </a:solidFill>
                <a:latin typeface="Consolas"/>
                <a:cs typeface="Consolas"/>
              </a:rPr>
              <a:t>"uptime"</a:t>
            </a:r>
            <a:endParaRPr sz="1228" dirty="0">
              <a:latin typeface="Consolas"/>
              <a:cs typeface="Consolas"/>
            </a:endParaRPr>
          </a:p>
          <a:p>
            <a:pPr>
              <a:spcBef>
                <a:spcPts val="39"/>
              </a:spcBef>
            </a:pPr>
            <a:endParaRPr sz="1140" dirty="0">
              <a:latin typeface="Consolas"/>
              <a:cs typeface="Consolas"/>
            </a:endParaRPr>
          </a:p>
          <a:p>
            <a:pPr marL="11139">
              <a:lnSpc>
                <a:spcPts val="1459"/>
              </a:lnSpc>
            </a:pPr>
            <a:r>
              <a:rPr sz="1228" spc="-4" dirty="0">
                <a:latin typeface="Consolas"/>
                <a:cs typeface="Consolas"/>
              </a:rPr>
              <a:t>192.168.250.13 </a:t>
            </a:r>
            <a:r>
              <a:rPr sz="1228" dirty="0">
                <a:latin typeface="Consolas"/>
                <a:cs typeface="Consolas"/>
              </a:rPr>
              <a:t>| </a:t>
            </a:r>
            <a:r>
              <a:rPr sz="1228" spc="-4" dirty="0">
                <a:latin typeface="Consolas"/>
                <a:cs typeface="Consolas"/>
              </a:rPr>
              <a:t>success </a:t>
            </a:r>
            <a:r>
              <a:rPr sz="1228" dirty="0">
                <a:latin typeface="Consolas"/>
                <a:cs typeface="Consolas"/>
              </a:rPr>
              <a:t>| </a:t>
            </a:r>
            <a:r>
              <a:rPr sz="1228" spc="-4" dirty="0">
                <a:latin typeface="Consolas"/>
                <a:cs typeface="Consolas"/>
              </a:rPr>
              <a:t>rc=0</a:t>
            </a:r>
            <a:r>
              <a:rPr sz="1228" spc="-26" dirty="0">
                <a:latin typeface="Consolas"/>
                <a:cs typeface="Consolas"/>
              </a:rPr>
              <a:t> </a:t>
            </a:r>
            <a:r>
              <a:rPr sz="1228" spc="-4" dirty="0">
                <a:latin typeface="Consolas"/>
                <a:cs typeface="Consolas"/>
              </a:rPr>
              <a:t>&gt;&gt;</a:t>
            </a:r>
            <a:endParaRPr sz="1228" dirty="0">
              <a:latin typeface="Consolas"/>
              <a:cs typeface="Consolas"/>
            </a:endParaRPr>
          </a:p>
          <a:p>
            <a:pPr marL="96354">
              <a:lnSpc>
                <a:spcPts val="1459"/>
              </a:lnSpc>
              <a:tabLst>
                <a:tab pos="1806772" algn="l"/>
                <a:tab pos="2576490" algn="l"/>
              </a:tabLst>
            </a:pPr>
            <a:r>
              <a:rPr sz="1228" spc="-4" dirty="0">
                <a:latin typeface="Consolas"/>
                <a:cs typeface="Consolas"/>
              </a:rPr>
              <a:t>18:57:01 up</a:t>
            </a:r>
            <a:r>
              <a:rPr sz="1228" dirty="0">
                <a:latin typeface="Consolas"/>
                <a:cs typeface="Consolas"/>
              </a:rPr>
              <a:t> </a:t>
            </a:r>
            <a:r>
              <a:rPr sz="1228" spc="-4" dirty="0">
                <a:latin typeface="Consolas"/>
                <a:cs typeface="Consolas"/>
              </a:rPr>
              <a:t>11:03,	</a:t>
            </a:r>
            <a:r>
              <a:rPr sz="1228" dirty="0">
                <a:latin typeface="Consolas"/>
                <a:cs typeface="Consolas"/>
              </a:rPr>
              <a:t>1 </a:t>
            </a:r>
            <a:r>
              <a:rPr sz="1228" spc="-4" dirty="0">
                <a:latin typeface="Consolas"/>
                <a:cs typeface="Consolas"/>
              </a:rPr>
              <a:t>user,	load average: 0.00, 0.01,</a:t>
            </a:r>
            <a:r>
              <a:rPr sz="1228" spc="-70" dirty="0">
                <a:latin typeface="Consolas"/>
                <a:cs typeface="Consolas"/>
              </a:rPr>
              <a:t> </a:t>
            </a:r>
            <a:r>
              <a:rPr sz="1228" spc="-4" dirty="0">
                <a:latin typeface="Consolas"/>
                <a:cs typeface="Consolas"/>
              </a:rPr>
              <a:t>0.05</a:t>
            </a:r>
            <a:endParaRPr sz="1228" dirty="0">
              <a:latin typeface="Consolas"/>
              <a:cs typeface="Consolas"/>
            </a:endParaRPr>
          </a:p>
          <a:p>
            <a:pPr>
              <a:spcBef>
                <a:spcPts val="35"/>
              </a:spcBef>
            </a:pPr>
            <a:endParaRPr sz="1184" dirty="0">
              <a:latin typeface="Consolas"/>
              <a:cs typeface="Consolas"/>
            </a:endParaRPr>
          </a:p>
          <a:p>
            <a:pPr marL="11139">
              <a:lnSpc>
                <a:spcPts val="1459"/>
              </a:lnSpc>
            </a:pPr>
            <a:r>
              <a:rPr sz="1228" spc="-4" dirty="0">
                <a:latin typeface="Consolas"/>
                <a:cs typeface="Consolas"/>
              </a:rPr>
              <a:t>192.168.250.11 </a:t>
            </a:r>
            <a:r>
              <a:rPr sz="1228" dirty="0">
                <a:latin typeface="Consolas"/>
                <a:cs typeface="Consolas"/>
              </a:rPr>
              <a:t>| </a:t>
            </a:r>
            <a:r>
              <a:rPr sz="1228" spc="-4" dirty="0">
                <a:latin typeface="Consolas"/>
                <a:cs typeface="Consolas"/>
              </a:rPr>
              <a:t>success </a:t>
            </a:r>
            <a:r>
              <a:rPr sz="1228" dirty="0">
                <a:latin typeface="Consolas"/>
                <a:cs typeface="Consolas"/>
              </a:rPr>
              <a:t>| </a:t>
            </a:r>
            <a:r>
              <a:rPr sz="1228" spc="-4" dirty="0">
                <a:latin typeface="Consolas"/>
                <a:cs typeface="Consolas"/>
              </a:rPr>
              <a:t>rc=0</a:t>
            </a:r>
            <a:r>
              <a:rPr sz="1228" spc="-26" dirty="0">
                <a:latin typeface="Consolas"/>
                <a:cs typeface="Consolas"/>
              </a:rPr>
              <a:t> </a:t>
            </a:r>
            <a:r>
              <a:rPr sz="1228" spc="-4" dirty="0">
                <a:latin typeface="Consolas"/>
                <a:cs typeface="Consolas"/>
              </a:rPr>
              <a:t>&gt;&gt;</a:t>
            </a:r>
            <a:endParaRPr sz="1228" dirty="0">
              <a:latin typeface="Consolas"/>
              <a:cs typeface="Consolas"/>
            </a:endParaRPr>
          </a:p>
          <a:p>
            <a:pPr marL="96354">
              <a:lnSpc>
                <a:spcPts val="1459"/>
              </a:lnSpc>
              <a:tabLst>
                <a:tab pos="1806772" algn="l"/>
                <a:tab pos="2576490" algn="l"/>
              </a:tabLst>
            </a:pPr>
            <a:r>
              <a:rPr sz="1228" spc="-4" dirty="0">
                <a:latin typeface="Consolas"/>
                <a:cs typeface="Consolas"/>
              </a:rPr>
              <a:t>18:57:02 up</a:t>
            </a:r>
            <a:r>
              <a:rPr sz="1228" dirty="0">
                <a:latin typeface="Consolas"/>
                <a:cs typeface="Consolas"/>
              </a:rPr>
              <a:t> </a:t>
            </a:r>
            <a:r>
              <a:rPr sz="1228" spc="-4" dirty="0">
                <a:latin typeface="Consolas"/>
                <a:cs typeface="Consolas"/>
              </a:rPr>
              <a:t>11:03,	</a:t>
            </a:r>
            <a:r>
              <a:rPr sz="1228" dirty="0">
                <a:latin typeface="Consolas"/>
                <a:cs typeface="Consolas"/>
              </a:rPr>
              <a:t>1 </a:t>
            </a:r>
            <a:r>
              <a:rPr sz="1228" spc="-4" dirty="0">
                <a:latin typeface="Consolas"/>
                <a:cs typeface="Consolas"/>
              </a:rPr>
              <a:t>user,	load average: 0.00, 0.01,</a:t>
            </a:r>
            <a:r>
              <a:rPr sz="1228" spc="-70" dirty="0">
                <a:latin typeface="Consolas"/>
                <a:cs typeface="Consolas"/>
              </a:rPr>
              <a:t> </a:t>
            </a:r>
            <a:r>
              <a:rPr sz="1228" spc="-4" dirty="0">
                <a:latin typeface="Consolas"/>
                <a:cs typeface="Consolas"/>
              </a:rPr>
              <a:t>0.05</a:t>
            </a:r>
            <a:endParaRPr sz="1228" dirty="0">
              <a:latin typeface="Consolas"/>
              <a:cs typeface="Consolas"/>
            </a:endParaRPr>
          </a:p>
        </p:txBody>
      </p:sp>
      <p:sp>
        <p:nvSpPr>
          <p:cNvPr id="2" name="Espace réservé de la date 1">
            <a:extLst>
              <a:ext uri="{FF2B5EF4-FFF2-40B4-BE49-F238E27FC236}">
                <a16:creationId xmlns:a16="http://schemas.microsoft.com/office/drawing/2014/main" id="{CEF4FBFF-99F7-4F43-A056-A76A7909DFF8}"/>
              </a:ext>
            </a:extLst>
          </p:cNvPr>
          <p:cNvSpPr>
            <a:spLocks noGrp="1"/>
          </p:cNvSpPr>
          <p:nvPr>
            <p:ph type="dt" sz="half" idx="6"/>
          </p:nvPr>
        </p:nvSpPr>
        <p:spPr/>
        <p:txBody>
          <a:bodyPr/>
          <a:lstStyle/>
          <a:p>
            <a:fld id="{119FE857-B1C6-4947-BEA8-2C3413FD835A}"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274C535D-D44E-45E8-BAA9-E2D1A823AE7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77</a:t>
            </a:fld>
            <a:endParaRPr lang="fr-FR" spc="-10" dirty="0"/>
          </a:p>
        </p:txBody>
      </p:sp>
      <p:sp>
        <p:nvSpPr>
          <p:cNvPr id="7" name="Titre 1">
            <a:extLst>
              <a:ext uri="{FF2B5EF4-FFF2-40B4-BE49-F238E27FC236}">
                <a16:creationId xmlns:a16="http://schemas.microsoft.com/office/drawing/2014/main" id="{709D41FA-1BD6-48B9-B567-0E692D39B939}"/>
              </a:ext>
            </a:extLst>
          </p:cNvPr>
          <p:cNvSpPr>
            <a:spLocks noGrp="1"/>
          </p:cNvSpPr>
          <p:nvPr>
            <p:ph type="title"/>
          </p:nvPr>
        </p:nvSpPr>
        <p:spPr>
          <a:xfrm>
            <a:off x="1079500" y="1056051"/>
            <a:ext cx="7129489" cy="523220"/>
          </a:xfrm>
        </p:spPr>
        <p:txBody>
          <a:bodyPr/>
          <a:lstStyle/>
          <a:p>
            <a:r>
              <a:rPr lang="fr-FR" u="none" spc="158" dirty="0"/>
              <a:t>Syntaxe des commandes </a:t>
            </a:r>
            <a:r>
              <a:rPr lang="fr-FR" u="none" spc="158" dirty="0" err="1"/>
              <a:t>Ad-Hoc</a:t>
            </a:r>
            <a:r>
              <a:rPr lang="fr-FR" u="none" spc="158" dirty="0"/>
              <a:t> </a:t>
            </a:r>
            <a:endParaRPr lang="fr-FR" u="none"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062" y="1111250"/>
            <a:ext cx="7363864" cy="534468"/>
          </a:xfrm>
          <a:prstGeom prst="rect">
            <a:avLst/>
          </a:prstGeom>
        </p:spPr>
        <p:txBody>
          <a:bodyPr vert="horz" wrap="square" lIns="0" tIns="11139" rIns="0" bIns="0" rtlCol="0" anchor="ctr">
            <a:spAutoFit/>
          </a:bodyPr>
          <a:lstStyle/>
          <a:p>
            <a:pPr marL="11139">
              <a:spcBef>
                <a:spcPts val="88"/>
              </a:spcBef>
            </a:pPr>
            <a:r>
              <a:rPr lang="fr-FR" u="none" spc="158" dirty="0"/>
              <a:t>COMMANDE </a:t>
            </a:r>
            <a:r>
              <a:rPr lang="fr-FR" u="none" spc="158" dirty="0" err="1"/>
              <a:t>Ad-Hoc</a:t>
            </a:r>
            <a:r>
              <a:rPr lang="fr-FR" u="none" spc="158" dirty="0"/>
              <a:t> - exemples</a:t>
            </a:r>
            <a:endParaRPr u="none" spc="158" dirty="0"/>
          </a:p>
        </p:txBody>
      </p:sp>
      <p:sp>
        <p:nvSpPr>
          <p:cNvPr id="5" name="object 5"/>
          <p:cNvSpPr txBox="1"/>
          <p:nvPr/>
        </p:nvSpPr>
        <p:spPr>
          <a:xfrm>
            <a:off x="1079062" y="2409400"/>
            <a:ext cx="7407610" cy="2719040"/>
          </a:xfrm>
          <a:prstGeom prst="rect">
            <a:avLst/>
          </a:prstGeom>
          <a:ln w="28575">
            <a:solidFill>
              <a:schemeClr val="accent1"/>
            </a:solidFill>
          </a:ln>
        </p:spPr>
        <p:txBody>
          <a:bodyPr vert="horz" wrap="square" lIns="0" tIns="11139" rIns="0" bIns="0" rtlCol="0">
            <a:spAutoFit/>
          </a:bodyPr>
          <a:lstStyle/>
          <a:p>
            <a:pPr marL="11139">
              <a:lnSpc>
                <a:spcPts val="1459"/>
              </a:lnSpc>
              <a:spcBef>
                <a:spcPts val="88"/>
              </a:spcBef>
            </a:pPr>
            <a:r>
              <a:rPr lang="en-US" sz="1228" b="1" spc="-4" dirty="0">
                <a:latin typeface="Consolas"/>
              </a:rPr>
              <a:t>#</a:t>
            </a:r>
            <a:r>
              <a:rPr lang="en-US" sz="1228" b="1" spc="-4" dirty="0" err="1">
                <a:latin typeface="Consolas"/>
              </a:rPr>
              <a:t>Transfert</a:t>
            </a:r>
            <a:r>
              <a:rPr lang="en-US" sz="1228" b="1" spc="-4" dirty="0">
                <a:latin typeface="Consolas"/>
              </a:rPr>
              <a:t> de </a:t>
            </a:r>
            <a:r>
              <a:rPr lang="en-US" sz="1228" b="1" spc="-4" dirty="0" err="1">
                <a:latin typeface="Consolas"/>
              </a:rPr>
              <a:t>fichier</a:t>
            </a:r>
            <a:endParaRPr lang="en-US" sz="1228" b="1" spc="-4" dirty="0">
              <a:latin typeface="Consolas"/>
            </a:endParaRPr>
          </a:p>
          <a:p>
            <a:pPr marL="11139">
              <a:lnSpc>
                <a:spcPts val="1459"/>
              </a:lnSpc>
              <a:spcBef>
                <a:spcPts val="1026"/>
              </a:spcBef>
            </a:pPr>
            <a:r>
              <a:rPr lang="en-US" sz="1228" dirty="0">
                <a:latin typeface="Courier New"/>
                <a:cs typeface="Courier New"/>
              </a:rPr>
              <a:t>$</a:t>
            </a:r>
            <a:r>
              <a:rPr lang="en-US" sz="1228" spc="-4" dirty="0">
                <a:latin typeface="Consolas"/>
              </a:rPr>
              <a:t> ansible all -m copy -a "</a:t>
            </a:r>
            <a:r>
              <a:rPr lang="en-US" sz="1228" spc="-4" dirty="0" err="1">
                <a:latin typeface="Consolas"/>
              </a:rPr>
              <a:t>src</a:t>
            </a:r>
            <a:r>
              <a:rPr lang="en-US" sz="1228" spc="-4" dirty="0">
                <a:latin typeface="Consolas"/>
              </a:rPr>
              <a:t>=/</a:t>
            </a:r>
            <a:r>
              <a:rPr lang="en-US" sz="1228" spc="-4" dirty="0" err="1">
                <a:latin typeface="Consolas"/>
              </a:rPr>
              <a:t>etc</a:t>
            </a:r>
            <a:r>
              <a:rPr lang="en-US" sz="1228" spc="-4" dirty="0">
                <a:latin typeface="Consolas"/>
              </a:rPr>
              <a:t>/hosts </a:t>
            </a:r>
            <a:r>
              <a:rPr lang="en-US" sz="1228" spc="-4" dirty="0" err="1">
                <a:latin typeface="Consolas"/>
              </a:rPr>
              <a:t>dest</a:t>
            </a:r>
            <a:r>
              <a:rPr lang="en-US" sz="1228" spc="-4" dirty="0">
                <a:latin typeface="Consolas"/>
              </a:rPr>
              <a:t>=/</a:t>
            </a:r>
            <a:r>
              <a:rPr lang="en-US" sz="1228" spc="-4" dirty="0" err="1">
                <a:latin typeface="Consolas"/>
              </a:rPr>
              <a:t>tmp</a:t>
            </a:r>
            <a:r>
              <a:rPr lang="en-US" sz="1228" spc="-4" dirty="0">
                <a:latin typeface="Consolas"/>
              </a:rPr>
              <a:t>/hosts“</a:t>
            </a:r>
          </a:p>
          <a:p>
            <a:pPr marL="11139">
              <a:lnSpc>
                <a:spcPts val="1459"/>
              </a:lnSpc>
              <a:spcBef>
                <a:spcPts val="1026"/>
              </a:spcBef>
            </a:pPr>
            <a:endParaRPr lang="fr-FR" sz="1228" spc="-4" dirty="0">
              <a:latin typeface="Consolas"/>
            </a:endParaRPr>
          </a:p>
          <a:p>
            <a:pPr marL="11139">
              <a:lnSpc>
                <a:spcPts val="1459"/>
              </a:lnSpc>
              <a:spcBef>
                <a:spcPts val="88"/>
              </a:spcBef>
            </a:pPr>
            <a:r>
              <a:rPr sz="1228" b="1" dirty="0">
                <a:latin typeface="Consolas"/>
                <a:cs typeface="Consolas"/>
              </a:rPr>
              <a:t># </a:t>
            </a:r>
            <a:r>
              <a:rPr sz="1228" b="1" spc="-4" dirty="0">
                <a:latin typeface="Consolas"/>
                <a:cs typeface="Consolas"/>
              </a:rPr>
              <a:t>INSTALLER LE PAQUETAGE</a:t>
            </a:r>
            <a:r>
              <a:rPr sz="1228" b="1" spc="-18" dirty="0">
                <a:latin typeface="Consolas"/>
                <a:cs typeface="Consolas"/>
              </a:rPr>
              <a:t> </a:t>
            </a:r>
            <a:r>
              <a:rPr sz="1228" b="1" spc="-4" dirty="0">
                <a:latin typeface="Consolas"/>
                <a:cs typeface="Consolas"/>
              </a:rPr>
              <a:t>HTTPD</a:t>
            </a:r>
            <a:endParaRPr sz="1228" b="1" dirty="0">
              <a:latin typeface="Consolas"/>
              <a:cs typeface="Consolas"/>
            </a:endParaRPr>
          </a:p>
          <a:p>
            <a:pPr marL="11139">
              <a:lnSpc>
                <a:spcPts val="1459"/>
              </a:lnSpc>
            </a:pPr>
            <a:r>
              <a:rPr sz="1228" spc="-4" dirty="0">
                <a:latin typeface="Consolas"/>
                <a:cs typeface="Consolas"/>
              </a:rPr>
              <a:t>ansible web -i ./hosts -m yum -a "name=httpd state=present"</a:t>
            </a:r>
            <a:endParaRPr sz="1228" dirty="0">
              <a:latin typeface="Consolas"/>
              <a:cs typeface="Consolas"/>
            </a:endParaRPr>
          </a:p>
          <a:p>
            <a:pPr>
              <a:lnSpc>
                <a:spcPct val="100000"/>
              </a:lnSpc>
            </a:pPr>
            <a:endParaRPr sz="1228" dirty="0">
              <a:latin typeface="Consolas"/>
              <a:cs typeface="Consolas"/>
            </a:endParaRPr>
          </a:p>
          <a:p>
            <a:pPr>
              <a:spcBef>
                <a:spcPts val="44"/>
              </a:spcBef>
            </a:pPr>
            <a:endParaRPr sz="1184" dirty="0">
              <a:latin typeface="Consolas"/>
              <a:cs typeface="Consolas"/>
            </a:endParaRPr>
          </a:p>
          <a:p>
            <a:pPr marL="11139">
              <a:lnSpc>
                <a:spcPts val="1459"/>
              </a:lnSpc>
            </a:pPr>
            <a:r>
              <a:rPr sz="1228" b="1" dirty="0">
                <a:latin typeface="Consolas"/>
                <a:cs typeface="Consolas"/>
              </a:rPr>
              <a:t># </a:t>
            </a:r>
            <a:r>
              <a:rPr sz="1228" b="1" spc="-4" dirty="0">
                <a:latin typeface="Consolas"/>
                <a:cs typeface="Consolas"/>
              </a:rPr>
              <a:t>DÉMARRER ET ACTIVER LE SERVICE</a:t>
            </a:r>
            <a:r>
              <a:rPr sz="1228" b="1" spc="-18" dirty="0">
                <a:latin typeface="Consolas"/>
                <a:cs typeface="Consolas"/>
              </a:rPr>
              <a:t> </a:t>
            </a:r>
            <a:r>
              <a:rPr sz="1228" b="1" spc="-4" dirty="0">
                <a:latin typeface="Consolas"/>
                <a:cs typeface="Consolas"/>
              </a:rPr>
              <a:t>HTTPD</a:t>
            </a:r>
            <a:endParaRPr sz="1228" b="1" dirty="0">
              <a:latin typeface="Consolas"/>
              <a:cs typeface="Consolas"/>
            </a:endParaRPr>
          </a:p>
          <a:p>
            <a:pPr marL="11139">
              <a:lnSpc>
                <a:spcPts val="1459"/>
              </a:lnSpc>
            </a:pPr>
            <a:r>
              <a:rPr sz="1228" spc="-4" dirty="0">
                <a:latin typeface="Consolas"/>
                <a:cs typeface="Consolas"/>
              </a:rPr>
              <a:t>ansible web  -i ./hosts -m service -a "name=httpd enabled=yes</a:t>
            </a:r>
            <a:r>
              <a:rPr sz="1228" spc="-31" dirty="0">
                <a:latin typeface="Consolas"/>
                <a:cs typeface="Consolas"/>
              </a:rPr>
              <a:t> </a:t>
            </a:r>
            <a:r>
              <a:rPr sz="1228" spc="-4" dirty="0">
                <a:latin typeface="Consolas"/>
                <a:cs typeface="Consolas"/>
              </a:rPr>
              <a:t>state=started"</a:t>
            </a:r>
            <a:endParaRPr lang="fr-FR" sz="1228" spc="-4" dirty="0">
              <a:latin typeface="Consolas"/>
              <a:cs typeface="Consolas"/>
            </a:endParaRPr>
          </a:p>
          <a:p>
            <a:pPr marL="128100">
              <a:spcBef>
                <a:spcPts val="88"/>
              </a:spcBef>
            </a:pPr>
            <a:endParaRPr lang="fr-FR" sz="1228" spc="-4" dirty="0">
              <a:latin typeface="Consolas"/>
              <a:cs typeface="Trebuchet MS"/>
            </a:endParaRPr>
          </a:p>
          <a:p>
            <a:pPr marL="128100">
              <a:spcBef>
                <a:spcPts val="88"/>
              </a:spcBef>
            </a:pPr>
            <a:r>
              <a:rPr lang="fr-FR" sz="1228" b="1" spc="-4" dirty="0">
                <a:latin typeface="Consolas"/>
              </a:rPr>
              <a:t>#</a:t>
            </a:r>
            <a:r>
              <a:rPr lang="en-US" sz="1228" b="1" spc="-4" dirty="0" err="1">
                <a:latin typeface="Consolas"/>
              </a:rPr>
              <a:t>Collecte</a:t>
            </a:r>
            <a:r>
              <a:rPr lang="en-US" sz="1228" b="1" spc="-4" dirty="0">
                <a:latin typeface="Consolas"/>
              </a:rPr>
              <a:t> des </a:t>
            </a:r>
            <a:r>
              <a:rPr lang="en-US" sz="1228" b="1" spc="-4" dirty="0" err="1">
                <a:latin typeface="Consolas"/>
              </a:rPr>
              <a:t>faits</a:t>
            </a:r>
            <a:endParaRPr lang="en-US" sz="1228" b="1" spc="-4" dirty="0">
              <a:latin typeface="Consolas"/>
            </a:endParaRPr>
          </a:p>
          <a:p>
            <a:pPr marL="11139">
              <a:spcBef>
                <a:spcPts val="1026"/>
              </a:spcBef>
            </a:pPr>
            <a:r>
              <a:rPr lang="en-US" sz="1228" spc="-4" dirty="0">
                <a:latin typeface="Consolas"/>
              </a:rPr>
              <a:t>$ ansible all -m setup</a:t>
            </a:r>
          </a:p>
        </p:txBody>
      </p:sp>
      <p:sp>
        <p:nvSpPr>
          <p:cNvPr id="3" name="Espace réservé de la date 2">
            <a:extLst>
              <a:ext uri="{FF2B5EF4-FFF2-40B4-BE49-F238E27FC236}">
                <a16:creationId xmlns:a16="http://schemas.microsoft.com/office/drawing/2014/main" id="{E08BB7DC-01DE-4CCD-88C4-BC165D0742A5}"/>
              </a:ext>
            </a:extLst>
          </p:cNvPr>
          <p:cNvSpPr>
            <a:spLocks noGrp="1"/>
          </p:cNvSpPr>
          <p:nvPr>
            <p:ph type="dt" sz="half" idx="6"/>
          </p:nvPr>
        </p:nvSpPr>
        <p:spPr/>
        <p:txBody>
          <a:bodyPr/>
          <a:lstStyle/>
          <a:p>
            <a:fld id="{3EE4341D-548C-4458-B1DF-39C7A15324E7}"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56A733EE-0162-402A-B71D-6AF70C716429}"/>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78</a:t>
            </a:fld>
            <a:endParaRPr lang="fr-FR" spc="-1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7038" y="1004873"/>
            <a:ext cx="2700846" cy="534468"/>
          </a:xfrm>
          <a:prstGeom prst="rect">
            <a:avLst/>
          </a:prstGeom>
        </p:spPr>
        <p:txBody>
          <a:bodyPr vert="horz" wrap="square" lIns="0" tIns="11139" rIns="0" bIns="0" rtlCol="0" anchor="ctr">
            <a:spAutoFit/>
          </a:bodyPr>
          <a:lstStyle/>
          <a:p>
            <a:pPr marL="11139">
              <a:spcBef>
                <a:spcPts val="88"/>
              </a:spcBef>
            </a:pPr>
            <a:r>
              <a:rPr u="none" spc="237" dirty="0"/>
              <a:t>LAB </a:t>
            </a:r>
            <a:r>
              <a:rPr u="none" spc="254" dirty="0"/>
              <a:t>#</a:t>
            </a:r>
            <a:r>
              <a:rPr u="none" spc="-136" dirty="0"/>
              <a:t> </a:t>
            </a:r>
            <a:r>
              <a:rPr u="none" spc="-474" dirty="0"/>
              <a:t>1</a:t>
            </a:r>
          </a:p>
        </p:txBody>
      </p:sp>
      <p:sp>
        <p:nvSpPr>
          <p:cNvPr id="3" name="object 3"/>
          <p:cNvSpPr txBox="1">
            <a:spLocks noGrp="1"/>
          </p:cNvSpPr>
          <p:nvPr>
            <p:ph type="body" idx="1"/>
          </p:nvPr>
        </p:nvSpPr>
        <p:spPr>
          <a:xfrm>
            <a:off x="467836" y="2175729"/>
            <a:ext cx="9768664" cy="3143003"/>
          </a:xfrm>
          <a:prstGeom prst="rect">
            <a:avLst/>
          </a:prstGeom>
        </p:spPr>
        <p:txBody>
          <a:bodyPr vert="horz" wrap="square" lIns="0" tIns="11139" rIns="0" bIns="0" rtlCol="0">
            <a:spAutoFit/>
          </a:bodyPr>
          <a:lstStyle/>
          <a:p>
            <a:pPr marL="50683">
              <a:spcBef>
                <a:spcPts val="88"/>
              </a:spcBef>
            </a:pPr>
            <a:r>
              <a:rPr spc="75" dirty="0"/>
              <a:t>Commande</a:t>
            </a:r>
            <a:r>
              <a:rPr spc="44" dirty="0"/>
              <a:t> </a:t>
            </a:r>
            <a:r>
              <a:rPr spc="61" dirty="0"/>
              <a:t>Ansible</a:t>
            </a:r>
          </a:p>
          <a:p>
            <a:pPr marL="39544"/>
            <a:endParaRPr sz="1930" dirty="0"/>
          </a:p>
          <a:p>
            <a:pPr marL="39544"/>
            <a:endParaRPr sz="1623" dirty="0"/>
          </a:p>
          <a:p>
            <a:pPr marL="50683">
              <a:spcBef>
                <a:spcPts val="4"/>
              </a:spcBef>
            </a:pPr>
            <a:r>
              <a:rPr b="1" spc="-31" dirty="0" err="1">
                <a:latin typeface="Malgun Gothic"/>
                <a:cs typeface="Malgun Gothic"/>
              </a:rPr>
              <a:t>Objectifs</a:t>
            </a:r>
            <a:endParaRPr lang="fr-FR" b="1" spc="-31">
              <a:latin typeface="Malgun Gothic"/>
              <a:cs typeface="Malgun Gothic"/>
            </a:endParaRPr>
          </a:p>
          <a:p>
            <a:pPr marL="50683">
              <a:spcBef>
                <a:spcPts val="4"/>
              </a:spcBef>
            </a:pPr>
            <a:endParaRPr b="1" spc="-31" dirty="0">
              <a:latin typeface="Malgun Gothic"/>
              <a:cs typeface="Malgun Gothic"/>
            </a:endParaRPr>
          </a:p>
          <a:p>
            <a:pPr marL="50683">
              <a:spcBef>
                <a:spcPts val="803"/>
              </a:spcBef>
            </a:pPr>
            <a:r>
              <a:rPr i="1" spc="-18" dirty="0">
                <a:latin typeface="Arial"/>
                <a:cs typeface="Arial"/>
              </a:rPr>
              <a:t>À </a:t>
            </a:r>
            <a:r>
              <a:rPr i="1" spc="13" dirty="0">
                <a:latin typeface="Arial"/>
                <a:cs typeface="Arial"/>
              </a:rPr>
              <a:t>l’aide </a:t>
            </a:r>
            <a:r>
              <a:rPr i="1" spc="18" dirty="0">
                <a:latin typeface="Arial"/>
                <a:cs typeface="Arial"/>
              </a:rPr>
              <a:t>de</a:t>
            </a:r>
            <a:r>
              <a:rPr i="1" spc="-316" dirty="0">
                <a:latin typeface="Arial"/>
                <a:cs typeface="Arial"/>
              </a:rPr>
              <a:t> </a:t>
            </a:r>
            <a:r>
              <a:rPr i="1" spc="13" dirty="0">
                <a:latin typeface="Arial"/>
                <a:cs typeface="Arial"/>
              </a:rPr>
              <a:t>la </a:t>
            </a:r>
            <a:r>
              <a:rPr i="1" dirty="0">
                <a:latin typeface="Arial"/>
                <a:cs typeface="Arial"/>
              </a:rPr>
              <a:t>commande </a:t>
            </a:r>
            <a:r>
              <a:rPr i="1" spc="-13" dirty="0">
                <a:latin typeface="Arial"/>
                <a:cs typeface="Arial"/>
              </a:rPr>
              <a:t>Ansible, </a:t>
            </a:r>
            <a:r>
              <a:rPr i="1" dirty="0">
                <a:latin typeface="Arial"/>
                <a:cs typeface="Arial"/>
              </a:rPr>
              <a:t>effectuez </a:t>
            </a:r>
            <a:r>
              <a:rPr i="1" spc="-18" dirty="0">
                <a:latin typeface="Arial"/>
                <a:cs typeface="Arial"/>
              </a:rPr>
              <a:t>les </a:t>
            </a:r>
            <a:r>
              <a:rPr i="1" spc="-4" dirty="0">
                <a:latin typeface="Arial"/>
                <a:cs typeface="Arial"/>
              </a:rPr>
              <a:t>tâches </a:t>
            </a:r>
            <a:r>
              <a:rPr i="1" spc="-9" dirty="0">
                <a:latin typeface="Arial"/>
                <a:cs typeface="Arial"/>
              </a:rPr>
              <a:t>suivantes </a:t>
            </a:r>
            <a:r>
              <a:rPr i="1" spc="-79" dirty="0">
                <a:latin typeface="Arial"/>
                <a:cs typeface="Arial"/>
              </a:rPr>
              <a:t>:</a:t>
            </a:r>
          </a:p>
          <a:p>
            <a:pPr marL="473445" indent="-285750">
              <a:lnSpc>
                <a:spcPct val="150000"/>
              </a:lnSpc>
              <a:spcBef>
                <a:spcPts val="803"/>
              </a:spcBef>
              <a:buFont typeface="Wingdings" panose="05000000000000000000" pitchFamily="2" charset="2"/>
              <a:buChar char="§"/>
              <a:tabLst>
                <a:tab pos="451692" algn="l"/>
              </a:tabLst>
            </a:pPr>
            <a:r>
              <a:rPr spc="83" dirty="0" err="1"/>
              <a:t>Testez</a:t>
            </a:r>
            <a:r>
              <a:rPr spc="83" dirty="0"/>
              <a:t> </a:t>
            </a:r>
            <a:r>
              <a:rPr spc="31" dirty="0"/>
              <a:t>la </a:t>
            </a:r>
            <a:r>
              <a:rPr spc="61" dirty="0"/>
              <a:t>connexion Ansible </a:t>
            </a:r>
            <a:r>
              <a:rPr spc="75" dirty="0"/>
              <a:t>à </a:t>
            </a:r>
            <a:r>
              <a:rPr spc="39" dirty="0"/>
              <a:t>tous </a:t>
            </a:r>
            <a:r>
              <a:rPr spc="79" dirty="0"/>
              <a:t>vos </a:t>
            </a:r>
            <a:r>
              <a:rPr spc="53" dirty="0"/>
              <a:t>hôtes </a:t>
            </a:r>
            <a:r>
              <a:rPr spc="75" dirty="0"/>
              <a:t>à </a:t>
            </a:r>
            <a:r>
              <a:rPr spc="35" dirty="0"/>
              <a:t>l’aide </a:t>
            </a:r>
            <a:r>
              <a:rPr spc="57" dirty="0"/>
              <a:t>du </a:t>
            </a:r>
            <a:r>
              <a:rPr spc="48" dirty="0"/>
              <a:t>module</a:t>
            </a:r>
            <a:r>
              <a:rPr spc="-70" dirty="0"/>
              <a:t> </a:t>
            </a:r>
            <a:r>
              <a:rPr spc="75" dirty="0"/>
              <a:t>Ping</a:t>
            </a:r>
            <a:endParaRPr sz="877" dirty="0"/>
          </a:p>
          <a:p>
            <a:pPr marL="445597" indent="-285750">
              <a:lnSpc>
                <a:spcPct val="150000"/>
              </a:lnSpc>
              <a:spcBef>
                <a:spcPts val="276"/>
              </a:spcBef>
              <a:buFont typeface="Wingdings" panose="05000000000000000000" pitchFamily="2" charset="2"/>
              <a:buChar char="§"/>
              <a:tabLst>
                <a:tab pos="451692" algn="l"/>
              </a:tabLst>
            </a:pPr>
            <a:r>
              <a:rPr spc="39" dirty="0" err="1"/>
              <a:t>Installez</a:t>
            </a:r>
            <a:r>
              <a:rPr spc="39" dirty="0"/>
              <a:t> </a:t>
            </a:r>
            <a:r>
              <a:rPr spc="44" dirty="0"/>
              <a:t>le </a:t>
            </a:r>
            <a:r>
              <a:rPr spc="22" dirty="0" err="1"/>
              <a:t>référentiel</a:t>
            </a:r>
            <a:r>
              <a:rPr spc="22" dirty="0"/>
              <a:t> </a:t>
            </a:r>
            <a:r>
              <a:rPr lang="fr-FR" spc="123" dirty="0" err="1"/>
              <a:t>emacs</a:t>
            </a:r>
            <a:r>
              <a:rPr spc="123" dirty="0"/>
              <a:t> </a:t>
            </a:r>
            <a:r>
              <a:rPr spc="39" dirty="0"/>
              <a:t>sur tous </a:t>
            </a:r>
            <a:r>
              <a:rPr spc="79" dirty="0"/>
              <a:t>vos</a:t>
            </a:r>
            <a:r>
              <a:rPr spc="39" dirty="0"/>
              <a:t> </a:t>
            </a:r>
            <a:r>
              <a:rPr spc="53" dirty="0"/>
              <a:t>hôtes</a:t>
            </a:r>
            <a:endParaRPr sz="877" dirty="0"/>
          </a:p>
          <a:p>
            <a:pPr marL="448939" indent="-285750">
              <a:lnSpc>
                <a:spcPct val="150000"/>
              </a:lnSpc>
              <a:spcBef>
                <a:spcPts val="276"/>
              </a:spcBef>
              <a:buFont typeface="Wingdings" panose="05000000000000000000" pitchFamily="2" charset="2"/>
              <a:buChar char="§"/>
              <a:tabLst>
                <a:tab pos="451692" algn="l"/>
              </a:tabLst>
            </a:pPr>
            <a:r>
              <a:rPr lang="fr-FR" spc="39" dirty="0"/>
              <a:t>Supprimer le paquet git de votre hôte local.</a:t>
            </a:r>
            <a:endParaRPr sz="877" dirty="0"/>
          </a:p>
        </p:txBody>
      </p:sp>
      <p:sp>
        <p:nvSpPr>
          <p:cNvPr id="5" name="Espace réservé de la date 4">
            <a:extLst>
              <a:ext uri="{FF2B5EF4-FFF2-40B4-BE49-F238E27FC236}">
                <a16:creationId xmlns:a16="http://schemas.microsoft.com/office/drawing/2014/main" id="{20B03404-CCE7-4DB6-8A2A-4051DA2D5C58}"/>
              </a:ext>
            </a:extLst>
          </p:cNvPr>
          <p:cNvSpPr>
            <a:spLocks noGrp="1"/>
          </p:cNvSpPr>
          <p:nvPr>
            <p:ph type="dt" sz="half" idx="6"/>
          </p:nvPr>
        </p:nvSpPr>
        <p:spPr/>
        <p:txBody>
          <a:bodyPr/>
          <a:lstStyle/>
          <a:p>
            <a:fld id="{9DD8FE1A-70E2-4007-A854-E2EE7BEAD9B1}"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C31F93A5-29A1-41C0-A28A-32C0BEF7BCA0}"/>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79</a:t>
            </a:fld>
            <a:endParaRPr lang="fr-FR" spc="-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0355" y="3511016"/>
            <a:ext cx="6092689" cy="534468"/>
          </a:xfrm>
          <a:prstGeom prst="rect">
            <a:avLst/>
          </a:prstGeom>
        </p:spPr>
        <p:txBody>
          <a:bodyPr vert="horz" wrap="square" lIns="0" tIns="11139" rIns="0" bIns="0" rtlCol="0" anchor="ctr">
            <a:spAutoFit/>
          </a:bodyPr>
          <a:lstStyle/>
          <a:p>
            <a:pPr marL="11139">
              <a:spcBef>
                <a:spcPts val="88"/>
              </a:spcBef>
            </a:pPr>
            <a:r>
              <a:rPr spc="189" dirty="0"/>
              <a:t>INTRODUCTION </a:t>
            </a:r>
            <a:r>
              <a:rPr spc="219" dirty="0"/>
              <a:t>À</a:t>
            </a:r>
            <a:r>
              <a:rPr spc="-35" dirty="0"/>
              <a:t> </a:t>
            </a:r>
            <a:r>
              <a:rPr spc="201" dirty="0"/>
              <a:t>ANSIBLE</a:t>
            </a:r>
          </a:p>
        </p:txBody>
      </p:sp>
      <p:sp>
        <p:nvSpPr>
          <p:cNvPr id="3" name="Espace réservé de la date 2">
            <a:extLst>
              <a:ext uri="{FF2B5EF4-FFF2-40B4-BE49-F238E27FC236}">
                <a16:creationId xmlns:a16="http://schemas.microsoft.com/office/drawing/2014/main" id="{F5C91C21-4B93-4AB3-B986-4F37E6F52681}"/>
              </a:ext>
            </a:extLst>
          </p:cNvPr>
          <p:cNvSpPr>
            <a:spLocks noGrp="1"/>
          </p:cNvSpPr>
          <p:nvPr>
            <p:ph type="dt" sz="half" idx="6"/>
          </p:nvPr>
        </p:nvSpPr>
        <p:spPr/>
        <p:txBody>
          <a:bodyPr/>
          <a:lstStyle/>
          <a:p>
            <a:fld id="{C644F9B9-8EC6-49B8-A988-CDD0887B9BAA}"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71A89E79-7D8E-4ECF-A99C-26DCADF38CE5}"/>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a:t>
            </a:fld>
            <a:endParaRPr lang="fr-FR" spc="-1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1035050"/>
            <a:ext cx="5879704" cy="534468"/>
          </a:xfrm>
          <a:prstGeom prst="rect">
            <a:avLst/>
          </a:prstGeom>
        </p:spPr>
        <p:txBody>
          <a:bodyPr vert="horz" wrap="square" lIns="0" tIns="11139" rIns="0" bIns="0" rtlCol="0" anchor="ctr">
            <a:spAutoFit/>
          </a:bodyPr>
          <a:lstStyle/>
          <a:p>
            <a:pPr marL="11139">
              <a:spcBef>
                <a:spcPts val="88"/>
              </a:spcBef>
            </a:pPr>
            <a:r>
              <a:rPr u="none" spc="237" dirty="0"/>
              <a:t>LAB </a:t>
            </a:r>
            <a:r>
              <a:rPr u="none" spc="-110" dirty="0"/>
              <a:t>#1 </a:t>
            </a:r>
            <a:r>
              <a:rPr u="none" spc="-18" dirty="0"/>
              <a:t>-</a:t>
            </a:r>
            <a:r>
              <a:rPr u="none" spc="57" dirty="0"/>
              <a:t> </a:t>
            </a:r>
            <a:r>
              <a:rPr u="none" spc="215" dirty="0"/>
              <a:t>SOLUTION</a:t>
            </a:r>
          </a:p>
        </p:txBody>
      </p:sp>
      <p:sp>
        <p:nvSpPr>
          <p:cNvPr id="4" name="object 4"/>
          <p:cNvSpPr txBox="1"/>
          <p:nvPr/>
        </p:nvSpPr>
        <p:spPr>
          <a:xfrm>
            <a:off x="1374414" y="3742488"/>
            <a:ext cx="7701440" cy="985874"/>
          </a:xfrm>
          <a:prstGeom prst="rect">
            <a:avLst/>
          </a:prstGeom>
          <a:ln w="28575">
            <a:solidFill>
              <a:schemeClr val="tx1"/>
            </a:solidFill>
          </a:ln>
        </p:spPr>
        <p:txBody>
          <a:bodyPr vert="horz" wrap="square" lIns="0" tIns="11139" rIns="0" bIns="0" rtlCol="0">
            <a:spAutoFit/>
          </a:bodyPr>
          <a:lstStyle/>
          <a:p>
            <a:pPr marL="11139">
              <a:lnSpc>
                <a:spcPts val="1459"/>
              </a:lnSpc>
              <a:spcBef>
                <a:spcPts val="88"/>
              </a:spcBef>
            </a:pPr>
            <a:endParaRPr lang="fr-FR" sz="1228" spc="-4" dirty="0">
              <a:latin typeface="Consolas"/>
              <a:cs typeface="Consolas"/>
            </a:endParaRPr>
          </a:p>
          <a:p>
            <a:pPr marL="11139">
              <a:lnSpc>
                <a:spcPts val="1459"/>
              </a:lnSpc>
              <a:spcBef>
                <a:spcPts val="88"/>
              </a:spcBef>
            </a:pPr>
            <a:r>
              <a:rPr sz="1228" spc="-4" dirty="0">
                <a:latin typeface="Consolas"/>
                <a:cs typeface="Consolas"/>
              </a:rPr>
              <a:t>ansible all -i inventory -m</a:t>
            </a:r>
            <a:r>
              <a:rPr sz="1228" spc="-13" dirty="0">
                <a:latin typeface="Consolas"/>
                <a:cs typeface="Consolas"/>
              </a:rPr>
              <a:t> </a:t>
            </a:r>
            <a:r>
              <a:rPr sz="1228" spc="-4" dirty="0">
                <a:latin typeface="Consolas"/>
                <a:cs typeface="Consolas"/>
              </a:rPr>
              <a:t>ping</a:t>
            </a:r>
            <a:endParaRPr sz="1228" dirty="0">
              <a:latin typeface="Consolas"/>
              <a:cs typeface="Consolas"/>
            </a:endParaRPr>
          </a:p>
          <a:p>
            <a:pPr marL="11139" marR="432199">
              <a:lnSpc>
                <a:spcPts val="1447"/>
              </a:lnSpc>
              <a:spcBef>
                <a:spcPts val="57"/>
              </a:spcBef>
            </a:pPr>
            <a:r>
              <a:rPr sz="1228" spc="-4" dirty="0">
                <a:latin typeface="Consolas"/>
                <a:cs typeface="Consolas"/>
              </a:rPr>
              <a:t>ansible all -</a:t>
            </a:r>
            <a:r>
              <a:rPr sz="1228" spc="-4" dirty="0" err="1">
                <a:latin typeface="Consolas"/>
                <a:cs typeface="Consolas"/>
              </a:rPr>
              <a:t>i</a:t>
            </a:r>
            <a:r>
              <a:rPr sz="1228" spc="-4" dirty="0">
                <a:latin typeface="Consolas"/>
                <a:cs typeface="Consolas"/>
              </a:rPr>
              <a:t> inventory -m yum -a "name=</a:t>
            </a:r>
            <a:r>
              <a:rPr lang="fr-FR" sz="1228" spc="-4" dirty="0" err="1">
                <a:latin typeface="Consolas"/>
                <a:cs typeface="Consolas"/>
              </a:rPr>
              <a:t>emacs</a:t>
            </a:r>
            <a:r>
              <a:rPr lang="fr-FR" sz="1228" spc="-4" dirty="0">
                <a:latin typeface="Consolas"/>
                <a:cs typeface="Consolas"/>
              </a:rPr>
              <a:t> </a:t>
            </a:r>
            <a:r>
              <a:rPr sz="1228" spc="-4" dirty="0">
                <a:latin typeface="Consolas"/>
                <a:cs typeface="Consolas"/>
              </a:rPr>
              <a:t>state=present"  </a:t>
            </a:r>
            <a:endParaRPr lang="fr-FR" sz="1228" spc="-4" dirty="0">
              <a:latin typeface="Consolas"/>
              <a:cs typeface="Consolas"/>
            </a:endParaRPr>
          </a:p>
          <a:p>
            <a:pPr marL="11139" marR="432199">
              <a:lnSpc>
                <a:spcPts val="1447"/>
              </a:lnSpc>
              <a:spcBef>
                <a:spcPts val="57"/>
              </a:spcBef>
            </a:pPr>
            <a:r>
              <a:rPr sz="1228" spc="-4" dirty="0">
                <a:latin typeface="Consolas"/>
                <a:cs typeface="Consolas"/>
              </a:rPr>
              <a:t>ansible </a:t>
            </a:r>
            <a:r>
              <a:rPr lang="fr-FR" sz="1228" spc="-4" dirty="0">
                <a:latin typeface="Consolas"/>
                <a:cs typeface="Consolas"/>
              </a:rPr>
              <a:t>localhost</a:t>
            </a:r>
            <a:r>
              <a:rPr sz="1228" spc="-4" dirty="0">
                <a:latin typeface="Consolas"/>
                <a:cs typeface="Consolas"/>
              </a:rPr>
              <a:t> -m </a:t>
            </a:r>
            <a:r>
              <a:rPr lang="fr-FR" sz="1228" spc="-4" dirty="0" err="1">
                <a:latin typeface="Consolas"/>
                <a:cs typeface="Consolas"/>
              </a:rPr>
              <a:t>yum</a:t>
            </a:r>
            <a:r>
              <a:rPr sz="1228" spc="-4" dirty="0">
                <a:latin typeface="Consolas"/>
                <a:cs typeface="Consolas"/>
              </a:rPr>
              <a:t> -a "name=</a:t>
            </a:r>
            <a:r>
              <a:rPr lang="fr-FR" sz="1228" spc="-4" dirty="0">
                <a:latin typeface="Consolas"/>
                <a:cs typeface="Consolas"/>
              </a:rPr>
              <a:t>git</a:t>
            </a:r>
            <a:r>
              <a:rPr sz="1228" spc="-22" dirty="0">
                <a:latin typeface="Consolas"/>
                <a:cs typeface="Consolas"/>
              </a:rPr>
              <a:t> </a:t>
            </a:r>
            <a:r>
              <a:rPr sz="1228" spc="-4" dirty="0">
                <a:latin typeface="Consolas"/>
                <a:cs typeface="Consolas"/>
              </a:rPr>
              <a:t>state=</a:t>
            </a:r>
            <a:r>
              <a:rPr lang="fr-FR" sz="1228" spc="-4" dirty="0">
                <a:latin typeface="Consolas"/>
                <a:cs typeface="Consolas"/>
              </a:rPr>
              <a:t>absent</a:t>
            </a:r>
            <a:r>
              <a:rPr sz="1228" spc="-4" dirty="0">
                <a:latin typeface="Consolas"/>
                <a:cs typeface="Consolas"/>
              </a:rPr>
              <a:t>"</a:t>
            </a:r>
            <a:endParaRPr lang="fr-FR" sz="1228" spc="-4" dirty="0">
              <a:latin typeface="Consolas"/>
              <a:cs typeface="Consolas"/>
            </a:endParaRPr>
          </a:p>
          <a:p>
            <a:pPr marL="11139" marR="432199">
              <a:lnSpc>
                <a:spcPts val="1447"/>
              </a:lnSpc>
              <a:spcBef>
                <a:spcPts val="57"/>
              </a:spcBef>
            </a:pPr>
            <a:endParaRPr sz="1228" dirty="0">
              <a:latin typeface="Consolas"/>
              <a:cs typeface="Consolas"/>
            </a:endParaRPr>
          </a:p>
        </p:txBody>
      </p:sp>
      <p:sp>
        <p:nvSpPr>
          <p:cNvPr id="3" name="Espace réservé de la date 2">
            <a:extLst>
              <a:ext uri="{FF2B5EF4-FFF2-40B4-BE49-F238E27FC236}">
                <a16:creationId xmlns:a16="http://schemas.microsoft.com/office/drawing/2014/main" id="{52607F60-4EEC-45E0-9F70-4916DCF9D7CD}"/>
              </a:ext>
            </a:extLst>
          </p:cNvPr>
          <p:cNvSpPr>
            <a:spLocks noGrp="1"/>
          </p:cNvSpPr>
          <p:nvPr>
            <p:ph type="dt" sz="half" idx="6"/>
          </p:nvPr>
        </p:nvSpPr>
        <p:spPr/>
        <p:txBody>
          <a:bodyPr/>
          <a:lstStyle/>
          <a:p>
            <a:fld id="{E9BBBEFA-77AD-4A3C-8A6A-3D5B861A3486}" type="datetime1">
              <a:rPr lang="en-US" smtClean="0"/>
              <a:t>11/26/2020</a:t>
            </a:fld>
            <a:endParaRPr lang="en-US"/>
          </a:p>
        </p:txBody>
      </p:sp>
      <p:sp>
        <p:nvSpPr>
          <p:cNvPr id="6" name="Espace réservé du numéro de diapositive 5">
            <a:extLst>
              <a:ext uri="{FF2B5EF4-FFF2-40B4-BE49-F238E27FC236}">
                <a16:creationId xmlns:a16="http://schemas.microsoft.com/office/drawing/2014/main" id="{A8E9AB30-0391-4226-B66F-59ADECFB4B5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80</a:t>
            </a:fld>
            <a:endParaRPr lang="fr-FR" spc="-1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14628-BA8B-44C6-BCE1-0E0FAB5F96DE}"/>
              </a:ext>
            </a:extLst>
          </p:cNvPr>
          <p:cNvSpPr>
            <a:spLocks noGrp="1"/>
          </p:cNvSpPr>
          <p:nvPr>
            <p:ph type="title"/>
          </p:nvPr>
        </p:nvSpPr>
        <p:spPr>
          <a:xfrm>
            <a:off x="1374025" y="1095247"/>
            <a:ext cx="8128634" cy="523220"/>
          </a:xfrm>
        </p:spPr>
        <p:txBody>
          <a:bodyPr/>
          <a:lstStyle/>
          <a:p>
            <a:r>
              <a:rPr lang="fr-FR" u="none" dirty="0"/>
              <a:t>Ce qu’on a couvert</a:t>
            </a:r>
          </a:p>
        </p:txBody>
      </p:sp>
      <p:sp>
        <p:nvSpPr>
          <p:cNvPr id="3" name="Espace réservé du contenu 2">
            <a:extLst>
              <a:ext uri="{FF2B5EF4-FFF2-40B4-BE49-F238E27FC236}">
                <a16:creationId xmlns:a16="http://schemas.microsoft.com/office/drawing/2014/main" id="{B5474925-4225-4E10-A0A5-E07FB81A7623}"/>
              </a:ext>
            </a:extLst>
          </p:cNvPr>
          <p:cNvSpPr>
            <a:spLocks noGrp="1"/>
          </p:cNvSpPr>
          <p:nvPr>
            <p:ph idx="1"/>
          </p:nvPr>
        </p:nvSpPr>
        <p:spPr>
          <a:xfrm>
            <a:off x="1456806" y="2007653"/>
            <a:ext cx="7779786" cy="553998"/>
          </a:xfrm>
        </p:spPr>
        <p:txBody>
          <a:bodyPr/>
          <a:lstStyle/>
          <a:p>
            <a:r>
              <a:rPr lang="fr-FR" dirty="0"/>
              <a:t>Principe des commandes ad-hoc.</a:t>
            </a:r>
          </a:p>
          <a:p>
            <a:r>
              <a:rPr lang="fr-FR" dirty="0"/>
              <a:t>Syntaxes et options.</a:t>
            </a:r>
          </a:p>
        </p:txBody>
      </p:sp>
      <p:sp>
        <p:nvSpPr>
          <p:cNvPr id="4" name="Espace réservé de la date 3">
            <a:extLst>
              <a:ext uri="{FF2B5EF4-FFF2-40B4-BE49-F238E27FC236}">
                <a16:creationId xmlns:a16="http://schemas.microsoft.com/office/drawing/2014/main" id="{B8A6F617-EF4F-42FF-9E96-10EDF5E354D3}"/>
              </a:ext>
            </a:extLst>
          </p:cNvPr>
          <p:cNvSpPr>
            <a:spLocks noGrp="1"/>
          </p:cNvSpPr>
          <p:nvPr>
            <p:ph type="dt" sz="half" idx="6"/>
          </p:nvPr>
        </p:nvSpPr>
        <p:spPr/>
        <p:txBody>
          <a:bodyPr/>
          <a:lstStyle/>
          <a:p>
            <a:fld id="{7E3F6F9A-7066-428E-A52F-AE2F5F85AB22}"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F559EBB1-2E38-411A-8D5D-4E143A88385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81</a:t>
            </a:fld>
            <a:endParaRPr lang="fr-FR" spc="-10" dirty="0"/>
          </a:p>
        </p:txBody>
      </p:sp>
    </p:spTree>
    <p:extLst>
      <p:ext uri="{BB962C8B-B14F-4D97-AF65-F5344CB8AC3E}">
        <p14:creationId xmlns:p14="http://schemas.microsoft.com/office/powerpoint/2010/main" val="4400912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7AA6BC2-062B-41DA-8CC1-AC429DDC2340}"/>
              </a:ext>
            </a:extLst>
          </p:cNvPr>
          <p:cNvSpPr>
            <a:spLocks noGrp="1"/>
          </p:cNvSpPr>
          <p:nvPr>
            <p:ph type="ctrTitle"/>
          </p:nvPr>
        </p:nvSpPr>
        <p:spPr/>
        <p:txBody>
          <a:bodyPr/>
          <a:lstStyle/>
          <a:p>
            <a:r>
              <a:rPr lang="fr-FR" dirty="0"/>
              <a:t>Langage </a:t>
            </a:r>
            <a:r>
              <a:rPr lang="fr-FR" dirty="0" err="1"/>
              <a:t>Yaml</a:t>
            </a:r>
            <a:endParaRPr lang="fr-FR" dirty="0"/>
          </a:p>
        </p:txBody>
      </p:sp>
      <p:sp>
        <p:nvSpPr>
          <p:cNvPr id="5" name="Sous-titre 4">
            <a:extLst>
              <a:ext uri="{FF2B5EF4-FFF2-40B4-BE49-F238E27FC236}">
                <a16:creationId xmlns:a16="http://schemas.microsoft.com/office/drawing/2014/main" id="{CF089061-EB6D-40E2-986C-91D9353A515B}"/>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BD2A8354-7D63-402B-BE23-A0059F20C713}"/>
              </a:ext>
            </a:extLst>
          </p:cNvPr>
          <p:cNvSpPr>
            <a:spLocks noGrp="1"/>
          </p:cNvSpPr>
          <p:nvPr>
            <p:ph type="dt" sz="half" idx="10"/>
          </p:nvPr>
        </p:nvSpPr>
        <p:spPr/>
        <p:txBody>
          <a:bodyPr/>
          <a:lstStyle/>
          <a:p>
            <a:fld id="{47001263-559B-440E-B7AF-EB0645D78BDA}"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816AF52C-9998-4A26-9B10-5B1557A26646}"/>
              </a:ext>
            </a:extLst>
          </p:cNvPr>
          <p:cNvSpPr>
            <a:spLocks noGrp="1"/>
          </p:cNvSpPr>
          <p:nvPr>
            <p:ph type="sldNum" sz="quarter" idx="12"/>
          </p:nvPr>
        </p:nvSpPr>
        <p:spPr/>
        <p:txBody>
          <a:bodyPr/>
          <a:lstStyle/>
          <a:p>
            <a:fld id="{171CAA0D-87DA-450A-AD72-F44EFE73ACE3}" type="slidenum">
              <a:rPr lang="fr-FR" smtClean="0"/>
              <a:t>82</a:t>
            </a:fld>
            <a:endParaRPr lang="fr-FR"/>
          </a:p>
        </p:txBody>
      </p:sp>
    </p:spTree>
    <p:extLst>
      <p:ext uri="{BB962C8B-B14F-4D97-AF65-F5344CB8AC3E}">
        <p14:creationId xmlns:p14="http://schemas.microsoft.com/office/powerpoint/2010/main" val="1515580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C38D1D-2EA1-4860-A09E-309249BD68D1}"/>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0B8BCB40-BF40-4248-A247-A6A9525D1E32}"/>
              </a:ext>
            </a:extLst>
          </p:cNvPr>
          <p:cNvSpPr>
            <a:spLocks noGrp="1"/>
          </p:cNvSpPr>
          <p:nvPr>
            <p:ph idx="1"/>
          </p:nvPr>
        </p:nvSpPr>
        <p:spPr>
          <a:xfrm>
            <a:off x="1456806" y="2007653"/>
            <a:ext cx="7779786" cy="2693045"/>
          </a:xfrm>
        </p:spPr>
        <p:txBody>
          <a:bodyPr/>
          <a:lstStyle/>
          <a:p>
            <a:pPr marL="342900" indent="-342900">
              <a:buFont typeface="Arial" panose="020B0604020202020204" pitchFamily="34" charset="0"/>
              <a:buChar char="•"/>
            </a:pPr>
            <a:r>
              <a:rPr lang="fr-FR" sz="2500" dirty="0"/>
              <a:t>Introduction</a:t>
            </a:r>
          </a:p>
          <a:p>
            <a:pPr marL="342900" indent="-342900">
              <a:buFont typeface="Arial" panose="020B0604020202020204" pitchFamily="34" charset="0"/>
              <a:buChar char="•"/>
            </a:pPr>
            <a:r>
              <a:rPr lang="fr-FR" sz="2500" dirty="0"/>
              <a:t>Syntaxes</a:t>
            </a:r>
          </a:p>
          <a:p>
            <a:pPr marL="342900" indent="-342900">
              <a:buFont typeface="Arial" panose="020B0604020202020204" pitchFamily="34" charset="0"/>
              <a:buChar char="•"/>
            </a:pPr>
            <a:r>
              <a:rPr lang="fr-FR" sz="2500" dirty="0"/>
              <a:t>Syntaxes complexes</a:t>
            </a:r>
          </a:p>
          <a:p>
            <a:pPr marL="342900" indent="-342900">
              <a:buFont typeface="Arial" panose="020B0604020202020204" pitchFamily="34" charset="0"/>
              <a:buChar char="•"/>
            </a:pPr>
            <a:r>
              <a:rPr lang="fr-FR" sz="2500" dirty="0"/>
              <a:t>Syntaxes : formes abrégées</a:t>
            </a:r>
          </a:p>
          <a:p>
            <a:pPr marL="342900" indent="-342900">
              <a:buFont typeface="Arial" panose="020B0604020202020204" pitchFamily="34" charset="0"/>
              <a:buChar char="•"/>
            </a:pPr>
            <a:r>
              <a:rPr lang="fr-FR" sz="2500" dirty="0"/>
              <a:t>Syntaxes : valeurs multilignes</a:t>
            </a:r>
          </a:p>
          <a:p>
            <a:pPr marL="342900" indent="-342900">
              <a:buFont typeface="Arial" panose="020B0604020202020204" pitchFamily="34" charset="0"/>
              <a:buChar char="•"/>
            </a:pPr>
            <a:r>
              <a:rPr lang="fr-FR" sz="2500" dirty="0"/>
              <a:t>Syntaxes : valeurs booléennes</a:t>
            </a:r>
          </a:p>
          <a:p>
            <a:pPr marL="342900" indent="-342900">
              <a:buFont typeface="Arial" panose="020B0604020202020204" pitchFamily="34" charset="0"/>
              <a:buChar char="•"/>
            </a:pPr>
            <a:r>
              <a:rPr lang="fr-FR" sz="2500" dirty="0"/>
              <a:t>Syntaxes : variables</a:t>
            </a:r>
          </a:p>
        </p:txBody>
      </p:sp>
      <p:sp>
        <p:nvSpPr>
          <p:cNvPr id="4" name="Espace réservé de la date 3">
            <a:extLst>
              <a:ext uri="{FF2B5EF4-FFF2-40B4-BE49-F238E27FC236}">
                <a16:creationId xmlns:a16="http://schemas.microsoft.com/office/drawing/2014/main" id="{59813A79-AD58-498D-9E48-C78228D54A70}"/>
              </a:ext>
            </a:extLst>
          </p:cNvPr>
          <p:cNvSpPr>
            <a:spLocks noGrp="1"/>
          </p:cNvSpPr>
          <p:nvPr>
            <p:ph type="dt" sz="half" idx="6"/>
          </p:nvPr>
        </p:nvSpPr>
        <p:spPr/>
        <p:txBody>
          <a:bodyPr/>
          <a:lstStyle/>
          <a:p>
            <a:fld id="{29DD2E7B-E481-4C47-8922-307FEF6B2132}"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E128D12-0B2E-4375-8BFA-19ABE33B1FE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83</a:t>
            </a:fld>
            <a:endParaRPr lang="fr-FR" spc="-10" dirty="0"/>
          </a:p>
        </p:txBody>
      </p:sp>
    </p:spTree>
    <p:extLst>
      <p:ext uri="{BB962C8B-B14F-4D97-AF65-F5344CB8AC3E}">
        <p14:creationId xmlns:p14="http://schemas.microsoft.com/office/powerpoint/2010/main" val="14110177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7DF1B-5CB5-4105-9661-D8ABA2F67360}"/>
              </a:ext>
            </a:extLst>
          </p:cNvPr>
          <p:cNvSpPr>
            <a:spLocks noGrp="1"/>
          </p:cNvSpPr>
          <p:nvPr>
            <p:ph type="title"/>
          </p:nvPr>
        </p:nvSpPr>
        <p:spPr>
          <a:xfrm>
            <a:off x="1374025" y="1095247"/>
            <a:ext cx="8128634" cy="523220"/>
          </a:xfrm>
        </p:spPr>
        <p:txBody>
          <a:bodyPr/>
          <a:lstStyle/>
          <a:p>
            <a:r>
              <a:rPr lang="fr-FR" u="none" dirty="0"/>
              <a:t>Introduction</a:t>
            </a:r>
          </a:p>
        </p:txBody>
      </p:sp>
      <p:sp>
        <p:nvSpPr>
          <p:cNvPr id="3" name="Espace réservé du contenu 2">
            <a:extLst>
              <a:ext uri="{FF2B5EF4-FFF2-40B4-BE49-F238E27FC236}">
                <a16:creationId xmlns:a16="http://schemas.microsoft.com/office/drawing/2014/main" id="{D821E27E-2B2D-490C-AA1C-82B851387ECE}"/>
              </a:ext>
            </a:extLst>
          </p:cNvPr>
          <p:cNvSpPr>
            <a:spLocks noGrp="1"/>
          </p:cNvSpPr>
          <p:nvPr>
            <p:ph idx="1"/>
          </p:nvPr>
        </p:nvSpPr>
        <p:spPr>
          <a:xfrm>
            <a:off x="481203" y="2371957"/>
            <a:ext cx="9740716" cy="3816486"/>
          </a:xfrm>
        </p:spPr>
        <p:txBody>
          <a:bodyPr>
            <a:normAutofit/>
          </a:bodyPr>
          <a:lstStyle/>
          <a:p>
            <a:pPr marL="324180" indent="-285750" algn="just">
              <a:spcBef>
                <a:spcPts val="363"/>
              </a:spcBef>
              <a:buFont typeface="Arial" panose="020B0604020202020204" pitchFamily="34" charset="0"/>
              <a:buChar char="•"/>
              <a:tabLst>
                <a:tab pos="302428" algn="l"/>
              </a:tabLst>
            </a:pPr>
            <a:r>
              <a:rPr lang="fr-FR" dirty="0"/>
              <a:t>YAML, acronyme de "</a:t>
            </a:r>
            <a:r>
              <a:rPr lang="fr-FR" dirty="0" err="1">
                <a:solidFill>
                  <a:srgbClr val="C00000"/>
                </a:solidFill>
              </a:rPr>
              <a:t>Yet</a:t>
            </a:r>
            <a:r>
              <a:rPr lang="fr-FR" dirty="0">
                <a:solidFill>
                  <a:srgbClr val="C00000"/>
                </a:solidFill>
              </a:rPr>
              <a:t> </a:t>
            </a:r>
            <a:r>
              <a:rPr lang="fr-FR" dirty="0" err="1">
                <a:solidFill>
                  <a:srgbClr val="C00000"/>
                </a:solidFill>
              </a:rPr>
              <a:t>Another</a:t>
            </a:r>
            <a:r>
              <a:rPr lang="fr-FR" dirty="0">
                <a:solidFill>
                  <a:srgbClr val="C00000"/>
                </a:solidFill>
              </a:rPr>
              <a:t> Markup </a:t>
            </a:r>
            <a:r>
              <a:rPr lang="fr-FR" dirty="0" err="1">
                <a:solidFill>
                  <a:srgbClr val="C00000"/>
                </a:solidFill>
              </a:rPr>
              <a:t>Language</a:t>
            </a:r>
            <a:r>
              <a:rPr lang="fr-FR" dirty="0"/>
              <a:t>" dans sa version 1.0, il devient l'acronyme récursif de "</a:t>
            </a:r>
            <a:r>
              <a:rPr lang="fr-FR" dirty="0">
                <a:solidFill>
                  <a:srgbClr val="C00000"/>
                </a:solidFill>
              </a:rPr>
              <a:t>YAML </a:t>
            </a:r>
            <a:r>
              <a:rPr lang="fr-FR" dirty="0" err="1">
                <a:solidFill>
                  <a:srgbClr val="C00000"/>
                </a:solidFill>
              </a:rPr>
              <a:t>Ain’t</a:t>
            </a:r>
            <a:r>
              <a:rPr lang="fr-FR" dirty="0">
                <a:solidFill>
                  <a:srgbClr val="C00000"/>
                </a:solidFill>
              </a:rPr>
              <a:t> Markup </a:t>
            </a:r>
            <a:r>
              <a:rPr lang="fr-FR" dirty="0" err="1">
                <a:solidFill>
                  <a:srgbClr val="C00000"/>
                </a:solidFill>
              </a:rPr>
              <a:t>Language</a:t>
            </a:r>
            <a:r>
              <a:rPr lang="fr-FR" dirty="0"/>
              <a:t>" ("YAML n’est pas un langage de balisage") dans sa version 1.1.</a:t>
            </a:r>
          </a:p>
          <a:p>
            <a:pPr marL="324180" indent="-285750" algn="just">
              <a:spcBef>
                <a:spcPts val="363"/>
              </a:spcBef>
              <a:buFont typeface="Arial" panose="020B0604020202020204" pitchFamily="34" charset="0"/>
              <a:buChar char="•"/>
              <a:tabLst>
                <a:tab pos="302428" algn="l"/>
              </a:tabLst>
            </a:pPr>
            <a:r>
              <a:rPr lang="fr-FR" dirty="0"/>
              <a:t>Principalement conçu pour la représentation des structures de données</a:t>
            </a:r>
          </a:p>
          <a:p>
            <a:pPr marL="296889" indent="-285750" algn="just">
              <a:spcBef>
                <a:spcPts val="276"/>
              </a:spcBef>
              <a:buFont typeface="Arial" panose="020B0604020202020204" pitchFamily="34" charset="0"/>
              <a:buChar char="•"/>
              <a:tabLst>
                <a:tab pos="302428" algn="l"/>
              </a:tabLst>
            </a:pPr>
            <a:r>
              <a:rPr lang="fr-FR" dirty="0"/>
              <a:t>Facile à écrire, format pouvant être lu par les humains</a:t>
            </a:r>
          </a:p>
          <a:p>
            <a:pPr marL="300231" indent="-285750" algn="just">
              <a:spcBef>
                <a:spcPts val="276"/>
              </a:spcBef>
              <a:buFont typeface="Arial" panose="020B0604020202020204" pitchFamily="34" charset="0"/>
              <a:buChar char="•"/>
              <a:tabLst>
                <a:tab pos="302428" algn="l"/>
              </a:tabLst>
            </a:pPr>
            <a:r>
              <a:rPr lang="fr-FR" dirty="0"/>
              <a:t>Objectif de la conception : abandonner la syntaxe traditionnelle “</a:t>
            </a:r>
            <a:r>
              <a:rPr lang="fr-FR" dirty="0" err="1"/>
              <a:t>cloisonée</a:t>
            </a:r>
            <a:r>
              <a:rPr lang="fr-FR" dirty="0"/>
              <a:t>”</a:t>
            </a:r>
          </a:p>
          <a:p>
            <a:pPr marL="285750" indent="-285750" algn="just">
              <a:buFont typeface="Arial" panose="020B0604020202020204" pitchFamily="34" charset="0"/>
              <a:buChar char="•"/>
            </a:pPr>
            <a:r>
              <a:rPr lang="fr-FR" dirty="0"/>
              <a:t>Un format de représentation de données par sérialisation Unicode. Il reprend des concepts d'autres langages comme XML.</a:t>
            </a:r>
          </a:p>
        </p:txBody>
      </p:sp>
      <p:sp>
        <p:nvSpPr>
          <p:cNvPr id="4" name="Espace réservé de la date 3">
            <a:extLst>
              <a:ext uri="{FF2B5EF4-FFF2-40B4-BE49-F238E27FC236}">
                <a16:creationId xmlns:a16="http://schemas.microsoft.com/office/drawing/2014/main" id="{7404FAAA-1C45-4398-82B6-CE3103000586}"/>
              </a:ext>
            </a:extLst>
          </p:cNvPr>
          <p:cNvSpPr>
            <a:spLocks noGrp="1"/>
          </p:cNvSpPr>
          <p:nvPr>
            <p:ph type="dt" sz="half" idx="6"/>
          </p:nvPr>
        </p:nvSpPr>
        <p:spPr/>
        <p:txBody>
          <a:bodyPr/>
          <a:lstStyle/>
          <a:p>
            <a:fld id="{831992F7-CC4D-4873-ACC0-E19C21F6E49F}"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FAE96756-A24B-47F2-AFD0-586190C63A2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84</a:t>
            </a:fld>
            <a:endParaRPr lang="fr-FR" spc="-10" dirty="0"/>
          </a:p>
        </p:txBody>
      </p:sp>
    </p:spTree>
    <p:extLst>
      <p:ext uri="{BB962C8B-B14F-4D97-AF65-F5344CB8AC3E}">
        <p14:creationId xmlns:p14="http://schemas.microsoft.com/office/powerpoint/2010/main" val="2705699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u="none" dirty="0"/>
              <a:t>Syntaxes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p:txBody>
          <a:bodyPr>
            <a:normAutofit/>
          </a:bodyPr>
          <a:lstStyle/>
          <a:p>
            <a:pPr marL="285750" indent="-285750">
              <a:buFont typeface="Arial" panose="020B0604020202020204" pitchFamily="34" charset="0"/>
              <a:buChar char="•"/>
            </a:pPr>
            <a:r>
              <a:rPr lang="fr-FR" dirty="0"/>
              <a:t>Tous les fichiers YAML peuvent éventuellement commencer par </a:t>
            </a:r>
            <a:r>
              <a:rPr lang="fr-FR" b="1" dirty="0">
                <a:solidFill>
                  <a:srgbClr val="FF0000"/>
                </a:solidFill>
              </a:rPr>
              <a:t>---</a:t>
            </a:r>
            <a:r>
              <a:rPr lang="fr-FR" dirty="0"/>
              <a:t> et se terminer par </a:t>
            </a:r>
            <a:r>
              <a:rPr lang="fr-FR" b="1" dirty="0">
                <a:solidFill>
                  <a:srgbClr val="FF0000"/>
                </a:solidFill>
              </a:rPr>
              <a:t>...</a:t>
            </a:r>
            <a:r>
              <a:rPr lang="fr-FR" dirty="0"/>
              <a:t> .</a:t>
            </a:r>
          </a:p>
          <a:p>
            <a:pPr marL="285750" indent="-285750">
              <a:buFont typeface="Arial" panose="020B0604020202020204" pitchFamily="34" charset="0"/>
              <a:buChar char="•"/>
            </a:pPr>
            <a:r>
              <a:rPr lang="fr-FR" dirty="0"/>
              <a:t>Il se compose de différents blocs: chaque sous blocs est avancé de </a:t>
            </a:r>
            <a:r>
              <a:rPr lang="fr-FR" b="1" dirty="0">
                <a:solidFill>
                  <a:srgbClr val="FF0000"/>
                </a:solidFill>
              </a:rPr>
              <a:t>deux espaces </a:t>
            </a:r>
            <a:r>
              <a:rPr lang="fr-FR" dirty="0"/>
              <a:t>par rapport au bloc parent.</a:t>
            </a:r>
            <a:endParaRPr lang="fr-FR" b="1" dirty="0"/>
          </a:p>
          <a:p>
            <a:pPr marL="285750" indent="-285750">
              <a:buFont typeface="Arial" panose="020B0604020202020204" pitchFamily="34" charset="0"/>
              <a:buChar char="•"/>
            </a:pPr>
            <a:r>
              <a:rPr lang="fr-FR" b="1" dirty="0"/>
              <a:t>Liste:</a:t>
            </a:r>
            <a:r>
              <a:rPr lang="fr-FR" dirty="0"/>
              <a:t> Il permet de définir des listes dont les items doivent être précédés par tiret </a:t>
            </a:r>
            <a:r>
              <a:rPr lang="fr-FR" b="1" dirty="0">
                <a:solidFill>
                  <a:srgbClr val="FF0000"/>
                </a:solidFill>
              </a:rPr>
              <a:t>- </a:t>
            </a:r>
            <a:r>
              <a:rPr lang="fr-FR" dirty="0"/>
              <a:t>et espace.</a:t>
            </a:r>
          </a:p>
          <a:p>
            <a:pPr algn="just"/>
            <a:r>
              <a:rPr lang="fr-FR" b="1" dirty="0">
                <a:solidFill>
                  <a:srgbClr val="FF0000"/>
                </a:solidFill>
              </a:rPr>
              <a:t>-</a:t>
            </a:r>
            <a:r>
              <a:rPr lang="fr-FR" sz="2193" dirty="0">
                <a:highlight>
                  <a:srgbClr val="FFFF00"/>
                </a:highlight>
              </a:rPr>
              <a:t> </a:t>
            </a:r>
            <a:r>
              <a:rPr lang="fr-FR" sz="2193" dirty="0"/>
              <a:t>Apple</a:t>
            </a:r>
          </a:p>
          <a:p>
            <a:pPr algn="just"/>
            <a:r>
              <a:rPr lang="fr-FR" b="1" dirty="0">
                <a:solidFill>
                  <a:srgbClr val="FF0000"/>
                </a:solidFill>
              </a:rPr>
              <a:t>-</a:t>
            </a:r>
            <a:r>
              <a:rPr lang="fr-FR" sz="2193" dirty="0">
                <a:highlight>
                  <a:srgbClr val="FFFF00"/>
                </a:highlight>
              </a:rPr>
              <a:t> </a:t>
            </a:r>
            <a:r>
              <a:rPr lang="fr-FR" sz="2193" dirty="0"/>
              <a:t>Orange</a:t>
            </a:r>
          </a:p>
          <a:p>
            <a:pPr algn="just"/>
            <a:r>
              <a:rPr lang="fr-FR" b="1" dirty="0">
                <a:solidFill>
                  <a:srgbClr val="FF0000"/>
                </a:solidFill>
              </a:rPr>
              <a:t>-</a:t>
            </a:r>
            <a:r>
              <a:rPr lang="fr-FR" sz="2193" dirty="0">
                <a:highlight>
                  <a:srgbClr val="FFFF00"/>
                </a:highlight>
              </a:rPr>
              <a:t> </a:t>
            </a:r>
            <a:r>
              <a:rPr lang="fr-FR" sz="2193" dirty="0" err="1"/>
              <a:t>Strawberry</a:t>
            </a:r>
            <a:endParaRPr lang="fr-FR" sz="2193" dirty="0"/>
          </a:p>
          <a:p>
            <a:pPr algn="just"/>
            <a:r>
              <a:rPr lang="fr-FR" b="1" dirty="0">
                <a:solidFill>
                  <a:srgbClr val="FF0000"/>
                </a:solidFill>
              </a:rPr>
              <a:t>-</a:t>
            </a:r>
            <a:r>
              <a:rPr lang="fr-FR" sz="2193" dirty="0">
                <a:highlight>
                  <a:srgbClr val="FFFF00"/>
                </a:highlight>
              </a:rPr>
              <a:t> </a:t>
            </a:r>
            <a:r>
              <a:rPr lang="fr-FR" sz="2193" dirty="0"/>
              <a:t>Mango</a:t>
            </a:r>
          </a:p>
        </p:txBody>
      </p:sp>
      <p:sp>
        <p:nvSpPr>
          <p:cNvPr id="4" name="Espace réservé de la date 3">
            <a:extLst>
              <a:ext uri="{FF2B5EF4-FFF2-40B4-BE49-F238E27FC236}">
                <a16:creationId xmlns:a16="http://schemas.microsoft.com/office/drawing/2014/main" id="{D1D5431A-4A8C-4668-BDD5-189D86CCCEA8}"/>
              </a:ext>
            </a:extLst>
          </p:cNvPr>
          <p:cNvSpPr>
            <a:spLocks noGrp="1"/>
          </p:cNvSpPr>
          <p:nvPr>
            <p:ph type="dt" sz="half" idx="6"/>
          </p:nvPr>
        </p:nvSpPr>
        <p:spPr/>
        <p:txBody>
          <a:bodyPr/>
          <a:lstStyle/>
          <a:p>
            <a:fld id="{16BA64BA-D8BB-4A6D-A94A-B47E85761D19}"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2122DABE-CDAB-4FEE-B219-286125601473}"/>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85</a:t>
            </a:fld>
            <a:endParaRPr lang="fr-FR" spc="-10" dirty="0"/>
          </a:p>
        </p:txBody>
      </p:sp>
    </p:spTree>
    <p:extLst>
      <p:ext uri="{BB962C8B-B14F-4D97-AF65-F5344CB8AC3E}">
        <p14:creationId xmlns:p14="http://schemas.microsoft.com/office/powerpoint/2010/main" val="105427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dirty="0"/>
              <a:t>Syntaxes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p:txBody>
          <a:bodyPr>
            <a:normAutofit/>
          </a:bodyPr>
          <a:lstStyle/>
          <a:p>
            <a:r>
              <a:rPr lang="fr-FR" b="1" dirty="0"/>
              <a:t>Dictionnaires: </a:t>
            </a:r>
            <a:r>
              <a:rPr lang="fr-FR" dirty="0"/>
              <a:t>Un dictionnaire est représenté sous une forme simple (les deux points doivent être suivis d'un espace): clé: valeur</a:t>
            </a:r>
            <a:endParaRPr lang="fr-FR" b="1" dirty="0"/>
          </a:p>
          <a:p>
            <a:r>
              <a:rPr lang="fr-FR" dirty="0"/>
              <a:t>amine:</a:t>
            </a:r>
          </a:p>
          <a:p>
            <a:r>
              <a:rPr lang="fr-FR" dirty="0">
                <a:highlight>
                  <a:srgbClr val="FFFF00"/>
                </a:highlight>
              </a:rPr>
              <a:t>  </a:t>
            </a:r>
            <a:r>
              <a:rPr lang="fr-FR" dirty="0" err="1"/>
              <a:t>name</a:t>
            </a:r>
            <a:r>
              <a:rPr lang="fr-FR" dirty="0"/>
              <a:t>: amine </a:t>
            </a:r>
            <a:r>
              <a:rPr lang="fr-FR" dirty="0" err="1"/>
              <a:t>besrour</a:t>
            </a:r>
            <a:endParaRPr lang="fr-FR" dirty="0"/>
          </a:p>
          <a:p>
            <a:r>
              <a:rPr lang="fr-FR" dirty="0">
                <a:highlight>
                  <a:srgbClr val="FFFF00"/>
                </a:highlight>
              </a:rPr>
              <a:t>  </a:t>
            </a:r>
            <a:r>
              <a:rPr lang="fr-FR" dirty="0"/>
              <a:t>job: Consultant</a:t>
            </a:r>
          </a:p>
          <a:p>
            <a:r>
              <a:rPr lang="fr-FR" dirty="0">
                <a:highlight>
                  <a:srgbClr val="FFFF00"/>
                </a:highlight>
              </a:rPr>
              <a:t>  </a:t>
            </a:r>
            <a:r>
              <a:rPr lang="fr-FR" dirty="0" err="1"/>
              <a:t>skill</a:t>
            </a:r>
            <a:r>
              <a:rPr lang="fr-FR" dirty="0"/>
              <a:t>: DevOps</a:t>
            </a:r>
            <a:endParaRPr lang="fr-FR" sz="2193" dirty="0"/>
          </a:p>
        </p:txBody>
      </p:sp>
      <p:sp>
        <p:nvSpPr>
          <p:cNvPr id="4" name="Espace réservé de la date 3">
            <a:extLst>
              <a:ext uri="{FF2B5EF4-FFF2-40B4-BE49-F238E27FC236}">
                <a16:creationId xmlns:a16="http://schemas.microsoft.com/office/drawing/2014/main" id="{951EFDB5-3222-4C96-92E1-AF71FE8C1630}"/>
              </a:ext>
            </a:extLst>
          </p:cNvPr>
          <p:cNvSpPr>
            <a:spLocks noGrp="1"/>
          </p:cNvSpPr>
          <p:nvPr>
            <p:ph type="dt" sz="half" idx="6"/>
          </p:nvPr>
        </p:nvSpPr>
        <p:spPr/>
        <p:txBody>
          <a:bodyPr/>
          <a:lstStyle/>
          <a:p>
            <a:fld id="{84AA11F1-3CC4-4373-95EC-63A4C413906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7905C273-7218-4616-AD82-364A2909145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86</a:t>
            </a:fld>
            <a:endParaRPr lang="fr-FR" spc="-10" dirty="0"/>
          </a:p>
        </p:txBody>
      </p:sp>
    </p:spTree>
    <p:extLst>
      <p:ext uri="{BB962C8B-B14F-4D97-AF65-F5344CB8AC3E}">
        <p14:creationId xmlns:p14="http://schemas.microsoft.com/office/powerpoint/2010/main" val="34099217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dirty="0"/>
              <a:t>Syntaxes complexes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a:xfrm>
            <a:off x="735171" y="2053940"/>
            <a:ext cx="9223058" cy="4564137"/>
          </a:xfrm>
        </p:spPr>
        <p:txBody>
          <a:bodyPr>
            <a:normAutofit/>
          </a:bodyPr>
          <a:lstStyle/>
          <a:p>
            <a:r>
              <a:rPr lang="fr-FR" dirty="0"/>
              <a:t>- martin:</a:t>
            </a:r>
          </a:p>
          <a:p>
            <a:r>
              <a:rPr lang="fr-FR" dirty="0"/>
              <a:t>  </a:t>
            </a:r>
            <a:r>
              <a:rPr lang="fr-FR" dirty="0" err="1"/>
              <a:t>name</a:t>
            </a:r>
            <a:r>
              <a:rPr lang="fr-FR" dirty="0"/>
              <a:t>: Martin</a:t>
            </a:r>
          </a:p>
          <a:p>
            <a:r>
              <a:rPr lang="fr-FR" dirty="0"/>
              <a:t>  job: </a:t>
            </a:r>
            <a:r>
              <a:rPr lang="fr-FR" dirty="0" err="1"/>
              <a:t>Developpeur</a:t>
            </a:r>
            <a:endParaRPr lang="fr-FR" dirty="0"/>
          </a:p>
          <a:p>
            <a:r>
              <a:rPr lang="fr-FR" dirty="0"/>
              <a:t>  </a:t>
            </a:r>
            <a:r>
              <a:rPr lang="fr-FR" dirty="0" err="1"/>
              <a:t>skills</a:t>
            </a:r>
            <a:r>
              <a:rPr lang="fr-FR" dirty="0"/>
              <a:t>:</a:t>
            </a:r>
          </a:p>
          <a:p>
            <a:r>
              <a:rPr lang="fr-FR" dirty="0"/>
              <a:t>    - python</a:t>
            </a:r>
          </a:p>
          <a:p>
            <a:r>
              <a:rPr lang="fr-FR" dirty="0"/>
              <a:t>    - perl</a:t>
            </a:r>
          </a:p>
          <a:p>
            <a:r>
              <a:rPr lang="fr-FR" dirty="0"/>
              <a:t>    - pascal</a:t>
            </a:r>
          </a:p>
          <a:p>
            <a:r>
              <a:rPr lang="fr-FR" dirty="0"/>
              <a:t>- </a:t>
            </a:r>
            <a:r>
              <a:rPr lang="fr-FR" dirty="0" err="1"/>
              <a:t>alice</a:t>
            </a:r>
            <a:r>
              <a:rPr lang="fr-FR" dirty="0"/>
              <a:t>:</a:t>
            </a:r>
          </a:p>
          <a:p>
            <a:r>
              <a:rPr lang="fr-FR" dirty="0"/>
              <a:t>  </a:t>
            </a:r>
            <a:r>
              <a:rPr lang="fr-FR" dirty="0" err="1"/>
              <a:t>name</a:t>
            </a:r>
            <a:r>
              <a:rPr lang="fr-FR" dirty="0"/>
              <a:t>: Alice</a:t>
            </a:r>
          </a:p>
          <a:p>
            <a:r>
              <a:rPr lang="fr-FR" dirty="0"/>
              <a:t>  job: </a:t>
            </a:r>
            <a:r>
              <a:rPr lang="fr-FR" dirty="0" err="1"/>
              <a:t>Developpeur</a:t>
            </a:r>
            <a:endParaRPr lang="fr-FR" dirty="0"/>
          </a:p>
          <a:p>
            <a:r>
              <a:rPr lang="fr-FR" dirty="0"/>
              <a:t>  </a:t>
            </a:r>
            <a:r>
              <a:rPr lang="fr-FR" dirty="0" err="1"/>
              <a:t>skills</a:t>
            </a:r>
            <a:r>
              <a:rPr lang="fr-FR" dirty="0"/>
              <a:t>:</a:t>
            </a:r>
          </a:p>
          <a:p>
            <a:r>
              <a:rPr lang="fr-FR" dirty="0"/>
              <a:t>    - lisp</a:t>
            </a:r>
          </a:p>
          <a:p>
            <a:r>
              <a:rPr lang="fr-FR" dirty="0"/>
              <a:t>    - fortran</a:t>
            </a:r>
          </a:p>
          <a:p>
            <a:r>
              <a:rPr lang="fr-FR" dirty="0"/>
              <a:t>    - erlang</a:t>
            </a:r>
            <a:endParaRPr lang="fr-FR" sz="2193" dirty="0"/>
          </a:p>
        </p:txBody>
      </p:sp>
      <p:sp>
        <p:nvSpPr>
          <p:cNvPr id="4" name="Espace réservé de la date 3">
            <a:extLst>
              <a:ext uri="{FF2B5EF4-FFF2-40B4-BE49-F238E27FC236}">
                <a16:creationId xmlns:a16="http://schemas.microsoft.com/office/drawing/2014/main" id="{0A08D5DF-CC1E-43D7-A32E-FD411890ADD9}"/>
              </a:ext>
            </a:extLst>
          </p:cNvPr>
          <p:cNvSpPr>
            <a:spLocks noGrp="1"/>
          </p:cNvSpPr>
          <p:nvPr>
            <p:ph type="dt" sz="half" idx="6"/>
          </p:nvPr>
        </p:nvSpPr>
        <p:spPr/>
        <p:txBody>
          <a:bodyPr/>
          <a:lstStyle/>
          <a:p>
            <a:fld id="{A0AFC7AD-A88A-459C-82A8-C294C65140C5}"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31D7B0A-E1E6-4D21-9BEA-35C3CC974DAC}"/>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87</a:t>
            </a:fld>
            <a:endParaRPr lang="fr-FR" spc="-10" dirty="0"/>
          </a:p>
        </p:txBody>
      </p:sp>
    </p:spTree>
    <p:extLst>
      <p:ext uri="{BB962C8B-B14F-4D97-AF65-F5344CB8AC3E}">
        <p14:creationId xmlns:p14="http://schemas.microsoft.com/office/powerpoint/2010/main" val="1211342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dirty="0"/>
              <a:t>Syntaxes : formes abrégées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a:xfrm>
            <a:off x="735171" y="2053940"/>
            <a:ext cx="9223058" cy="4564137"/>
          </a:xfrm>
        </p:spPr>
        <p:txBody>
          <a:bodyPr>
            <a:normAutofit/>
          </a:bodyPr>
          <a:lstStyle/>
          <a:p>
            <a:r>
              <a:rPr lang="fr-FR" dirty="0"/>
              <a:t>Les dictionnaires et les listes peuvent également être représentés sous une forme abrégée si vous voulez vraiment:</a:t>
            </a:r>
          </a:p>
          <a:p>
            <a:endParaRPr lang="fr-FR" dirty="0"/>
          </a:p>
          <a:p>
            <a:r>
              <a:rPr lang="en-US" dirty="0">
                <a:solidFill>
                  <a:srgbClr val="000000"/>
                </a:solidFill>
                <a:latin typeface="LiberationMono"/>
              </a:rPr>
              <a:t>martin: </a:t>
            </a:r>
            <a:r>
              <a:rPr lang="en-US" dirty="0">
                <a:solidFill>
                  <a:srgbClr val="718D00"/>
                </a:solidFill>
                <a:latin typeface="LiberationMono"/>
              </a:rPr>
              <a:t>{</a:t>
            </a:r>
            <a:r>
              <a:rPr lang="en-US" dirty="0">
                <a:solidFill>
                  <a:srgbClr val="000000"/>
                </a:solidFill>
                <a:latin typeface="LiberationMono"/>
              </a:rPr>
              <a:t>name: Martin</a:t>
            </a:r>
            <a:r>
              <a:rPr lang="en-US" dirty="0">
                <a:solidFill>
                  <a:srgbClr val="718D00"/>
                </a:solidFill>
                <a:latin typeface="LiberationMono"/>
              </a:rPr>
              <a:t>, </a:t>
            </a:r>
            <a:r>
              <a:rPr lang="en-US" dirty="0"/>
              <a:t>job: Developer, skill: Elite</a:t>
            </a:r>
            <a:r>
              <a:rPr lang="en-US" dirty="0">
                <a:solidFill>
                  <a:srgbClr val="718D00"/>
                </a:solidFill>
                <a:latin typeface="LiberationMono"/>
              </a:rPr>
              <a:t>}</a:t>
            </a:r>
          </a:p>
          <a:p>
            <a:r>
              <a:rPr lang="fr-FR" dirty="0">
                <a:solidFill>
                  <a:srgbClr val="000000"/>
                </a:solidFill>
                <a:latin typeface="LiberationMono"/>
              </a:rPr>
              <a:t>Fruits:</a:t>
            </a:r>
            <a:r>
              <a:rPr lang="fr-FR" dirty="0">
                <a:solidFill>
                  <a:srgbClr val="718D00"/>
                </a:solidFill>
                <a:latin typeface="LiberationMono"/>
              </a:rPr>
              <a:t> ['</a:t>
            </a:r>
            <a:r>
              <a:rPr lang="fr-FR" dirty="0">
                <a:solidFill>
                  <a:srgbClr val="000000"/>
                </a:solidFill>
                <a:latin typeface="LiberationMono"/>
              </a:rPr>
              <a:t>Apple</a:t>
            </a:r>
            <a:r>
              <a:rPr lang="fr-FR" dirty="0">
                <a:solidFill>
                  <a:srgbClr val="718D00"/>
                </a:solidFill>
                <a:latin typeface="LiberationMono"/>
              </a:rPr>
              <a:t>', '</a:t>
            </a:r>
            <a:r>
              <a:rPr lang="fr-FR" dirty="0">
                <a:solidFill>
                  <a:srgbClr val="000000"/>
                </a:solidFill>
                <a:latin typeface="LiberationMono"/>
              </a:rPr>
              <a:t>Orange</a:t>
            </a:r>
            <a:r>
              <a:rPr lang="fr-FR" dirty="0">
                <a:solidFill>
                  <a:srgbClr val="718D00"/>
                </a:solidFill>
                <a:latin typeface="LiberationMono"/>
              </a:rPr>
              <a:t>', '</a:t>
            </a:r>
            <a:r>
              <a:rPr lang="fr-FR" dirty="0" err="1">
                <a:solidFill>
                  <a:srgbClr val="000000"/>
                </a:solidFill>
                <a:latin typeface="LiberationMono"/>
              </a:rPr>
              <a:t>Strawberry</a:t>
            </a:r>
            <a:r>
              <a:rPr lang="fr-FR" dirty="0">
                <a:solidFill>
                  <a:srgbClr val="718D00"/>
                </a:solidFill>
                <a:latin typeface="LiberationMono"/>
              </a:rPr>
              <a:t>', '</a:t>
            </a:r>
            <a:r>
              <a:rPr lang="fr-FR" dirty="0">
                <a:solidFill>
                  <a:srgbClr val="000000"/>
                </a:solidFill>
                <a:latin typeface="LiberationMono"/>
              </a:rPr>
              <a:t>Mango</a:t>
            </a:r>
            <a:r>
              <a:rPr lang="fr-FR" dirty="0">
                <a:solidFill>
                  <a:srgbClr val="718D00"/>
                </a:solidFill>
                <a:latin typeface="LiberationMono"/>
              </a:rPr>
              <a:t>']</a:t>
            </a:r>
            <a:endParaRPr lang="fr-FR" dirty="0"/>
          </a:p>
        </p:txBody>
      </p:sp>
      <p:sp>
        <p:nvSpPr>
          <p:cNvPr id="4" name="Espace réservé de la date 3">
            <a:extLst>
              <a:ext uri="{FF2B5EF4-FFF2-40B4-BE49-F238E27FC236}">
                <a16:creationId xmlns:a16="http://schemas.microsoft.com/office/drawing/2014/main" id="{873371C6-A183-4CD2-A140-A67C87DD46A7}"/>
              </a:ext>
            </a:extLst>
          </p:cNvPr>
          <p:cNvSpPr>
            <a:spLocks noGrp="1"/>
          </p:cNvSpPr>
          <p:nvPr>
            <p:ph type="dt" sz="half" idx="6"/>
          </p:nvPr>
        </p:nvSpPr>
        <p:spPr/>
        <p:txBody>
          <a:bodyPr/>
          <a:lstStyle/>
          <a:p>
            <a:fld id="{CB75EF8A-5E66-4194-AB4E-3087EA07C665}"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732DE6B4-D6D0-48DC-8E0F-03CCBF0A3824}"/>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88</a:t>
            </a:fld>
            <a:endParaRPr lang="fr-FR" spc="-10" dirty="0"/>
          </a:p>
        </p:txBody>
      </p:sp>
    </p:spTree>
    <p:extLst>
      <p:ext uri="{BB962C8B-B14F-4D97-AF65-F5344CB8AC3E}">
        <p14:creationId xmlns:p14="http://schemas.microsoft.com/office/powerpoint/2010/main" val="278781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dirty="0"/>
              <a:t>Syntaxes : valeurs multilignes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a:xfrm>
            <a:off x="735171" y="2053940"/>
            <a:ext cx="9223058" cy="4564137"/>
          </a:xfrm>
        </p:spPr>
        <p:txBody>
          <a:bodyPr>
            <a:normAutofit/>
          </a:bodyPr>
          <a:lstStyle/>
          <a:p>
            <a:r>
              <a:rPr lang="fr-FR" dirty="0" err="1"/>
              <a:t>include_newlines</a:t>
            </a:r>
            <a:r>
              <a:rPr lang="fr-FR" dirty="0"/>
              <a:t>: </a:t>
            </a:r>
            <a:r>
              <a:rPr lang="fr-FR" b="1" dirty="0">
                <a:solidFill>
                  <a:srgbClr val="FF0000"/>
                </a:solidFill>
              </a:rPr>
              <a:t>|</a:t>
            </a:r>
          </a:p>
          <a:p>
            <a:r>
              <a:rPr lang="fr-FR" dirty="0"/>
              <a:t>   </a:t>
            </a:r>
            <a:r>
              <a:rPr lang="fr-FR" dirty="0" err="1"/>
              <a:t>exactly</a:t>
            </a:r>
            <a:r>
              <a:rPr lang="fr-FR" dirty="0"/>
              <a:t> as </a:t>
            </a:r>
            <a:r>
              <a:rPr lang="fr-FR" dirty="0" err="1"/>
              <a:t>you</a:t>
            </a:r>
            <a:r>
              <a:rPr lang="fr-FR" dirty="0"/>
              <a:t> </a:t>
            </a:r>
            <a:r>
              <a:rPr lang="fr-FR" dirty="0" err="1"/>
              <a:t>see</a:t>
            </a:r>
            <a:endParaRPr lang="fr-FR" dirty="0"/>
          </a:p>
          <a:p>
            <a:r>
              <a:rPr lang="fr-FR" dirty="0"/>
              <a:t>   </a:t>
            </a:r>
            <a:r>
              <a:rPr lang="fr-FR" dirty="0" err="1"/>
              <a:t>will</a:t>
            </a:r>
            <a:r>
              <a:rPr lang="fr-FR" dirty="0"/>
              <a:t> </a:t>
            </a:r>
            <a:r>
              <a:rPr lang="fr-FR" dirty="0" err="1"/>
              <a:t>appear</a:t>
            </a:r>
            <a:r>
              <a:rPr lang="fr-FR" dirty="0"/>
              <a:t> </a:t>
            </a:r>
            <a:r>
              <a:rPr lang="fr-FR" dirty="0" err="1"/>
              <a:t>these</a:t>
            </a:r>
            <a:r>
              <a:rPr lang="fr-FR" dirty="0"/>
              <a:t> </a:t>
            </a:r>
            <a:r>
              <a:rPr lang="fr-FR" dirty="0" err="1"/>
              <a:t>three</a:t>
            </a:r>
            <a:endParaRPr lang="fr-FR" dirty="0"/>
          </a:p>
          <a:p>
            <a:r>
              <a:rPr lang="fr-FR" dirty="0"/>
              <a:t>   </a:t>
            </a:r>
            <a:r>
              <a:rPr lang="fr-FR" dirty="0" err="1"/>
              <a:t>lines</a:t>
            </a:r>
            <a:r>
              <a:rPr lang="fr-FR" dirty="0"/>
              <a:t> of </a:t>
            </a:r>
            <a:r>
              <a:rPr lang="fr-FR" dirty="0" err="1"/>
              <a:t>poetry</a:t>
            </a:r>
            <a:endParaRPr lang="fr-FR" dirty="0"/>
          </a:p>
          <a:p>
            <a:endParaRPr lang="fr-FR" dirty="0"/>
          </a:p>
          <a:p>
            <a:endParaRPr lang="fr-FR" dirty="0"/>
          </a:p>
          <a:p>
            <a:r>
              <a:rPr lang="fr-FR" dirty="0" err="1"/>
              <a:t>fold_newlines</a:t>
            </a:r>
            <a:r>
              <a:rPr lang="fr-FR" dirty="0"/>
              <a:t>: </a:t>
            </a:r>
            <a:r>
              <a:rPr lang="fr-FR" b="1" dirty="0">
                <a:solidFill>
                  <a:srgbClr val="FF0000"/>
                </a:solidFill>
              </a:rPr>
              <a:t>&gt;</a:t>
            </a:r>
          </a:p>
          <a:p>
            <a:r>
              <a:rPr lang="fr-FR" dirty="0"/>
              <a:t>   </a:t>
            </a:r>
            <a:r>
              <a:rPr lang="fr-FR" dirty="0" err="1"/>
              <a:t>this</a:t>
            </a:r>
            <a:r>
              <a:rPr lang="fr-FR" dirty="0"/>
              <a:t> </a:t>
            </a:r>
            <a:r>
              <a:rPr lang="fr-FR" dirty="0" err="1"/>
              <a:t>is</a:t>
            </a:r>
            <a:r>
              <a:rPr lang="fr-FR" dirty="0"/>
              <a:t> </a:t>
            </a:r>
            <a:r>
              <a:rPr lang="fr-FR" dirty="0" err="1"/>
              <a:t>really</a:t>
            </a:r>
            <a:r>
              <a:rPr lang="fr-FR" dirty="0"/>
              <a:t> a</a:t>
            </a:r>
          </a:p>
          <a:p>
            <a:r>
              <a:rPr lang="fr-FR" dirty="0"/>
              <a:t>   single line of </a:t>
            </a:r>
            <a:r>
              <a:rPr lang="fr-FR" dirty="0" err="1"/>
              <a:t>text</a:t>
            </a:r>
            <a:endParaRPr lang="fr-FR" dirty="0"/>
          </a:p>
          <a:p>
            <a:r>
              <a:rPr lang="fr-FR" dirty="0"/>
              <a:t>   </a:t>
            </a:r>
            <a:r>
              <a:rPr lang="fr-FR" dirty="0" err="1"/>
              <a:t>despite</a:t>
            </a:r>
            <a:r>
              <a:rPr lang="fr-FR" dirty="0"/>
              <a:t> </a:t>
            </a:r>
            <a:r>
              <a:rPr lang="fr-FR" dirty="0" err="1"/>
              <a:t>appearances</a:t>
            </a:r>
            <a:endParaRPr lang="fr-FR" dirty="0"/>
          </a:p>
        </p:txBody>
      </p:sp>
      <p:sp>
        <p:nvSpPr>
          <p:cNvPr id="4" name="Espace réservé de la date 3">
            <a:extLst>
              <a:ext uri="{FF2B5EF4-FFF2-40B4-BE49-F238E27FC236}">
                <a16:creationId xmlns:a16="http://schemas.microsoft.com/office/drawing/2014/main" id="{1601FC1C-BBD6-4353-82A0-7B6C3D29B89E}"/>
              </a:ext>
            </a:extLst>
          </p:cNvPr>
          <p:cNvSpPr>
            <a:spLocks noGrp="1"/>
          </p:cNvSpPr>
          <p:nvPr>
            <p:ph type="dt" sz="half" idx="6"/>
          </p:nvPr>
        </p:nvSpPr>
        <p:spPr/>
        <p:txBody>
          <a:bodyPr/>
          <a:lstStyle/>
          <a:p>
            <a:fld id="{1CC18BBE-9400-485F-8608-92A399344E3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7F61E4FF-22F4-40D2-B4FA-62B28A373A7B}"/>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89</a:t>
            </a:fld>
            <a:endParaRPr lang="fr-FR" spc="-10" dirty="0"/>
          </a:p>
        </p:txBody>
      </p:sp>
    </p:spTree>
    <p:extLst>
      <p:ext uri="{BB962C8B-B14F-4D97-AF65-F5344CB8AC3E}">
        <p14:creationId xmlns:p14="http://schemas.microsoft.com/office/powerpoint/2010/main" val="203875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13C01-BEBA-4D74-83D9-CBF93B89EA5E}"/>
              </a:ext>
            </a:extLst>
          </p:cNvPr>
          <p:cNvSpPr>
            <a:spLocks noGrp="1"/>
          </p:cNvSpPr>
          <p:nvPr>
            <p:ph type="title"/>
          </p:nvPr>
        </p:nvSpPr>
        <p:spPr>
          <a:xfrm>
            <a:off x="1374025" y="1095247"/>
            <a:ext cx="8128634" cy="523220"/>
          </a:xfrm>
        </p:spPr>
        <p:txBody>
          <a:bodyPr/>
          <a:lstStyle/>
          <a:p>
            <a:r>
              <a:rPr lang="fr-FR" dirty="0"/>
              <a:t>Plan</a:t>
            </a:r>
          </a:p>
        </p:txBody>
      </p:sp>
      <p:sp>
        <p:nvSpPr>
          <p:cNvPr id="3" name="Rectangle 2">
            <a:extLst>
              <a:ext uri="{FF2B5EF4-FFF2-40B4-BE49-F238E27FC236}">
                <a16:creationId xmlns:a16="http://schemas.microsoft.com/office/drawing/2014/main" id="{B2509E6C-1F48-4435-8D81-6FAC30875E7A}"/>
              </a:ext>
            </a:extLst>
          </p:cNvPr>
          <p:cNvSpPr/>
          <p:nvPr/>
        </p:nvSpPr>
        <p:spPr>
          <a:xfrm>
            <a:off x="1374024" y="2406650"/>
            <a:ext cx="7325475" cy="2785378"/>
          </a:xfrm>
          <a:prstGeom prst="rect">
            <a:avLst/>
          </a:prstGeom>
        </p:spPr>
        <p:txBody>
          <a:bodyPr wrap="square">
            <a:spAutoFit/>
          </a:bodyPr>
          <a:lstStyle/>
          <a:p>
            <a:pPr marL="279176" indent="-266487">
              <a:buClr>
                <a:srgbClr val="1F487C"/>
              </a:buClr>
              <a:buChar char="•"/>
              <a:tabLst>
                <a:tab pos="279176" algn="l"/>
              </a:tabLst>
            </a:pPr>
            <a:r>
              <a:rPr lang="fr-FR" sz="2500" spc="-15" dirty="0">
                <a:latin typeface="Calibri"/>
                <a:cs typeface="Calibri"/>
              </a:rPr>
              <a:t>Introduction</a:t>
            </a:r>
          </a:p>
          <a:p>
            <a:pPr marL="279176" indent="-266487">
              <a:buClr>
                <a:srgbClr val="1F487C"/>
              </a:buClr>
              <a:buChar char="•"/>
              <a:tabLst>
                <a:tab pos="279176" algn="l"/>
              </a:tabLst>
            </a:pPr>
            <a:r>
              <a:rPr lang="fr-FR" sz="2500" spc="-15" dirty="0">
                <a:latin typeface="Calibri"/>
                <a:cs typeface="Calibri"/>
              </a:rPr>
              <a:t>Qu'est-ce qu'Ansible</a:t>
            </a:r>
          </a:p>
          <a:p>
            <a:pPr marL="279176" indent="-266487">
              <a:buClr>
                <a:srgbClr val="1F487C"/>
              </a:buClr>
              <a:buChar char="•"/>
              <a:tabLst>
                <a:tab pos="279176" algn="l"/>
              </a:tabLst>
            </a:pPr>
            <a:r>
              <a:rPr lang="fr-FR" sz="2500" spc="-15" dirty="0">
                <a:latin typeface="Calibri"/>
                <a:cs typeface="Calibri"/>
              </a:rPr>
              <a:t>Principes sur les outils de gestion de configuration</a:t>
            </a:r>
          </a:p>
          <a:p>
            <a:pPr marL="279176" indent="-266487">
              <a:buClr>
                <a:srgbClr val="1F487C"/>
              </a:buClr>
              <a:buChar char="•"/>
              <a:tabLst>
                <a:tab pos="279176" algn="l"/>
              </a:tabLst>
            </a:pPr>
            <a:r>
              <a:rPr lang="fr-FR" sz="2500" spc="-15" dirty="0">
                <a:latin typeface="Calibri"/>
                <a:cs typeface="Calibri"/>
              </a:rPr>
              <a:t>Exemples d'Ansible</a:t>
            </a:r>
          </a:p>
          <a:p>
            <a:pPr marL="279176" indent="-266487">
              <a:buClr>
                <a:srgbClr val="1F487C"/>
              </a:buClr>
              <a:buChar char="•"/>
              <a:tabLst>
                <a:tab pos="279176" algn="l"/>
              </a:tabLst>
            </a:pPr>
            <a:r>
              <a:rPr lang="fr-FR" sz="2500" spc="-15" dirty="0">
                <a:latin typeface="Calibri"/>
                <a:cs typeface="Calibri"/>
              </a:rPr>
              <a:t>Avantages d'Ansible</a:t>
            </a:r>
          </a:p>
          <a:p>
            <a:pPr marL="279176" indent="-266487">
              <a:buClr>
                <a:srgbClr val="1F487C"/>
              </a:buClr>
              <a:buChar char="•"/>
              <a:tabLst>
                <a:tab pos="279176" algn="l"/>
              </a:tabLst>
            </a:pPr>
            <a:r>
              <a:rPr lang="fr-FR" sz="2500" spc="-15" dirty="0">
                <a:latin typeface="Calibri"/>
                <a:cs typeface="Calibri"/>
              </a:rPr>
              <a:t>Ansible automatise toute technologie</a:t>
            </a:r>
          </a:p>
          <a:p>
            <a:pPr marL="279176" indent="-266487">
              <a:buClr>
                <a:srgbClr val="1F487C"/>
              </a:buClr>
              <a:buChar char="•"/>
              <a:tabLst>
                <a:tab pos="279176" algn="l"/>
              </a:tabLst>
            </a:pPr>
            <a:r>
              <a:rPr lang="fr-FR" sz="2500" spc="-15" dirty="0">
                <a:latin typeface="Calibri"/>
                <a:cs typeface="Calibri"/>
              </a:rPr>
              <a:t>Rapport avec le </a:t>
            </a:r>
            <a:r>
              <a:rPr lang="fr-FR" sz="2500" spc="-15" dirty="0" err="1">
                <a:latin typeface="Calibri"/>
                <a:cs typeface="Calibri"/>
              </a:rPr>
              <a:t>devops</a:t>
            </a:r>
            <a:r>
              <a:rPr lang="fr-FR" sz="2500" spc="-15" dirty="0">
                <a:latin typeface="Calibri"/>
                <a:cs typeface="Calibri"/>
              </a:rPr>
              <a:t> ?</a:t>
            </a:r>
          </a:p>
        </p:txBody>
      </p:sp>
      <p:sp>
        <p:nvSpPr>
          <p:cNvPr id="4" name="Espace réservé de la date 3">
            <a:extLst>
              <a:ext uri="{FF2B5EF4-FFF2-40B4-BE49-F238E27FC236}">
                <a16:creationId xmlns:a16="http://schemas.microsoft.com/office/drawing/2014/main" id="{9B5D844E-BFBD-4801-956A-A5F2F331F848}"/>
              </a:ext>
            </a:extLst>
          </p:cNvPr>
          <p:cNvSpPr>
            <a:spLocks noGrp="1"/>
          </p:cNvSpPr>
          <p:nvPr>
            <p:ph type="dt" sz="half" idx="6"/>
          </p:nvPr>
        </p:nvSpPr>
        <p:spPr/>
        <p:txBody>
          <a:bodyPr/>
          <a:lstStyle/>
          <a:p>
            <a:fld id="{92668872-BC69-4876-8C43-128878C225D6}"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14057EDC-D41F-440A-AC05-BBD7F741B6C2}"/>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a:t>
            </a:fld>
            <a:endParaRPr lang="fr-FR" spc="-10" dirty="0"/>
          </a:p>
        </p:txBody>
      </p:sp>
    </p:spTree>
    <p:extLst>
      <p:ext uri="{BB962C8B-B14F-4D97-AF65-F5344CB8AC3E}">
        <p14:creationId xmlns:p14="http://schemas.microsoft.com/office/powerpoint/2010/main" val="2988705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dirty="0"/>
              <a:t>Syntaxes : valeurs booléennes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a:xfrm>
            <a:off x="735171" y="2053940"/>
            <a:ext cx="9223058" cy="4564137"/>
          </a:xfrm>
        </p:spPr>
        <p:txBody>
          <a:bodyPr>
            <a:normAutofit/>
          </a:bodyPr>
          <a:lstStyle/>
          <a:p>
            <a:r>
              <a:rPr lang="fr-FR" dirty="0" err="1"/>
              <a:t>create_key</a:t>
            </a:r>
            <a:r>
              <a:rPr lang="fr-FR" dirty="0"/>
              <a:t>:</a:t>
            </a:r>
            <a:r>
              <a:rPr lang="fr-FR" dirty="0">
                <a:highlight>
                  <a:srgbClr val="FFFF00"/>
                </a:highlight>
              </a:rPr>
              <a:t> </a:t>
            </a:r>
            <a:r>
              <a:rPr lang="fr-FR" b="1" dirty="0">
                <a:solidFill>
                  <a:srgbClr val="FF0000"/>
                </a:solidFill>
              </a:rPr>
              <a:t>yes</a:t>
            </a:r>
          </a:p>
          <a:p>
            <a:r>
              <a:rPr lang="fr-FR" dirty="0" err="1"/>
              <a:t>needs_agent</a:t>
            </a:r>
            <a:r>
              <a:rPr lang="fr-FR" dirty="0"/>
              <a:t>:</a:t>
            </a:r>
            <a:r>
              <a:rPr lang="fr-FR" dirty="0">
                <a:highlight>
                  <a:srgbClr val="FFFF00"/>
                </a:highlight>
              </a:rPr>
              <a:t> </a:t>
            </a:r>
            <a:r>
              <a:rPr lang="fr-FR" b="1" dirty="0">
                <a:solidFill>
                  <a:srgbClr val="FF0000"/>
                </a:solidFill>
              </a:rPr>
              <a:t>no</a:t>
            </a:r>
          </a:p>
          <a:p>
            <a:r>
              <a:rPr lang="fr-FR" dirty="0" err="1"/>
              <a:t>knows_oop</a:t>
            </a:r>
            <a:r>
              <a:rPr lang="fr-FR" dirty="0"/>
              <a:t>:</a:t>
            </a:r>
            <a:r>
              <a:rPr lang="fr-FR" dirty="0">
                <a:highlight>
                  <a:srgbClr val="FFFF00"/>
                </a:highlight>
              </a:rPr>
              <a:t> </a:t>
            </a:r>
            <a:r>
              <a:rPr lang="fr-FR" b="1" dirty="0" err="1">
                <a:solidFill>
                  <a:srgbClr val="FF0000"/>
                </a:solidFill>
              </a:rPr>
              <a:t>True</a:t>
            </a:r>
            <a:endParaRPr lang="fr-FR" b="1" dirty="0">
              <a:solidFill>
                <a:srgbClr val="FF0000"/>
              </a:solidFill>
            </a:endParaRPr>
          </a:p>
          <a:p>
            <a:r>
              <a:rPr lang="fr-FR" dirty="0" err="1"/>
              <a:t>likes_emacs</a:t>
            </a:r>
            <a:r>
              <a:rPr lang="fr-FR" dirty="0"/>
              <a:t>:</a:t>
            </a:r>
            <a:r>
              <a:rPr lang="fr-FR" dirty="0">
                <a:highlight>
                  <a:srgbClr val="FFFF00"/>
                </a:highlight>
              </a:rPr>
              <a:t> </a:t>
            </a:r>
            <a:r>
              <a:rPr lang="fr-FR" b="1" dirty="0">
                <a:solidFill>
                  <a:srgbClr val="FF0000"/>
                </a:solidFill>
              </a:rPr>
              <a:t>TRUE</a:t>
            </a:r>
          </a:p>
          <a:p>
            <a:r>
              <a:rPr lang="fr-FR" dirty="0" err="1"/>
              <a:t>uses_cvs</a:t>
            </a:r>
            <a:r>
              <a:rPr lang="fr-FR" dirty="0"/>
              <a:t>:</a:t>
            </a:r>
            <a:r>
              <a:rPr lang="fr-FR" dirty="0">
                <a:highlight>
                  <a:srgbClr val="FFFF00"/>
                </a:highlight>
              </a:rPr>
              <a:t> </a:t>
            </a:r>
            <a:r>
              <a:rPr lang="fr-FR" b="1" dirty="0">
                <a:solidFill>
                  <a:srgbClr val="FF0000"/>
                </a:solidFill>
              </a:rPr>
              <a:t>false</a:t>
            </a:r>
          </a:p>
        </p:txBody>
      </p:sp>
      <p:sp>
        <p:nvSpPr>
          <p:cNvPr id="4" name="Espace réservé de la date 3">
            <a:extLst>
              <a:ext uri="{FF2B5EF4-FFF2-40B4-BE49-F238E27FC236}">
                <a16:creationId xmlns:a16="http://schemas.microsoft.com/office/drawing/2014/main" id="{86808CCD-988B-4A9D-BAD2-E034117B65B7}"/>
              </a:ext>
            </a:extLst>
          </p:cNvPr>
          <p:cNvSpPr>
            <a:spLocks noGrp="1"/>
          </p:cNvSpPr>
          <p:nvPr>
            <p:ph type="dt" sz="half" idx="6"/>
          </p:nvPr>
        </p:nvSpPr>
        <p:spPr/>
        <p:txBody>
          <a:bodyPr/>
          <a:lstStyle/>
          <a:p>
            <a:fld id="{6CCA4C2A-11B9-45DC-9BD0-B087060B7C3C}"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4680343E-9179-4C2B-B0CD-EE5B06FA444D}"/>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90</a:t>
            </a:fld>
            <a:endParaRPr lang="fr-FR" spc="-10" dirty="0"/>
          </a:p>
        </p:txBody>
      </p:sp>
    </p:spTree>
    <p:extLst>
      <p:ext uri="{BB962C8B-B14F-4D97-AF65-F5344CB8AC3E}">
        <p14:creationId xmlns:p14="http://schemas.microsoft.com/office/powerpoint/2010/main" val="378437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4CB672-9550-4509-B9EF-FA77EC4DBF46}"/>
              </a:ext>
            </a:extLst>
          </p:cNvPr>
          <p:cNvSpPr>
            <a:spLocks noGrp="1"/>
          </p:cNvSpPr>
          <p:nvPr>
            <p:ph type="title"/>
          </p:nvPr>
        </p:nvSpPr>
        <p:spPr>
          <a:xfrm>
            <a:off x="1374025" y="1095247"/>
            <a:ext cx="8128634" cy="523220"/>
          </a:xfrm>
        </p:spPr>
        <p:txBody>
          <a:bodyPr/>
          <a:lstStyle/>
          <a:p>
            <a:r>
              <a:rPr lang="fr-FR" dirty="0"/>
              <a:t>Syntaxes : variables</a:t>
            </a:r>
          </a:p>
        </p:txBody>
      </p:sp>
      <p:sp>
        <p:nvSpPr>
          <p:cNvPr id="3" name="Espace réservé du contenu 2">
            <a:extLst>
              <a:ext uri="{FF2B5EF4-FFF2-40B4-BE49-F238E27FC236}">
                <a16:creationId xmlns:a16="http://schemas.microsoft.com/office/drawing/2014/main" id="{A583529E-702A-431C-B513-6E8116660253}"/>
              </a:ext>
            </a:extLst>
          </p:cNvPr>
          <p:cNvSpPr>
            <a:spLocks noGrp="1"/>
          </p:cNvSpPr>
          <p:nvPr>
            <p:ph idx="1"/>
          </p:nvPr>
        </p:nvSpPr>
        <p:spPr>
          <a:xfrm>
            <a:off x="735171" y="2025650"/>
            <a:ext cx="9223058" cy="4564137"/>
          </a:xfrm>
        </p:spPr>
        <p:txBody>
          <a:bodyPr>
            <a:normAutofit/>
          </a:bodyPr>
          <a:lstStyle/>
          <a:p>
            <a:r>
              <a:rPr lang="fr-FR" dirty="0"/>
              <a:t>Les variables sont appelées dans les </a:t>
            </a:r>
            <a:r>
              <a:rPr lang="fr-FR" dirty="0" err="1"/>
              <a:t>playbooks</a:t>
            </a:r>
            <a:r>
              <a:rPr lang="fr-FR" dirty="0"/>
              <a:t> Ansible écrit en YAML en étant encadré par des doubles accolades </a:t>
            </a:r>
            <a:r>
              <a:rPr lang="fr-FR" b="1" dirty="0">
                <a:solidFill>
                  <a:srgbClr val="FF0000"/>
                </a:solidFill>
              </a:rPr>
              <a:t>avec espace </a:t>
            </a:r>
            <a:r>
              <a:rPr lang="fr-FR" dirty="0"/>
              <a:t>(Jinja2).</a:t>
            </a:r>
          </a:p>
          <a:p>
            <a:r>
              <a:rPr lang="en-US" dirty="0"/>
              <a:t>- name: "print </a:t>
            </a:r>
            <a:r>
              <a:rPr lang="en-US" dirty="0" err="1"/>
              <a:t>ansible_hostname</a:t>
            </a:r>
            <a:r>
              <a:rPr lang="en-US" dirty="0"/>
              <a:t> variable play"</a:t>
            </a:r>
          </a:p>
          <a:p>
            <a:r>
              <a:rPr lang="fr-FR" dirty="0"/>
              <a:t>  hosts: all</a:t>
            </a:r>
          </a:p>
          <a:p>
            <a:r>
              <a:rPr lang="fr-FR" dirty="0"/>
              <a:t>  </a:t>
            </a:r>
            <a:r>
              <a:rPr lang="fr-FR" dirty="0" err="1"/>
              <a:t>gather_facts</a:t>
            </a:r>
            <a:r>
              <a:rPr lang="fr-FR" dirty="0"/>
              <a:t>: </a:t>
            </a:r>
            <a:r>
              <a:rPr lang="fr-FR" dirty="0" err="1"/>
              <a:t>True</a:t>
            </a:r>
            <a:endParaRPr lang="fr-FR" dirty="0"/>
          </a:p>
          <a:p>
            <a:r>
              <a:rPr lang="fr-FR" dirty="0"/>
              <a:t>  </a:t>
            </a:r>
            <a:r>
              <a:rPr lang="fr-FR" dirty="0" err="1"/>
              <a:t>tasks</a:t>
            </a:r>
            <a:r>
              <a:rPr lang="fr-FR" dirty="0"/>
              <a:t>:</a:t>
            </a:r>
          </a:p>
          <a:p>
            <a:r>
              <a:rPr lang="en-US" dirty="0"/>
              <a:t>    - name: "print </a:t>
            </a:r>
            <a:r>
              <a:rPr lang="en-US" dirty="0" err="1"/>
              <a:t>ansible_hostname</a:t>
            </a:r>
            <a:r>
              <a:rPr lang="en-US" dirty="0"/>
              <a:t> variable task"</a:t>
            </a:r>
          </a:p>
          <a:p>
            <a:r>
              <a:rPr lang="fr-FR" dirty="0"/>
              <a:t>      </a:t>
            </a:r>
            <a:r>
              <a:rPr lang="fr-FR" dirty="0" err="1"/>
              <a:t>debug</a:t>
            </a:r>
            <a:r>
              <a:rPr lang="fr-FR" dirty="0"/>
              <a:t>:</a:t>
            </a:r>
          </a:p>
          <a:p>
            <a:r>
              <a:rPr lang="fr-FR" dirty="0"/>
              <a:t>        msg: "</a:t>
            </a:r>
            <a:r>
              <a:rPr lang="fr-FR" dirty="0">
                <a:solidFill>
                  <a:srgbClr val="FF0000"/>
                </a:solidFill>
              </a:rPr>
              <a:t>{{</a:t>
            </a:r>
            <a:r>
              <a:rPr lang="fr-FR" dirty="0">
                <a:highlight>
                  <a:srgbClr val="FFFF00"/>
                </a:highlight>
              </a:rPr>
              <a:t> </a:t>
            </a:r>
            <a:r>
              <a:rPr lang="fr-FR" dirty="0" err="1"/>
              <a:t>ansible_hostname</a:t>
            </a:r>
            <a:r>
              <a:rPr lang="fr-FR" dirty="0">
                <a:highlight>
                  <a:srgbClr val="FFFF00"/>
                </a:highlight>
              </a:rPr>
              <a:t> </a:t>
            </a:r>
            <a:r>
              <a:rPr lang="fr-FR" dirty="0">
                <a:solidFill>
                  <a:srgbClr val="FF0000"/>
                </a:solidFill>
              </a:rPr>
              <a:t>}}</a:t>
            </a:r>
            <a:r>
              <a:rPr lang="fr-FR" dirty="0"/>
              <a:t>"</a:t>
            </a:r>
            <a:endParaRPr lang="fr-FR" b="1" dirty="0">
              <a:solidFill>
                <a:srgbClr val="FF0000"/>
              </a:solidFill>
            </a:endParaRPr>
          </a:p>
        </p:txBody>
      </p:sp>
      <p:sp>
        <p:nvSpPr>
          <p:cNvPr id="4" name="Espace réservé de la date 3">
            <a:extLst>
              <a:ext uri="{FF2B5EF4-FFF2-40B4-BE49-F238E27FC236}">
                <a16:creationId xmlns:a16="http://schemas.microsoft.com/office/drawing/2014/main" id="{056755DC-4C51-4791-BB35-ADC92FF547EB}"/>
              </a:ext>
            </a:extLst>
          </p:cNvPr>
          <p:cNvSpPr>
            <a:spLocks noGrp="1"/>
          </p:cNvSpPr>
          <p:nvPr>
            <p:ph type="dt" sz="half" idx="6"/>
          </p:nvPr>
        </p:nvSpPr>
        <p:spPr/>
        <p:txBody>
          <a:bodyPr/>
          <a:lstStyle/>
          <a:p>
            <a:fld id="{876465F1-5F01-49C9-8FBA-DC40EEE578D4}"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801421AD-14E4-46B7-AAE0-5CA2EFB4BA56}"/>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91</a:t>
            </a:fld>
            <a:endParaRPr lang="fr-FR" spc="-10" dirty="0"/>
          </a:p>
        </p:txBody>
      </p:sp>
    </p:spTree>
    <p:extLst>
      <p:ext uri="{BB962C8B-B14F-4D97-AF65-F5344CB8AC3E}">
        <p14:creationId xmlns:p14="http://schemas.microsoft.com/office/powerpoint/2010/main" val="1356353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BF80E6-C200-42C9-BC78-27F676FB4150}"/>
              </a:ext>
            </a:extLst>
          </p:cNvPr>
          <p:cNvSpPr>
            <a:spLocks noGrp="1"/>
          </p:cNvSpPr>
          <p:nvPr>
            <p:ph type="title"/>
          </p:nvPr>
        </p:nvSpPr>
        <p:spPr>
          <a:xfrm>
            <a:off x="1374025" y="1095247"/>
            <a:ext cx="8128634" cy="523220"/>
          </a:xfrm>
        </p:spPr>
        <p:txBody>
          <a:bodyPr/>
          <a:lstStyle/>
          <a:p>
            <a:r>
              <a:rPr lang="fr-FR" dirty="0"/>
              <a:t>Ce qu’on a couvert</a:t>
            </a:r>
          </a:p>
        </p:txBody>
      </p:sp>
      <p:sp>
        <p:nvSpPr>
          <p:cNvPr id="3" name="Espace réservé du contenu 2">
            <a:extLst>
              <a:ext uri="{FF2B5EF4-FFF2-40B4-BE49-F238E27FC236}">
                <a16:creationId xmlns:a16="http://schemas.microsoft.com/office/drawing/2014/main" id="{1E412E87-4E11-4C43-878D-E47F794291CC}"/>
              </a:ext>
            </a:extLst>
          </p:cNvPr>
          <p:cNvSpPr>
            <a:spLocks noGrp="1"/>
          </p:cNvSpPr>
          <p:nvPr>
            <p:ph idx="1"/>
          </p:nvPr>
        </p:nvSpPr>
        <p:spPr>
          <a:xfrm>
            <a:off x="1456806" y="2007653"/>
            <a:ext cx="7779786" cy="1107996"/>
          </a:xfrm>
        </p:spPr>
        <p:txBody>
          <a:bodyPr/>
          <a:lstStyle/>
          <a:p>
            <a:r>
              <a:rPr lang="fr-FR" dirty="0"/>
              <a:t>Syntaxe du langage YAML.</a:t>
            </a:r>
          </a:p>
          <a:p>
            <a:r>
              <a:rPr lang="fr-FR" dirty="0"/>
              <a:t>Balises et espacement.</a:t>
            </a:r>
          </a:p>
          <a:p>
            <a:r>
              <a:rPr lang="fr-FR" dirty="0"/>
              <a:t>Langage humain.</a:t>
            </a:r>
          </a:p>
          <a:p>
            <a:r>
              <a:rPr lang="fr-FR" dirty="0"/>
              <a:t>Organisation et ordonnancement.</a:t>
            </a:r>
          </a:p>
        </p:txBody>
      </p:sp>
      <p:sp>
        <p:nvSpPr>
          <p:cNvPr id="4" name="Espace réservé de la date 3">
            <a:extLst>
              <a:ext uri="{FF2B5EF4-FFF2-40B4-BE49-F238E27FC236}">
                <a16:creationId xmlns:a16="http://schemas.microsoft.com/office/drawing/2014/main" id="{23E87AF5-BAA7-4A87-9A80-EDCD60630898}"/>
              </a:ext>
            </a:extLst>
          </p:cNvPr>
          <p:cNvSpPr>
            <a:spLocks noGrp="1"/>
          </p:cNvSpPr>
          <p:nvPr>
            <p:ph type="dt" sz="half" idx="6"/>
          </p:nvPr>
        </p:nvSpPr>
        <p:spPr/>
        <p:txBody>
          <a:bodyPr/>
          <a:lstStyle/>
          <a:p>
            <a:fld id="{462737E8-1B24-4459-8562-03DE58755903}"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6D45DABE-B175-4D15-BA19-F5B76BD3CAFF}"/>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92</a:t>
            </a:fld>
            <a:endParaRPr lang="fr-FR" spc="-10" dirty="0"/>
          </a:p>
        </p:txBody>
      </p:sp>
    </p:spTree>
    <p:extLst>
      <p:ext uri="{BB962C8B-B14F-4D97-AF65-F5344CB8AC3E}">
        <p14:creationId xmlns:p14="http://schemas.microsoft.com/office/powerpoint/2010/main" val="4091541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8B6204-6EA3-4176-B219-8F051F01755C}"/>
              </a:ext>
            </a:extLst>
          </p:cNvPr>
          <p:cNvSpPr>
            <a:spLocks noGrp="1"/>
          </p:cNvSpPr>
          <p:nvPr>
            <p:ph type="ctrTitle"/>
          </p:nvPr>
        </p:nvSpPr>
        <p:spPr/>
        <p:txBody>
          <a:bodyPr/>
          <a:lstStyle/>
          <a:p>
            <a:r>
              <a:rPr lang="fr-FR" dirty="0" err="1"/>
              <a:t>Playbook</a:t>
            </a:r>
            <a:endParaRPr lang="fr-FR" dirty="0"/>
          </a:p>
        </p:txBody>
      </p:sp>
      <p:sp>
        <p:nvSpPr>
          <p:cNvPr id="5" name="Sous-titre 4">
            <a:extLst>
              <a:ext uri="{FF2B5EF4-FFF2-40B4-BE49-F238E27FC236}">
                <a16:creationId xmlns:a16="http://schemas.microsoft.com/office/drawing/2014/main" id="{E955695B-AB5A-4687-A8FF-A6193F1E33FC}"/>
              </a:ext>
            </a:extLst>
          </p:cNvPr>
          <p:cNvSpPr>
            <a:spLocks noGrp="1"/>
          </p:cNvSpPr>
          <p:nvPr>
            <p:ph type="subTitle" idx="1"/>
          </p:nvPr>
        </p:nvSpPr>
        <p:spPr/>
        <p:txBody>
          <a:bodyPr/>
          <a:lstStyle/>
          <a:p>
            <a:endParaRPr lang="fr-FR"/>
          </a:p>
        </p:txBody>
      </p:sp>
      <p:sp>
        <p:nvSpPr>
          <p:cNvPr id="2" name="Espace réservé de la date 1">
            <a:extLst>
              <a:ext uri="{FF2B5EF4-FFF2-40B4-BE49-F238E27FC236}">
                <a16:creationId xmlns:a16="http://schemas.microsoft.com/office/drawing/2014/main" id="{013B0B4B-9472-4511-B7BB-605F50BBB1C4}"/>
              </a:ext>
            </a:extLst>
          </p:cNvPr>
          <p:cNvSpPr>
            <a:spLocks noGrp="1"/>
          </p:cNvSpPr>
          <p:nvPr>
            <p:ph type="dt" sz="half" idx="10"/>
          </p:nvPr>
        </p:nvSpPr>
        <p:spPr/>
        <p:txBody>
          <a:bodyPr/>
          <a:lstStyle/>
          <a:p>
            <a:fld id="{8513F924-F138-498A-B3A0-5ACA342070ED}" type="datetime1">
              <a:rPr lang="en-US" smtClean="0"/>
              <a:t>11/26/2020</a:t>
            </a:fld>
            <a:endParaRPr lang="fr-FR"/>
          </a:p>
        </p:txBody>
      </p:sp>
      <p:sp>
        <p:nvSpPr>
          <p:cNvPr id="3" name="Espace réservé du numéro de diapositive 2">
            <a:extLst>
              <a:ext uri="{FF2B5EF4-FFF2-40B4-BE49-F238E27FC236}">
                <a16:creationId xmlns:a16="http://schemas.microsoft.com/office/drawing/2014/main" id="{233DFC80-7D80-4D0B-8400-498F456F6CF0}"/>
              </a:ext>
            </a:extLst>
          </p:cNvPr>
          <p:cNvSpPr>
            <a:spLocks noGrp="1"/>
          </p:cNvSpPr>
          <p:nvPr>
            <p:ph type="sldNum" sz="quarter" idx="12"/>
          </p:nvPr>
        </p:nvSpPr>
        <p:spPr/>
        <p:txBody>
          <a:bodyPr/>
          <a:lstStyle/>
          <a:p>
            <a:fld id="{171CAA0D-87DA-450A-AD72-F44EFE73ACE3}" type="slidenum">
              <a:rPr lang="fr-FR" smtClean="0"/>
              <a:t>93</a:t>
            </a:fld>
            <a:endParaRPr lang="fr-FR"/>
          </a:p>
        </p:txBody>
      </p:sp>
    </p:spTree>
    <p:extLst>
      <p:ext uri="{BB962C8B-B14F-4D97-AF65-F5344CB8AC3E}">
        <p14:creationId xmlns:p14="http://schemas.microsoft.com/office/powerpoint/2010/main" val="844279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378A1B-F3F1-43BF-94C2-90E4A531EDE7}"/>
              </a:ext>
            </a:extLst>
          </p:cNvPr>
          <p:cNvSpPr>
            <a:spLocks noGrp="1"/>
          </p:cNvSpPr>
          <p:nvPr>
            <p:ph type="title"/>
          </p:nvPr>
        </p:nvSpPr>
        <p:spPr>
          <a:xfrm>
            <a:off x="1374025" y="1095247"/>
            <a:ext cx="8128634" cy="523220"/>
          </a:xfrm>
        </p:spPr>
        <p:txBody>
          <a:bodyPr/>
          <a:lstStyle/>
          <a:p>
            <a:r>
              <a:rPr lang="fr-FR" dirty="0"/>
              <a:t>Plan</a:t>
            </a:r>
          </a:p>
        </p:txBody>
      </p:sp>
      <p:sp>
        <p:nvSpPr>
          <p:cNvPr id="3" name="Espace réservé du contenu 2">
            <a:extLst>
              <a:ext uri="{FF2B5EF4-FFF2-40B4-BE49-F238E27FC236}">
                <a16:creationId xmlns:a16="http://schemas.microsoft.com/office/drawing/2014/main" id="{154FBAE8-723A-400B-AEC5-74E39AEF0788}"/>
              </a:ext>
            </a:extLst>
          </p:cNvPr>
          <p:cNvSpPr>
            <a:spLocks noGrp="1"/>
          </p:cNvSpPr>
          <p:nvPr>
            <p:ph idx="1"/>
          </p:nvPr>
        </p:nvSpPr>
        <p:spPr>
          <a:xfrm>
            <a:off x="1456806" y="2007653"/>
            <a:ext cx="7779786" cy="3462486"/>
          </a:xfrm>
        </p:spPr>
        <p:txBody>
          <a:bodyPr/>
          <a:lstStyle/>
          <a:p>
            <a:pPr marL="342900" indent="-342900">
              <a:buFont typeface="Arial" panose="020B0604020202020204" pitchFamily="34" charset="0"/>
              <a:buChar char="•"/>
            </a:pPr>
            <a:r>
              <a:rPr lang="fr-FR" sz="2500" dirty="0"/>
              <a:t>Introduction</a:t>
            </a:r>
          </a:p>
          <a:p>
            <a:pPr marL="342900" indent="-342900">
              <a:buFont typeface="Arial" panose="020B0604020202020204" pitchFamily="34" charset="0"/>
              <a:buChar char="•"/>
            </a:pPr>
            <a:r>
              <a:rPr lang="fr-FR" sz="2500" dirty="0"/>
              <a:t>Structure des </a:t>
            </a:r>
            <a:r>
              <a:rPr lang="fr-FR" sz="2500" dirty="0" err="1"/>
              <a:t>playbooks</a:t>
            </a:r>
            <a:endParaRPr lang="fr-FR" sz="2500" dirty="0"/>
          </a:p>
          <a:p>
            <a:pPr marL="342900" indent="-342900">
              <a:buFont typeface="Arial" panose="020B0604020202020204" pitchFamily="34" charset="0"/>
              <a:buChar char="•"/>
            </a:pPr>
            <a:r>
              <a:rPr lang="fr-FR" sz="2500" dirty="0" err="1"/>
              <a:t>Playbook</a:t>
            </a:r>
            <a:r>
              <a:rPr lang="fr-FR" sz="2500" dirty="0"/>
              <a:t> – Inclusion de tâches</a:t>
            </a:r>
          </a:p>
          <a:p>
            <a:pPr marL="342900" indent="-342900">
              <a:buFont typeface="Arial" panose="020B0604020202020204" pitchFamily="34" charset="0"/>
              <a:buChar char="•"/>
            </a:pPr>
            <a:r>
              <a:rPr lang="fr-FR" sz="2500" dirty="0"/>
              <a:t>Un « </a:t>
            </a:r>
            <a:r>
              <a:rPr lang="fr-FR" sz="2500" dirty="0" err="1"/>
              <a:t>play</a:t>
            </a:r>
            <a:r>
              <a:rPr lang="fr-FR" sz="2500" dirty="0"/>
              <a:t> » dans un « </a:t>
            </a:r>
            <a:r>
              <a:rPr lang="fr-FR" sz="2500" dirty="0" err="1"/>
              <a:t>playbook</a:t>
            </a:r>
            <a:r>
              <a:rPr lang="fr-FR" sz="2500" dirty="0"/>
              <a:t> »</a:t>
            </a:r>
          </a:p>
          <a:p>
            <a:pPr marL="342900" indent="-342900">
              <a:buFont typeface="Arial" panose="020B0604020202020204" pitchFamily="34" charset="0"/>
              <a:buChar char="•"/>
            </a:pPr>
            <a:r>
              <a:rPr lang="fr-FR" sz="2500" dirty="0"/>
              <a:t>Eléments communs d’un </a:t>
            </a:r>
            <a:r>
              <a:rPr lang="fr-FR" sz="2500" dirty="0" err="1"/>
              <a:t>play</a:t>
            </a:r>
            <a:endParaRPr lang="fr-FR" sz="2500" dirty="0"/>
          </a:p>
          <a:p>
            <a:pPr marL="342900" indent="-342900">
              <a:buFont typeface="Arial" panose="020B0604020202020204" pitchFamily="34" charset="0"/>
              <a:buChar char="•"/>
            </a:pPr>
            <a:r>
              <a:rPr lang="fr-FR" sz="2500" dirty="0"/>
              <a:t>Exécution d’un </a:t>
            </a:r>
            <a:r>
              <a:rPr lang="fr-FR" sz="2500" dirty="0" err="1"/>
              <a:t>playbook</a:t>
            </a:r>
            <a:r>
              <a:rPr lang="fr-FR" sz="2500" dirty="0"/>
              <a:t> : codes couleurs</a:t>
            </a:r>
          </a:p>
          <a:p>
            <a:pPr marL="342900" indent="-342900">
              <a:buFont typeface="Arial" panose="020B0604020202020204" pitchFamily="34" charset="0"/>
              <a:buChar char="•"/>
            </a:pPr>
            <a:r>
              <a:rPr lang="fr-FR" sz="2500" dirty="0"/>
              <a:t>Exécution d’un </a:t>
            </a:r>
            <a:r>
              <a:rPr lang="fr-FR" sz="2500" dirty="0" err="1"/>
              <a:t>playbook</a:t>
            </a:r>
            <a:endParaRPr lang="fr-FR" sz="2500" dirty="0"/>
          </a:p>
          <a:p>
            <a:pPr marL="342900" indent="-342900">
              <a:buFont typeface="Arial" panose="020B0604020202020204" pitchFamily="34" charset="0"/>
              <a:buChar char="•"/>
            </a:pPr>
            <a:r>
              <a:rPr lang="fr-FR" sz="2500" dirty="0"/>
              <a:t>Gestion des handlers</a:t>
            </a:r>
          </a:p>
          <a:p>
            <a:pPr marL="342900" indent="-342900">
              <a:buFont typeface="Arial" panose="020B0604020202020204" pitchFamily="34" charset="0"/>
              <a:buChar char="•"/>
            </a:pPr>
            <a:r>
              <a:rPr lang="fr-FR" sz="2500" dirty="0"/>
              <a:t>Exécuter un </a:t>
            </a:r>
            <a:r>
              <a:rPr lang="fr-FR" sz="2500" dirty="0" err="1"/>
              <a:t>playbook</a:t>
            </a:r>
            <a:r>
              <a:rPr lang="fr-FR" sz="2500" dirty="0"/>
              <a:t> ansible</a:t>
            </a:r>
          </a:p>
        </p:txBody>
      </p:sp>
      <p:sp>
        <p:nvSpPr>
          <p:cNvPr id="4" name="Espace réservé de la date 3">
            <a:extLst>
              <a:ext uri="{FF2B5EF4-FFF2-40B4-BE49-F238E27FC236}">
                <a16:creationId xmlns:a16="http://schemas.microsoft.com/office/drawing/2014/main" id="{DA491BCB-692A-430B-A232-184FEB6E29F6}"/>
              </a:ext>
            </a:extLst>
          </p:cNvPr>
          <p:cNvSpPr>
            <a:spLocks noGrp="1"/>
          </p:cNvSpPr>
          <p:nvPr>
            <p:ph type="dt" sz="half" idx="6"/>
          </p:nvPr>
        </p:nvSpPr>
        <p:spPr/>
        <p:txBody>
          <a:bodyPr/>
          <a:lstStyle/>
          <a:p>
            <a:fld id="{6C280EF8-E791-4CCC-94E3-93D520D7FCF5}"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D3688279-877F-4052-BA73-0A1843A1C64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94</a:t>
            </a:fld>
            <a:endParaRPr lang="fr-FR" spc="-10" dirty="0"/>
          </a:p>
        </p:txBody>
      </p:sp>
    </p:spTree>
    <p:extLst>
      <p:ext uri="{BB962C8B-B14F-4D97-AF65-F5344CB8AC3E}">
        <p14:creationId xmlns:p14="http://schemas.microsoft.com/office/powerpoint/2010/main" val="20571952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0DDAD-7CBD-416C-9A24-BD4013D86984}"/>
              </a:ext>
            </a:extLst>
          </p:cNvPr>
          <p:cNvSpPr>
            <a:spLocks noGrp="1"/>
          </p:cNvSpPr>
          <p:nvPr>
            <p:ph type="title"/>
          </p:nvPr>
        </p:nvSpPr>
        <p:spPr>
          <a:xfrm>
            <a:off x="1374025" y="1095247"/>
            <a:ext cx="8128634" cy="523220"/>
          </a:xfrm>
        </p:spPr>
        <p:txBody>
          <a:bodyPr/>
          <a:lstStyle/>
          <a:p>
            <a:r>
              <a:rPr lang="fr-FR" dirty="0"/>
              <a:t>Introduction</a:t>
            </a:r>
          </a:p>
        </p:txBody>
      </p:sp>
      <p:sp>
        <p:nvSpPr>
          <p:cNvPr id="3" name="Espace réservé du contenu 2">
            <a:extLst>
              <a:ext uri="{FF2B5EF4-FFF2-40B4-BE49-F238E27FC236}">
                <a16:creationId xmlns:a16="http://schemas.microsoft.com/office/drawing/2014/main" id="{5AB85F4B-26B4-4CE5-B129-700603D093CC}"/>
              </a:ext>
            </a:extLst>
          </p:cNvPr>
          <p:cNvSpPr>
            <a:spLocks noGrp="1"/>
          </p:cNvSpPr>
          <p:nvPr>
            <p:ph idx="1"/>
          </p:nvPr>
        </p:nvSpPr>
        <p:spPr>
          <a:xfrm>
            <a:off x="756344" y="2414763"/>
            <a:ext cx="9695755" cy="3816486"/>
          </a:xfrm>
        </p:spPr>
        <p:txBody>
          <a:bodyPr>
            <a:normAutofit/>
          </a:bodyPr>
          <a:lstStyle/>
          <a:p>
            <a:pPr marL="401010" indent="-278479" algn="just">
              <a:buSzPts val="1400"/>
              <a:buFont typeface="Roboto"/>
              <a:buChar char="●"/>
            </a:pPr>
            <a:r>
              <a:rPr lang="fr-FR" dirty="0">
                <a:sym typeface="Roboto"/>
              </a:rPr>
              <a:t>Un </a:t>
            </a:r>
            <a:r>
              <a:rPr lang="fr-FR" dirty="0" err="1">
                <a:sym typeface="Roboto"/>
              </a:rPr>
              <a:t>playbook</a:t>
            </a:r>
            <a:r>
              <a:rPr lang="fr-FR" dirty="0">
                <a:sym typeface="Roboto"/>
              </a:rPr>
              <a:t> contient les instructions pour configurer vos hosts.</a:t>
            </a:r>
          </a:p>
          <a:p>
            <a:pPr marL="401010" indent="-278479" algn="just">
              <a:buSzPts val="1400"/>
              <a:buFont typeface="Roboto"/>
              <a:buChar char="●"/>
            </a:pPr>
            <a:r>
              <a:rPr lang="fr-FR" dirty="0">
                <a:sym typeface="Roboto"/>
              </a:rPr>
              <a:t>Un </a:t>
            </a:r>
            <a:r>
              <a:rPr lang="fr-FR" dirty="0" err="1">
                <a:sym typeface="Roboto"/>
              </a:rPr>
              <a:t>playbook</a:t>
            </a:r>
            <a:r>
              <a:rPr lang="fr-FR" dirty="0">
                <a:sym typeface="Roboto"/>
              </a:rPr>
              <a:t> contient un ou plusieurs </a:t>
            </a:r>
            <a:r>
              <a:rPr lang="fr-FR" dirty="0" err="1">
                <a:sym typeface="Roboto"/>
              </a:rPr>
              <a:t>plays</a:t>
            </a:r>
            <a:r>
              <a:rPr lang="fr-FR" dirty="0">
                <a:sym typeface="Roboto"/>
              </a:rPr>
              <a:t>.</a:t>
            </a:r>
          </a:p>
          <a:p>
            <a:pPr marL="401010" indent="-278479" algn="just">
              <a:buSzPts val="1400"/>
              <a:buFont typeface="Roboto"/>
              <a:buChar char="●"/>
            </a:pPr>
            <a:r>
              <a:rPr lang="fr-FR" dirty="0">
                <a:sym typeface="Roboto"/>
              </a:rPr>
              <a:t>Un </a:t>
            </a:r>
            <a:r>
              <a:rPr lang="fr-FR" dirty="0" err="1">
                <a:sym typeface="Roboto"/>
              </a:rPr>
              <a:t>play</a:t>
            </a:r>
            <a:r>
              <a:rPr lang="fr-FR" dirty="0">
                <a:sym typeface="Roboto"/>
              </a:rPr>
              <a:t> est une </a:t>
            </a:r>
            <a:r>
              <a:rPr lang="fr-FR" dirty="0" err="1">
                <a:sym typeface="Roboto"/>
              </a:rPr>
              <a:t>task</a:t>
            </a:r>
            <a:r>
              <a:rPr lang="fr-FR" dirty="0">
                <a:sym typeface="Roboto"/>
              </a:rPr>
              <a:t>.</a:t>
            </a:r>
          </a:p>
          <a:p>
            <a:pPr marL="401010" indent="-278479" algn="just">
              <a:buSzPts val="1400"/>
              <a:buFont typeface="Roboto"/>
              <a:buChar char="●"/>
            </a:pPr>
            <a:r>
              <a:rPr lang="fr-FR" dirty="0">
                <a:sym typeface="Roboto"/>
              </a:rPr>
              <a:t>Les </a:t>
            </a:r>
            <a:r>
              <a:rPr lang="fr-FR" dirty="0" err="1">
                <a:sym typeface="Roboto"/>
              </a:rPr>
              <a:t>Playbooks</a:t>
            </a:r>
            <a:r>
              <a:rPr lang="fr-FR" dirty="0">
                <a:sym typeface="Roboto"/>
              </a:rPr>
              <a:t> sont au format YAML.</a:t>
            </a:r>
          </a:p>
          <a:p>
            <a:pPr marL="401010" indent="-278479" algn="just">
              <a:buSzPts val="1400"/>
              <a:buFont typeface="Roboto"/>
              <a:buChar char="●"/>
            </a:pPr>
            <a:r>
              <a:rPr lang="fr-FR" dirty="0">
                <a:sym typeface="Roboto"/>
              </a:rPr>
              <a:t>Utilise un </a:t>
            </a:r>
            <a:r>
              <a:rPr lang="fr-FR" dirty="0" err="1">
                <a:sym typeface="Roboto"/>
              </a:rPr>
              <a:t>syntax</a:t>
            </a:r>
            <a:r>
              <a:rPr lang="fr-FR" dirty="0">
                <a:sym typeface="Roboto"/>
              </a:rPr>
              <a:t> minime.</a:t>
            </a:r>
          </a:p>
          <a:p>
            <a:pPr marL="401010" indent="-278479" algn="just">
              <a:buSzPts val="1400"/>
              <a:buFont typeface="Roboto"/>
              <a:buChar char="●"/>
            </a:pPr>
            <a:r>
              <a:rPr lang="fr-FR" dirty="0">
                <a:sym typeface="Roboto"/>
              </a:rPr>
              <a:t>Fait pour être lisible.</a:t>
            </a:r>
          </a:p>
          <a:p>
            <a:pPr marL="401010" indent="-278479" algn="just">
              <a:buSzPts val="1400"/>
              <a:buFont typeface="Roboto"/>
              <a:buChar char="●"/>
            </a:pPr>
            <a:r>
              <a:rPr lang="fr-FR" dirty="0">
                <a:sym typeface="Roboto"/>
              </a:rPr>
              <a:t>Doit être idempotent, c’est-à-dire exécutés plusieurs fois, le résultat sera le même.</a:t>
            </a:r>
          </a:p>
          <a:p>
            <a:pPr marL="401010" indent="-278479" algn="just">
              <a:buSzPts val="1400"/>
              <a:buFont typeface="Roboto"/>
              <a:buChar char="●"/>
            </a:pPr>
            <a:r>
              <a:rPr lang="fr-FR" dirty="0">
                <a:sym typeface="Roboto"/>
              </a:rPr>
              <a:t>Peut-être divisés en </a:t>
            </a:r>
            <a:r>
              <a:rPr lang="fr-FR" dirty="0" err="1">
                <a:sym typeface="Roboto"/>
              </a:rPr>
              <a:t>template</a:t>
            </a:r>
            <a:r>
              <a:rPr lang="fr-FR" dirty="0">
                <a:sym typeface="Roboto"/>
              </a:rPr>
              <a:t> ou rôles.</a:t>
            </a:r>
          </a:p>
          <a:p>
            <a:pPr marL="401010" indent="-278479" algn="just">
              <a:buSzPts val="1400"/>
              <a:buFont typeface="Roboto"/>
              <a:buChar char="●"/>
            </a:pPr>
            <a:r>
              <a:rPr lang="fr-FR" dirty="0">
                <a:sym typeface="Roboto"/>
              </a:rPr>
              <a:t>Plus efficaces pour être exécuté plusieurs </a:t>
            </a:r>
            <a:r>
              <a:rPr lang="fr-FR" dirty="0" err="1">
                <a:sym typeface="Roboto"/>
              </a:rPr>
              <a:t>tasks</a:t>
            </a:r>
            <a:r>
              <a:rPr lang="fr-FR" dirty="0">
                <a:sym typeface="Roboto"/>
              </a:rPr>
              <a:t> qu’en ligne de commande.</a:t>
            </a:r>
          </a:p>
        </p:txBody>
      </p:sp>
      <p:sp>
        <p:nvSpPr>
          <p:cNvPr id="4" name="Espace réservé de la date 3">
            <a:extLst>
              <a:ext uri="{FF2B5EF4-FFF2-40B4-BE49-F238E27FC236}">
                <a16:creationId xmlns:a16="http://schemas.microsoft.com/office/drawing/2014/main" id="{B20DB07D-B3E4-45AC-9A61-28E57170ED52}"/>
              </a:ext>
            </a:extLst>
          </p:cNvPr>
          <p:cNvSpPr>
            <a:spLocks noGrp="1"/>
          </p:cNvSpPr>
          <p:nvPr>
            <p:ph type="dt" sz="half" idx="6"/>
          </p:nvPr>
        </p:nvSpPr>
        <p:spPr/>
        <p:txBody>
          <a:bodyPr/>
          <a:lstStyle/>
          <a:p>
            <a:fld id="{C9D69E45-543F-43E8-866C-28A6E232DBE6}"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3420A77F-46CC-41C7-AB03-AE86B4CDF7EA}"/>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95</a:t>
            </a:fld>
            <a:endParaRPr lang="fr-FR" spc="-10" dirty="0"/>
          </a:p>
        </p:txBody>
      </p:sp>
    </p:spTree>
    <p:extLst>
      <p:ext uri="{BB962C8B-B14F-4D97-AF65-F5344CB8AC3E}">
        <p14:creationId xmlns:p14="http://schemas.microsoft.com/office/powerpoint/2010/main" val="353078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60389C-7416-42BE-BEB9-2E0A83ED8A9B}"/>
              </a:ext>
            </a:extLst>
          </p:cNvPr>
          <p:cNvSpPr>
            <a:spLocks noGrp="1"/>
          </p:cNvSpPr>
          <p:nvPr>
            <p:ph type="title"/>
          </p:nvPr>
        </p:nvSpPr>
        <p:spPr>
          <a:xfrm>
            <a:off x="1374025" y="1095247"/>
            <a:ext cx="8128634" cy="523220"/>
          </a:xfrm>
        </p:spPr>
        <p:txBody>
          <a:bodyPr/>
          <a:lstStyle/>
          <a:p>
            <a:r>
              <a:rPr lang="fr-FR" dirty="0"/>
              <a:t>Structure des </a:t>
            </a:r>
            <a:r>
              <a:rPr lang="fr-FR" dirty="0" err="1"/>
              <a:t>playbooks</a:t>
            </a:r>
            <a:endParaRPr lang="fr-FR" dirty="0"/>
          </a:p>
        </p:txBody>
      </p:sp>
      <p:pic>
        <p:nvPicPr>
          <p:cNvPr id="8" name="Image 7">
            <a:extLst>
              <a:ext uri="{FF2B5EF4-FFF2-40B4-BE49-F238E27FC236}">
                <a16:creationId xmlns:a16="http://schemas.microsoft.com/office/drawing/2014/main" id="{258F0A0E-75AA-4E81-B6B5-EECE73F5A3D2}"/>
              </a:ext>
            </a:extLst>
          </p:cNvPr>
          <p:cNvPicPr>
            <a:picLocks noChangeAspect="1"/>
          </p:cNvPicPr>
          <p:nvPr/>
        </p:nvPicPr>
        <p:blipFill>
          <a:blip r:embed="rId2"/>
          <a:stretch>
            <a:fillRect/>
          </a:stretch>
        </p:blipFill>
        <p:spPr>
          <a:xfrm>
            <a:off x="904078" y="2379146"/>
            <a:ext cx="8538304" cy="3749688"/>
          </a:xfrm>
          <a:prstGeom prst="rect">
            <a:avLst/>
          </a:prstGeom>
        </p:spPr>
      </p:pic>
      <p:sp>
        <p:nvSpPr>
          <p:cNvPr id="3" name="Espace réservé de la date 2">
            <a:extLst>
              <a:ext uri="{FF2B5EF4-FFF2-40B4-BE49-F238E27FC236}">
                <a16:creationId xmlns:a16="http://schemas.microsoft.com/office/drawing/2014/main" id="{B6DD811F-9207-4B8E-8D7B-72B67F832F0A}"/>
              </a:ext>
            </a:extLst>
          </p:cNvPr>
          <p:cNvSpPr>
            <a:spLocks noGrp="1"/>
          </p:cNvSpPr>
          <p:nvPr>
            <p:ph type="dt" sz="half" idx="6"/>
          </p:nvPr>
        </p:nvSpPr>
        <p:spPr/>
        <p:txBody>
          <a:bodyPr/>
          <a:lstStyle/>
          <a:p>
            <a:fld id="{108B2ED4-98CC-48E8-9F2C-E0D9125775EE}"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2F241395-F05F-4969-9F97-FAB1959A90B8}"/>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96</a:t>
            </a:fld>
            <a:endParaRPr lang="fr-FR" spc="-10" dirty="0"/>
          </a:p>
        </p:txBody>
      </p:sp>
    </p:spTree>
    <p:extLst>
      <p:ext uri="{BB962C8B-B14F-4D97-AF65-F5344CB8AC3E}">
        <p14:creationId xmlns:p14="http://schemas.microsoft.com/office/powerpoint/2010/main" val="41749691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81C22D-3094-46C8-AA09-A40A8B1A7970}"/>
              </a:ext>
            </a:extLst>
          </p:cNvPr>
          <p:cNvSpPr>
            <a:spLocks noGrp="1"/>
          </p:cNvSpPr>
          <p:nvPr>
            <p:ph type="title"/>
          </p:nvPr>
        </p:nvSpPr>
        <p:spPr>
          <a:xfrm>
            <a:off x="268550" y="901417"/>
            <a:ext cx="9223058" cy="523220"/>
          </a:xfrm>
        </p:spPr>
        <p:txBody>
          <a:bodyPr/>
          <a:lstStyle/>
          <a:p>
            <a:r>
              <a:rPr lang="fr-FR" dirty="0"/>
              <a:t>Structure des </a:t>
            </a:r>
            <a:r>
              <a:rPr lang="fr-FR" dirty="0" err="1"/>
              <a:t>playbooks</a:t>
            </a:r>
            <a:endParaRPr lang="fr-FR" dirty="0"/>
          </a:p>
        </p:txBody>
      </p:sp>
      <p:pic>
        <p:nvPicPr>
          <p:cNvPr id="5" name="Image 4">
            <a:extLst>
              <a:ext uri="{FF2B5EF4-FFF2-40B4-BE49-F238E27FC236}">
                <a16:creationId xmlns:a16="http://schemas.microsoft.com/office/drawing/2014/main" id="{388C80E8-36C4-4172-83BC-54F895CAC283}"/>
              </a:ext>
            </a:extLst>
          </p:cNvPr>
          <p:cNvPicPr>
            <a:picLocks noChangeAspect="1"/>
          </p:cNvPicPr>
          <p:nvPr/>
        </p:nvPicPr>
        <p:blipFill>
          <a:blip r:embed="rId2"/>
          <a:stretch>
            <a:fillRect/>
          </a:stretch>
        </p:blipFill>
        <p:spPr>
          <a:xfrm>
            <a:off x="2468215" y="2064046"/>
            <a:ext cx="5238514" cy="4665097"/>
          </a:xfrm>
          <a:prstGeom prst="rect">
            <a:avLst/>
          </a:prstGeom>
        </p:spPr>
      </p:pic>
      <p:sp>
        <p:nvSpPr>
          <p:cNvPr id="3" name="Espace réservé de la date 2">
            <a:extLst>
              <a:ext uri="{FF2B5EF4-FFF2-40B4-BE49-F238E27FC236}">
                <a16:creationId xmlns:a16="http://schemas.microsoft.com/office/drawing/2014/main" id="{8B46F6E3-8F61-4E4F-A86F-5A7826F67B19}"/>
              </a:ext>
            </a:extLst>
          </p:cNvPr>
          <p:cNvSpPr>
            <a:spLocks noGrp="1"/>
          </p:cNvSpPr>
          <p:nvPr>
            <p:ph type="dt" sz="half" idx="6"/>
          </p:nvPr>
        </p:nvSpPr>
        <p:spPr/>
        <p:txBody>
          <a:bodyPr/>
          <a:lstStyle/>
          <a:p>
            <a:fld id="{9C989BA9-E03C-4A17-ADE2-D35930D3569A}" type="datetime1">
              <a:rPr lang="en-US" smtClean="0"/>
              <a:t>11/26/2020</a:t>
            </a:fld>
            <a:endParaRPr lang="en-US"/>
          </a:p>
        </p:txBody>
      </p:sp>
      <p:sp>
        <p:nvSpPr>
          <p:cNvPr id="4" name="Espace réservé du numéro de diapositive 3">
            <a:extLst>
              <a:ext uri="{FF2B5EF4-FFF2-40B4-BE49-F238E27FC236}">
                <a16:creationId xmlns:a16="http://schemas.microsoft.com/office/drawing/2014/main" id="{D871EAAE-BFA1-4258-B2D6-0E37BBF95007}"/>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97</a:t>
            </a:fld>
            <a:endParaRPr lang="fr-FR" spc="-10" dirty="0"/>
          </a:p>
        </p:txBody>
      </p:sp>
    </p:spTree>
    <p:extLst>
      <p:ext uri="{BB962C8B-B14F-4D97-AF65-F5344CB8AC3E}">
        <p14:creationId xmlns:p14="http://schemas.microsoft.com/office/powerpoint/2010/main" val="32260981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6007" y="965800"/>
            <a:ext cx="6545681" cy="534468"/>
          </a:xfrm>
          <a:prstGeom prst="rect">
            <a:avLst/>
          </a:prstGeom>
        </p:spPr>
        <p:txBody>
          <a:bodyPr vert="horz" wrap="square" lIns="0" tIns="11139" rIns="0" bIns="0" rtlCol="0" anchor="ctr">
            <a:spAutoFit/>
          </a:bodyPr>
          <a:lstStyle/>
          <a:p>
            <a:pPr marL="11139">
              <a:spcBef>
                <a:spcPts val="88"/>
              </a:spcBef>
            </a:pPr>
            <a:r>
              <a:rPr spc="-4" dirty="0"/>
              <a:t>Playbook </a:t>
            </a:r>
            <a:r>
              <a:rPr lang="fr-FR" dirty="0"/>
              <a:t>–</a:t>
            </a:r>
            <a:r>
              <a:rPr spc="-48" dirty="0"/>
              <a:t> </a:t>
            </a:r>
            <a:r>
              <a:rPr lang="fr-FR" spc="-4" dirty="0"/>
              <a:t>Inclusion de tâches</a:t>
            </a:r>
            <a:endParaRPr spc="-4" dirty="0"/>
          </a:p>
        </p:txBody>
      </p:sp>
      <p:pic>
        <p:nvPicPr>
          <p:cNvPr id="3" name="Image 2">
            <a:extLst>
              <a:ext uri="{FF2B5EF4-FFF2-40B4-BE49-F238E27FC236}">
                <a16:creationId xmlns:a16="http://schemas.microsoft.com/office/drawing/2014/main" id="{277AA897-C5A9-4B5C-8C35-061DCEF1B0D2}"/>
              </a:ext>
            </a:extLst>
          </p:cNvPr>
          <p:cNvPicPr>
            <a:picLocks noChangeAspect="1"/>
          </p:cNvPicPr>
          <p:nvPr/>
        </p:nvPicPr>
        <p:blipFill>
          <a:blip r:embed="rId2"/>
          <a:stretch>
            <a:fillRect/>
          </a:stretch>
        </p:blipFill>
        <p:spPr>
          <a:xfrm>
            <a:off x="1945439" y="2463773"/>
            <a:ext cx="6802522" cy="3133570"/>
          </a:xfrm>
          <a:prstGeom prst="rect">
            <a:avLst/>
          </a:prstGeom>
        </p:spPr>
      </p:pic>
      <p:sp>
        <p:nvSpPr>
          <p:cNvPr id="4" name="Espace réservé de la date 3">
            <a:extLst>
              <a:ext uri="{FF2B5EF4-FFF2-40B4-BE49-F238E27FC236}">
                <a16:creationId xmlns:a16="http://schemas.microsoft.com/office/drawing/2014/main" id="{F53C9E34-60C8-453E-89CA-1EDA9A34A645}"/>
              </a:ext>
            </a:extLst>
          </p:cNvPr>
          <p:cNvSpPr>
            <a:spLocks noGrp="1"/>
          </p:cNvSpPr>
          <p:nvPr>
            <p:ph type="dt" sz="half" idx="6"/>
          </p:nvPr>
        </p:nvSpPr>
        <p:spPr/>
        <p:txBody>
          <a:bodyPr/>
          <a:lstStyle/>
          <a:p>
            <a:fld id="{41EAF828-3203-4EDA-8B55-A4E3D11D3617}" type="datetime1">
              <a:rPr lang="en-US" smtClean="0"/>
              <a:t>11/26/2020</a:t>
            </a:fld>
            <a:endParaRPr lang="en-US"/>
          </a:p>
        </p:txBody>
      </p:sp>
      <p:sp>
        <p:nvSpPr>
          <p:cNvPr id="5" name="Espace réservé du numéro de diapositive 4">
            <a:extLst>
              <a:ext uri="{FF2B5EF4-FFF2-40B4-BE49-F238E27FC236}">
                <a16:creationId xmlns:a16="http://schemas.microsoft.com/office/drawing/2014/main" id="{0C23768B-9142-493C-9369-8B51DC5ACB61}"/>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98</a:t>
            </a:fld>
            <a:endParaRPr lang="fr-FR" spc="-10" dirty="0"/>
          </a:p>
        </p:txBody>
      </p:sp>
    </p:spTree>
    <p:extLst>
      <p:ext uri="{BB962C8B-B14F-4D97-AF65-F5344CB8AC3E}">
        <p14:creationId xmlns:p14="http://schemas.microsoft.com/office/powerpoint/2010/main" val="16364490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412331" y="1883312"/>
            <a:ext cx="6712893" cy="4367029"/>
          </a:xfrm>
          <a:custGeom>
            <a:avLst/>
            <a:gdLst/>
            <a:ahLst/>
            <a:cxnLst/>
            <a:rect l="l" t="t" r="r" b="b"/>
            <a:pathLst>
              <a:path w="7653655" h="4979035">
                <a:moveTo>
                  <a:pt x="0" y="0"/>
                </a:moveTo>
                <a:lnTo>
                  <a:pt x="7653599" y="0"/>
                </a:lnTo>
                <a:lnTo>
                  <a:pt x="7653599" y="4978499"/>
                </a:lnTo>
                <a:lnTo>
                  <a:pt x="0" y="4978499"/>
                </a:lnTo>
                <a:lnTo>
                  <a:pt x="0" y="0"/>
                </a:lnTo>
                <a:close/>
              </a:path>
            </a:pathLst>
          </a:custGeom>
          <a:solidFill>
            <a:srgbClr val="000000"/>
          </a:solidFill>
        </p:spPr>
        <p:txBody>
          <a:bodyPr wrap="square" lIns="0" tIns="0" rIns="0" bIns="0" rtlCol="0"/>
          <a:lstStyle/>
          <a:p>
            <a:endParaRPr sz="1579"/>
          </a:p>
        </p:txBody>
      </p:sp>
      <p:sp>
        <p:nvSpPr>
          <p:cNvPr id="7" name="object 7"/>
          <p:cNvSpPr txBox="1"/>
          <p:nvPr/>
        </p:nvSpPr>
        <p:spPr>
          <a:xfrm>
            <a:off x="2412331" y="2021102"/>
            <a:ext cx="6712893" cy="1782543"/>
          </a:xfrm>
          <a:prstGeom prst="rect">
            <a:avLst/>
          </a:prstGeom>
        </p:spPr>
        <p:txBody>
          <a:bodyPr vert="horz" wrap="square" lIns="0" tIns="21721" rIns="0" bIns="0" rtlCol="0">
            <a:spAutoFit/>
          </a:bodyPr>
          <a:lstStyle/>
          <a:p>
            <a:pPr marL="527997" marR="4855007" indent="-294074">
              <a:lnSpc>
                <a:spcPts val="2307"/>
              </a:lnSpc>
              <a:spcBef>
                <a:spcPts val="171"/>
              </a:spcBef>
            </a:pPr>
            <a:r>
              <a:rPr sz="1930" dirty="0">
                <a:solidFill>
                  <a:srgbClr val="FFFFFF"/>
                </a:solidFill>
                <a:latin typeface="Courier New"/>
                <a:cs typeface="Courier New"/>
              </a:rPr>
              <a:t>- </a:t>
            </a:r>
            <a:r>
              <a:rPr sz="1930" spc="-4" dirty="0">
                <a:solidFill>
                  <a:srgbClr val="FFFFFF"/>
                </a:solidFill>
                <a:latin typeface="Courier New"/>
                <a:cs typeface="Courier New"/>
              </a:rPr>
              <a:t>hosts:</a:t>
            </a:r>
            <a:r>
              <a:rPr sz="1930" spc="-92" dirty="0">
                <a:solidFill>
                  <a:srgbClr val="FFFFFF"/>
                </a:solidFill>
                <a:latin typeface="Courier New"/>
                <a:cs typeface="Courier New"/>
              </a:rPr>
              <a:t> </a:t>
            </a:r>
            <a:r>
              <a:rPr sz="1930" spc="-4" dirty="0">
                <a:solidFill>
                  <a:srgbClr val="FFFFFF"/>
                </a:solidFill>
                <a:latin typeface="Courier New"/>
                <a:cs typeface="Courier New"/>
              </a:rPr>
              <a:t>db  vars:</a:t>
            </a:r>
            <a:endParaRPr sz="1930">
              <a:latin typeface="Courier New"/>
              <a:cs typeface="Courier New"/>
            </a:endParaRPr>
          </a:p>
          <a:p>
            <a:pPr marL="822071">
              <a:lnSpc>
                <a:spcPts val="2215"/>
              </a:lnSpc>
            </a:pPr>
            <a:r>
              <a:rPr sz="1930" spc="-4" dirty="0">
                <a:solidFill>
                  <a:srgbClr val="FFFFFF"/>
                </a:solidFill>
                <a:latin typeface="Courier New"/>
                <a:cs typeface="Courier New"/>
              </a:rPr>
              <a:t>software:</a:t>
            </a:r>
            <a:endParaRPr sz="1930">
              <a:latin typeface="Courier New"/>
              <a:cs typeface="Courier New"/>
            </a:endParaRPr>
          </a:p>
          <a:p>
            <a:pPr marL="527997" marR="3237043" indent="588148">
              <a:lnSpc>
                <a:spcPts val="2307"/>
              </a:lnSpc>
              <a:spcBef>
                <a:spcPts val="79"/>
              </a:spcBef>
            </a:pPr>
            <a:r>
              <a:rPr sz="1930" dirty="0">
                <a:solidFill>
                  <a:srgbClr val="FFFFFF"/>
                </a:solidFill>
                <a:latin typeface="Courier New"/>
                <a:cs typeface="Courier New"/>
              </a:rPr>
              <a:t>-</a:t>
            </a:r>
            <a:r>
              <a:rPr sz="1930" spc="-88" dirty="0">
                <a:solidFill>
                  <a:srgbClr val="FFFFFF"/>
                </a:solidFill>
                <a:latin typeface="Courier New"/>
                <a:cs typeface="Courier New"/>
              </a:rPr>
              <a:t> </a:t>
            </a:r>
            <a:r>
              <a:rPr sz="1930" spc="-4" dirty="0">
                <a:solidFill>
                  <a:srgbClr val="FFFFFF"/>
                </a:solidFill>
                <a:latin typeface="Courier New"/>
                <a:cs typeface="Courier New"/>
              </a:rPr>
              <a:t>mariadb-server  roles:</a:t>
            </a:r>
            <a:endParaRPr sz="1930">
              <a:latin typeface="Courier New"/>
              <a:cs typeface="Courier New"/>
            </a:endParaRPr>
          </a:p>
          <a:p>
            <a:pPr marL="822071">
              <a:lnSpc>
                <a:spcPts val="2223"/>
              </a:lnSpc>
            </a:pPr>
            <a:r>
              <a:rPr sz="1930" dirty="0">
                <a:solidFill>
                  <a:srgbClr val="FFFFFF"/>
                </a:solidFill>
                <a:latin typeface="Courier New"/>
                <a:cs typeface="Courier New"/>
              </a:rPr>
              <a:t>-</a:t>
            </a:r>
            <a:r>
              <a:rPr sz="1930" spc="-13" dirty="0">
                <a:solidFill>
                  <a:srgbClr val="FFFFFF"/>
                </a:solidFill>
                <a:latin typeface="Courier New"/>
                <a:cs typeface="Courier New"/>
              </a:rPr>
              <a:t> </a:t>
            </a:r>
            <a:r>
              <a:rPr sz="1930" spc="-4" dirty="0">
                <a:solidFill>
                  <a:srgbClr val="FFFFFF"/>
                </a:solidFill>
                <a:latin typeface="Courier New"/>
                <a:cs typeface="Courier New"/>
              </a:rPr>
              <a:t>install_wordpress_db</a:t>
            </a:r>
            <a:endParaRPr sz="1930">
              <a:latin typeface="Courier New"/>
              <a:cs typeface="Courier New"/>
            </a:endParaRPr>
          </a:p>
        </p:txBody>
      </p:sp>
      <p:sp>
        <p:nvSpPr>
          <p:cNvPr id="8" name="object 8"/>
          <p:cNvSpPr txBox="1"/>
          <p:nvPr/>
        </p:nvSpPr>
        <p:spPr>
          <a:xfrm>
            <a:off x="2646247" y="4120066"/>
            <a:ext cx="3969925" cy="2029915"/>
          </a:xfrm>
          <a:prstGeom prst="rect">
            <a:avLst/>
          </a:prstGeom>
        </p:spPr>
        <p:txBody>
          <a:bodyPr vert="horz" wrap="square" lIns="0" tIns="0" rIns="0" bIns="0" rtlCol="0">
            <a:spAutoFit/>
          </a:bodyPr>
          <a:lstStyle/>
          <a:p>
            <a:pPr>
              <a:lnSpc>
                <a:spcPts val="1987"/>
              </a:lnSpc>
            </a:pPr>
            <a:r>
              <a:rPr sz="1930" dirty="0">
                <a:solidFill>
                  <a:srgbClr val="FFFFFF"/>
                </a:solidFill>
                <a:latin typeface="Courier New"/>
                <a:cs typeface="Courier New"/>
              </a:rPr>
              <a:t>- </a:t>
            </a:r>
            <a:r>
              <a:rPr sz="1930" spc="-4" dirty="0">
                <a:solidFill>
                  <a:srgbClr val="FFFFFF"/>
                </a:solidFill>
                <a:latin typeface="Courier New"/>
                <a:cs typeface="Courier New"/>
              </a:rPr>
              <a:t>hosts:</a:t>
            </a:r>
            <a:r>
              <a:rPr sz="1930" spc="-22" dirty="0">
                <a:solidFill>
                  <a:srgbClr val="FFFFFF"/>
                </a:solidFill>
                <a:latin typeface="Courier New"/>
                <a:cs typeface="Courier New"/>
              </a:rPr>
              <a:t> </a:t>
            </a:r>
            <a:r>
              <a:rPr sz="1930" spc="-4" dirty="0">
                <a:solidFill>
                  <a:srgbClr val="FFFFFF"/>
                </a:solidFill>
                <a:latin typeface="Courier New"/>
                <a:cs typeface="Courier New"/>
              </a:rPr>
              <a:t>web</a:t>
            </a:r>
            <a:endParaRPr sz="1930">
              <a:latin typeface="Courier New"/>
              <a:cs typeface="Courier New"/>
            </a:endParaRPr>
          </a:p>
          <a:p>
            <a:pPr marL="294074">
              <a:lnSpc>
                <a:spcPts val="2302"/>
              </a:lnSpc>
            </a:pPr>
            <a:r>
              <a:rPr sz="1930" spc="-4" dirty="0">
                <a:solidFill>
                  <a:srgbClr val="FFFFFF"/>
                </a:solidFill>
                <a:latin typeface="Courier New"/>
                <a:cs typeface="Courier New"/>
              </a:rPr>
              <a:t>vars:</a:t>
            </a:r>
            <a:endParaRPr sz="1930">
              <a:latin typeface="Courier New"/>
              <a:cs typeface="Courier New"/>
            </a:endParaRPr>
          </a:p>
          <a:p>
            <a:pPr marR="2051278" algn="r">
              <a:lnSpc>
                <a:spcPts val="2302"/>
              </a:lnSpc>
            </a:pPr>
            <a:r>
              <a:rPr sz="1930" spc="-4" dirty="0">
                <a:solidFill>
                  <a:srgbClr val="FFFFFF"/>
                </a:solidFill>
                <a:latin typeface="Courier New"/>
                <a:cs typeface="Courier New"/>
              </a:rPr>
              <a:t>software:</a:t>
            </a:r>
            <a:endParaRPr sz="1930">
              <a:latin typeface="Courier New"/>
              <a:cs typeface="Courier New"/>
            </a:endParaRPr>
          </a:p>
          <a:p>
            <a:pPr marR="2051835" algn="r">
              <a:lnSpc>
                <a:spcPts val="2302"/>
              </a:lnSpc>
            </a:pPr>
            <a:r>
              <a:rPr sz="1930" dirty="0">
                <a:solidFill>
                  <a:srgbClr val="FFFFFF"/>
                </a:solidFill>
                <a:latin typeface="Courier New"/>
                <a:cs typeface="Courier New"/>
              </a:rPr>
              <a:t>-</a:t>
            </a:r>
            <a:r>
              <a:rPr sz="1930" spc="-92" dirty="0">
                <a:solidFill>
                  <a:srgbClr val="FFFFFF"/>
                </a:solidFill>
                <a:latin typeface="Courier New"/>
                <a:cs typeface="Courier New"/>
              </a:rPr>
              <a:t> </a:t>
            </a:r>
            <a:r>
              <a:rPr sz="1930" spc="-4" dirty="0">
                <a:solidFill>
                  <a:srgbClr val="FFFFFF"/>
                </a:solidFill>
                <a:latin typeface="Courier New"/>
                <a:cs typeface="Courier New"/>
              </a:rPr>
              <a:t>httpd</a:t>
            </a:r>
            <a:endParaRPr sz="1930">
              <a:latin typeface="Courier New"/>
              <a:cs typeface="Courier New"/>
            </a:endParaRPr>
          </a:p>
          <a:p>
            <a:pPr marL="294074" marR="2345909" indent="588148">
              <a:lnSpc>
                <a:spcPts val="2307"/>
              </a:lnSpc>
              <a:spcBef>
                <a:spcPts val="75"/>
              </a:spcBef>
            </a:pPr>
            <a:r>
              <a:rPr sz="1930" dirty="0">
                <a:solidFill>
                  <a:srgbClr val="FFFFFF"/>
                </a:solidFill>
                <a:latin typeface="Courier New"/>
                <a:cs typeface="Courier New"/>
              </a:rPr>
              <a:t>-</a:t>
            </a:r>
            <a:r>
              <a:rPr sz="1930" spc="-92" dirty="0">
                <a:solidFill>
                  <a:srgbClr val="FFFFFF"/>
                </a:solidFill>
                <a:latin typeface="Courier New"/>
                <a:cs typeface="Courier New"/>
              </a:rPr>
              <a:t> </a:t>
            </a:r>
            <a:r>
              <a:rPr sz="1930" spc="-4" dirty="0">
                <a:solidFill>
                  <a:srgbClr val="FFFFFF"/>
                </a:solidFill>
                <a:latin typeface="Courier New"/>
                <a:cs typeface="Courier New"/>
              </a:rPr>
              <a:t>php  roles:</a:t>
            </a:r>
            <a:endParaRPr sz="1930">
              <a:latin typeface="Courier New"/>
              <a:cs typeface="Courier New"/>
            </a:endParaRPr>
          </a:p>
          <a:p>
            <a:pPr marL="588148">
              <a:lnSpc>
                <a:spcPts val="2223"/>
              </a:lnSpc>
            </a:pPr>
            <a:r>
              <a:rPr sz="1930" dirty="0">
                <a:solidFill>
                  <a:srgbClr val="FFFFFF"/>
                </a:solidFill>
                <a:latin typeface="Courier New"/>
                <a:cs typeface="Courier New"/>
              </a:rPr>
              <a:t>-</a:t>
            </a:r>
            <a:r>
              <a:rPr sz="1930" spc="-88" dirty="0">
                <a:solidFill>
                  <a:srgbClr val="FFFFFF"/>
                </a:solidFill>
                <a:latin typeface="Courier New"/>
                <a:cs typeface="Courier New"/>
              </a:rPr>
              <a:t> </a:t>
            </a:r>
            <a:r>
              <a:rPr sz="1930" spc="-4" dirty="0">
                <a:solidFill>
                  <a:srgbClr val="FFFFFF"/>
                </a:solidFill>
                <a:latin typeface="Courier New"/>
                <a:cs typeface="Courier New"/>
              </a:rPr>
              <a:t>install_wordpress_web</a:t>
            </a:r>
            <a:endParaRPr sz="1930">
              <a:latin typeface="Courier New"/>
              <a:cs typeface="Courier New"/>
            </a:endParaRPr>
          </a:p>
        </p:txBody>
      </p:sp>
      <p:sp>
        <p:nvSpPr>
          <p:cNvPr id="9" name="object 9"/>
          <p:cNvSpPr/>
          <p:nvPr/>
        </p:nvSpPr>
        <p:spPr>
          <a:xfrm>
            <a:off x="1993150" y="1956526"/>
            <a:ext cx="345308" cy="1893623"/>
          </a:xfrm>
          <a:custGeom>
            <a:avLst/>
            <a:gdLst/>
            <a:ahLst/>
            <a:cxnLst/>
            <a:rect l="l" t="t" r="r" b="b"/>
            <a:pathLst>
              <a:path w="393700" h="2159000">
                <a:moveTo>
                  <a:pt x="393599" y="2158799"/>
                </a:moveTo>
                <a:lnTo>
                  <a:pt x="314275" y="2158133"/>
                </a:lnTo>
                <a:lnTo>
                  <a:pt x="240393" y="2156222"/>
                </a:lnTo>
                <a:lnTo>
                  <a:pt x="173534" y="2153198"/>
                </a:lnTo>
                <a:lnTo>
                  <a:pt x="115282" y="2149193"/>
                </a:lnTo>
                <a:lnTo>
                  <a:pt x="67220" y="2144339"/>
                </a:lnTo>
                <a:lnTo>
                  <a:pt x="7996" y="2132611"/>
                </a:lnTo>
                <a:lnTo>
                  <a:pt x="0" y="2126001"/>
                </a:lnTo>
                <a:lnTo>
                  <a:pt x="0" y="32798"/>
                </a:lnTo>
                <a:lnTo>
                  <a:pt x="66129" y="14601"/>
                </a:lnTo>
                <a:lnTo>
                  <a:pt x="115282" y="9606"/>
                </a:lnTo>
                <a:lnTo>
                  <a:pt x="162551" y="6245"/>
                </a:lnTo>
                <a:lnTo>
                  <a:pt x="215074" y="3567"/>
                </a:lnTo>
                <a:lnTo>
                  <a:pt x="271794" y="1610"/>
                </a:lnTo>
                <a:lnTo>
                  <a:pt x="331655" y="408"/>
                </a:lnTo>
                <a:lnTo>
                  <a:pt x="393599" y="0"/>
                </a:lnTo>
              </a:path>
            </a:pathLst>
          </a:custGeom>
          <a:ln w="76199">
            <a:solidFill>
              <a:srgbClr val="980000"/>
            </a:solidFill>
          </a:ln>
        </p:spPr>
        <p:txBody>
          <a:bodyPr wrap="square" lIns="0" tIns="0" rIns="0" bIns="0" rtlCol="0"/>
          <a:lstStyle/>
          <a:p>
            <a:endParaRPr sz="1579"/>
          </a:p>
        </p:txBody>
      </p:sp>
      <p:sp>
        <p:nvSpPr>
          <p:cNvPr id="10" name="object 10"/>
          <p:cNvSpPr/>
          <p:nvPr/>
        </p:nvSpPr>
        <p:spPr>
          <a:xfrm>
            <a:off x="1993150" y="4034160"/>
            <a:ext cx="345308" cy="1893623"/>
          </a:xfrm>
          <a:custGeom>
            <a:avLst/>
            <a:gdLst/>
            <a:ahLst/>
            <a:cxnLst/>
            <a:rect l="l" t="t" r="r" b="b"/>
            <a:pathLst>
              <a:path w="393700" h="2159000">
                <a:moveTo>
                  <a:pt x="393599" y="2158799"/>
                </a:moveTo>
                <a:lnTo>
                  <a:pt x="314275" y="2158133"/>
                </a:lnTo>
                <a:lnTo>
                  <a:pt x="240393" y="2156222"/>
                </a:lnTo>
                <a:lnTo>
                  <a:pt x="173534" y="2153198"/>
                </a:lnTo>
                <a:lnTo>
                  <a:pt x="115282" y="2149193"/>
                </a:lnTo>
                <a:lnTo>
                  <a:pt x="67220" y="2144339"/>
                </a:lnTo>
                <a:lnTo>
                  <a:pt x="7996" y="2132611"/>
                </a:lnTo>
                <a:lnTo>
                  <a:pt x="0" y="2126001"/>
                </a:lnTo>
                <a:lnTo>
                  <a:pt x="0" y="32798"/>
                </a:lnTo>
                <a:lnTo>
                  <a:pt x="66129" y="14602"/>
                </a:lnTo>
                <a:lnTo>
                  <a:pt x="115282" y="9606"/>
                </a:lnTo>
                <a:lnTo>
                  <a:pt x="162551" y="6245"/>
                </a:lnTo>
                <a:lnTo>
                  <a:pt x="215074" y="3567"/>
                </a:lnTo>
                <a:lnTo>
                  <a:pt x="271794" y="1610"/>
                </a:lnTo>
                <a:lnTo>
                  <a:pt x="331655" y="408"/>
                </a:lnTo>
                <a:lnTo>
                  <a:pt x="393599" y="0"/>
                </a:lnTo>
              </a:path>
            </a:pathLst>
          </a:custGeom>
          <a:ln w="76199">
            <a:solidFill>
              <a:srgbClr val="980000"/>
            </a:solidFill>
          </a:ln>
        </p:spPr>
        <p:txBody>
          <a:bodyPr wrap="square" lIns="0" tIns="0" rIns="0" bIns="0" rtlCol="0"/>
          <a:lstStyle/>
          <a:p>
            <a:endParaRPr sz="1579"/>
          </a:p>
        </p:txBody>
      </p:sp>
      <p:sp>
        <p:nvSpPr>
          <p:cNvPr id="14" name="object 14"/>
          <p:cNvSpPr txBox="1">
            <a:spLocks noGrp="1"/>
          </p:cNvSpPr>
          <p:nvPr>
            <p:ph type="title"/>
          </p:nvPr>
        </p:nvSpPr>
        <p:spPr>
          <a:xfrm>
            <a:off x="447428" y="1053781"/>
            <a:ext cx="7905588" cy="534468"/>
          </a:xfrm>
          <a:prstGeom prst="rect">
            <a:avLst/>
          </a:prstGeom>
        </p:spPr>
        <p:txBody>
          <a:bodyPr vert="horz" wrap="square" lIns="0" tIns="11139" rIns="0" bIns="0" rtlCol="0" anchor="ctr">
            <a:spAutoFit/>
          </a:bodyPr>
          <a:lstStyle/>
          <a:p>
            <a:pPr marL="11139">
              <a:spcBef>
                <a:spcPts val="88"/>
              </a:spcBef>
            </a:pPr>
            <a:r>
              <a:rPr lang="fr-FR" spc="4" dirty="0"/>
              <a:t>Un « </a:t>
            </a:r>
            <a:r>
              <a:rPr lang="fr-FR" spc="4" dirty="0" err="1"/>
              <a:t>play</a:t>
            </a:r>
            <a:r>
              <a:rPr lang="fr-FR" spc="4" dirty="0"/>
              <a:t> » dans un « </a:t>
            </a:r>
            <a:r>
              <a:rPr lang="fr-FR" spc="4" dirty="0" err="1"/>
              <a:t>playbook</a:t>
            </a:r>
            <a:r>
              <a:rPr lang="fr-FR" spc="4" dirty="0"/>
              <a:t> »</a:t>
            </a:r>
            <a:endParaRPr spc="4" dirty="0"/>
          </a:p>
        </p:txBody>
      </p:sp>
      <p:sp>
        <p:nvSpPr>
          <p:cNvPr id="15" name="object 15"/>
          <p:cNvSpPr/>
          <p:nvPr/>
        </p:nvSpPr>
        <p:spPr>
          <a:xfrm>
            <a:off x="2599874" y="3912686"/>
            <a:ext cx="4822612" cy="2333055"/>
          </a:xfrm>
          <a:custGeom>
            <a:avLst/>
            <a:gdLst/>
            <a:ahLst/>
            <a:cxnLst/>
            <a:rect l="l" t="t" r="r" b="b"/>
            <a:pathLst>
              <a:path w="5498465" h="2660015">
                <a:moveTo>
                  <a:pt x="0" y="0"/>
                </a:moveTo>
                <a:lnTo>
                  <a:pt x="5498399" y="0"/>
                </a:lnTo>
                <a:lnTo>
                  <a:pt x="5498399" y="2659799"/>
                </a:lnTo>
                <a:lnTo>
                  <a:pt x="0" y="2659799"/>
                </a:lnTo>
                <a:lnTo>
                  <a:pt x="0" y="0"/>
                </a:lnTo>
                <a:close/>
              </a:path>
            </a:pathLst>
          </a:custGeom>
          <a:solidFill>
            <a:srgbClr val="000000">
              <a:alpha val="80448"/>
            </a:srgbClr>
          </a:solidFill>
        </p:spPr>
        <p:txBody>
          <a:bodyPr wrap="square" lIns="0" tIns="0" rIns="0" bIns="0" rtlCol="0"/>
          <a:lstStyle/>
          <a:p>
            <a:endParaRPr sz="1579"/>
          </a:p>
        </p:txBody>
      </p:sp>
      <p:sp>
        <p:nvSpPr>
          <p:cNvPr id="16" name="ZoneTexte 15">
            <a:extLst>
              <a:ext uri="{FF2B5EF4-FFF2-40B4-BE49-F238E27FC236}">
                <a16:creationId xmlns:a16="http://schemas.microsoft.com/office/drawing/2014/main" id="{C84C90D3-94FD-4518-A962-B9C5E0DF13BF}"/>
              </a:ext>
            </a:extLst>
          </p:cNvPr>
          <p:cNvSpPr txBox="1"/>
          <p:nvPr/>
        </p:nvSpPr>
        <p:spPr>
          <a:xfrm>
            <a:off x="535551" y="2912074"/>
            <a:ext cx="992708" cy="497187"/>
          </a:xfrm>
          <a:prstGeom prst="rect">
            <a:avLst/>
          </a:prstGeom>
          <a:noFill/>
        </p:spPr>
        <p:txBody>
          <a:bodyPr wrap="none" rtlCol="0">
            <a:spAutoFit/>
          </a:bodyPr>
          <a:lstStyle/>
          <a:p>
            <a:pPr algn="ctr"/>
            <a:r>
              <a:rPr lang="fr-FR" sz="2631" dirty="0"/>
              <a:t>Play 1</a:t>
            </a:r>
          </a:p>
        </p:txBody>
      </p:sp>
      <p:sp>
        <p:nvSpPr>
          <p:cNvPr id="17" name="ZoneTexte 16">
            <a:extLst>
              <a:ext uri="{FF2B5EF4-FFF2-40B4-BE49-F238E27FC236}">
                <a16:creationId xmlns:a16="http://schemas.microsoft.com/office/drawing/2014/main" id="{A9E94E1C-4A14-4315-B304-98B26336929A}"/>
              </a:ext>
            </a:extLst>
          </p:cNvPr>
          <p:cNvSpPr txBox="1"/>
          <p:nvPr/>
        </p:nvSpPr>
        <p:spPr>
          <a:xfrm>
            <a:off x="512477" y="4738020"/>
            <a:ext cx="1390509" cy="902042"/>
          </a:xfrm>
          <a:prstGeom prst="rect">
            <a:avLst/>
          </a:prstGeom>
          <a:noFill/>
        </p:spPr>
        <p:txBody>
          <a:bodyPr wrap="none" rtlCol="0">
            <a:spAutoFit/>
          </a:bodyPr>
          <a:lstStyle/>
          <a:p>
            <a:pPr algn="ctr"/>
            <a:r>
              <a:rPr lang="fr-FR" sz="2631" dirty="0"/>
              <a:t>Un autre</a:t>
            </a:r>
          </a:p>
          <a:p>
            <a:pPr algn="ctr"/>
            <a:r>
              <a:rPr lang="fr-FR" sz="2631" dirty="0" err="1"/>
              <a:t>play</a:t>
            </a:r>
            <a:endParaRPr lang="fr-FR" sz="2631" dirty="0"/>
          </a:p>
        </p:txBody>
      </p:sp>
      <p:sp>
        <p:nvSpPr>
          <p:cNvPr id="2" name="Espace réservé de la date 1">
            <a:extLst>
              <a:ext uri="{FF2B5EF4-FFF2-40B4-BE49-F238E27FC236}">
                <a16:creationId xmlns:a16="http://schemas.microsoft.com/office/drawing/2014/main" id="{A1B0B345-D76B-4D5A-8B34-DD85F808D925}"/>
              </a:ext>
            </a:extLst>
          </p:cNvPr>
          <p:cNvSpPr>
            <a:spLocks noGrp="1"/>
          </p:cNvSpPr>
          <p:nvPr>
            <p:ph type="dt" sz="half" idx="6"/>
          </p:nvPr>
        </p:nvSpPr>
        <p:spPr/>
        <p:txBody>
          <a:bodyPr/>
          <a:lstStyle/>
          <a:p>
            <a:fld id="{69ECC368-9EC0-4760-B741-C12CB359C3AA}" type="datetime1">
              <a:rPr lang="en-US" smtClean="0"/>
              <a:t>11/26/2020</a:t>
            </a:fld>
            <a:endParaRPr lang="en-US"/>
          </a:p>
        </p:txBody>
      </p:sp>
      <p:sp>
        <p:nvSpPr>
          <p:cNvPr id="3" name="Espace réservé du numéro de diapositive 2">
            <a:extLst>
              <a:ext uri="{FF2B5EF4-FFF2-40B4-BE49-F238E27FC236}">
                <a16:creationId xmlns:a16="http://schemas.microsoft.com/office/drawing/2014/main" id="{3278289A-F31F-40C1-9713-7C63035A9BCE}"/>
              </a:ext>
            </a:extLst>
          </p:cNvPr>
          <p:cNvSpPr>
            <a:spLocks noGrp="1"/>
          </p:cNvSpPr>
          <p:nvPr>
            <p:ph type="sldNum" sz="quarter" idx="7"/>
          </p:nvPr>
        </p:nvSpPr>
        <p:spPr/>
        <p:txBody>
          <a:bodyPr/>
          <a:lstStyle/>
          <a:p>
            <a:pPr marL="25400">
              <a:lnSpc>
                <a:spcPct val="100000"/>
              </a:lnSpc>
              <a:spcBef>
                <a:spcPts val="100"/>
              </a:spcBef>
            </a:pPr>
            <a:fld id="{81D60167-4931-47E6-BA6A-407CBD079E47}" type="slidenum">
              <a:rPr lang="fr-FR" spc="-10" smtClean="0"/>
              <a:t>99</a:t>
            </a:fld>
            <a:endParaRPr lang="fr-FR" spc="-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22595</TotalTime>
  <Words>11466</Words>
  <Application>Microsoft Office PowerPoint</Application>
  <PresentationFormat>Custom</PresentationFormat>
  <Paragraphs>2383</Paragraphs>
  <Slides>224</Slides>
  <Notes>16</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224</vt:i4>
      </vt:variant>
    </vt:vector>
  </HeadingPairs>
  <TitlesOfParts>
    <vt:vector size="247" baseType="lpstr">
      <vt:lpstr>Malgun Gothic</vt:lpstr>
      <vt:lpstr>MS PGothic</vt:lpstr>
      <vt:lpstr>Arial</vt:lpstr>
      <vt:lpstr>Arial Unicode MS</vt:lpstr>
      <vt:lpstr>Calibri</vt:lpstr>
      <vt:lpstr>Century Gothic</vt:lpstr>
      <vt:lpstr>Consolas</vt:lpstr>
      <vt:lpstr>Courier New</vt:lpstr>
      <vt:lpstr>Lato</vt:lpstr>
      <vt:lpstr>LiberationMono</vt:lpstr>
      <vt:lpstr>Lucida Sans</vt:lpstr>
      <vt:lpstr>Lucida Sans Unicode</vt:lpstr>
      <vt:lpstr>Overpass-Light</vt:lpstr>
      <vt:lpstr>Roboto</vt:lpstr>
      <vt:lpstr>Roboto-Regular</vt:lpstr>
      <vt:lpstr>Segoe UI</vt:lpstr>
      <vt:lpstr>Segoe UI Symbol</vt:lpstr>
      <vt:lpstr>Tahoma</vt:lpstr>
      <vt:lpstr>Times New Roman</vt:lpstr>
      <vt:lpstr>Trebuchet MS</vt:lpstr>
      <vt:lpstr>Verdana</vt:lpstr>
      <vt:lpstr>Wingdings</vt:lpstr>
      <vt:lpstr>Office Theme</vt:lpstr>
      <vt:lpstr>PowerPoint Presentation</vt:lpstr>
      <vt:lpstr>Plan</vt:lpstr>
      <vt:lpstr>Présentation du formateur</vt:lpstr>
      <vt:lpstr>Objectifs de la formation </vt:lpstr>
      <vt:lpstr>Le plan de formation </vt:lpstr>
      <vt:lpstr>Publics concernés </vt:lpstr>
      <vt:lpstr>Commençons l’automatisation  </vt:lpstr>
      <vt:lpstr>INTRODUCTION À ANSIBLE</vt:lpstr>
      <vt:lpstr>Plan</vt:lpstr>
      <vt:lpstr>Introduction</vt:lpstr>
      <vt:lpstr>Qu’est-ce qu’Ansible</vt:lpstr>
      <vt:lpstr>Qu’est-ce qu’Ansible</vt:lpstr>
      <vt:lpstr>PowerPoint Presentation</vt:lpstr>
      <vt:lpstr>PowerPoint Presentation</vt:lpstr>
      <vt:lpstr>PowerPoint Presentation</vt:lpstr>
      <vt:lpstr>PowerPoint Presentation</vt:lpstr>
      <vt:lpstr>Exemple ANSIBLE - 1</vt:lpstr>
      <vt:lpstr>PowerPoint Presentation</vt:lpstr>
      <vt:lpstr>PowerPoint Presentation</vt:lpstr>
      <vt:lpstr>PowerPoint Presentation</vt:lpstr>
      <vt:lpstr>Avantages d’Ansible</vt:lpstr>
      <vt:lpstr>Ansible automatise toute technologie</vt:lpstr>
      <vt:lpstr>Rapport avec le devops ?</vt:lpstr>
      <vt:lpstr>Rapport avec le devops ?</vt:lpstr>
      <vt:lpstr>Ce qu’on a couvert</vt:lpstr>
      <vt:lpstr>Tunnelling sécurisé SSH</vt:lpstr>
      <vt:lpstr>Plan</vt:lpstr>
      <vt:lpstr>Introduction</vt:lpstr>
      <vt:lpstr>Connexion du client</vt:lpstr>
      <vt:lpstr>Copie de fichiers</vt:lpstr>
      <vt:lpstr>Configuration basique du serveur</vt:lpstr>
      <vt:lpstr>Comprendre le rôle des clés SSH</vt:lpstr>
      <vt:lpstr>Gestion des clés SSH</vt:lpstr>
      <vt:lpstr>Enregistrement des clés d'hôte</vt:lpstr>
      <vt:lpstr>Clés d'authentification</vt:lpstr>
      <vt:lpstr>Ce qu’on a couvert</vt:lpstr>
      <vt:lpstr>Bases d’ansible</vt:lpstr>
      <vt:lpstr>Plan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Mécanisme d’automatisation d’Ansible</vt:lpstr>
      <vt:lpstr>Les autres outils d’automatisation</vt:lpstr>
      <vt:lpstr>Installation – Serveur depuis les sources</vt:lpstr>
      <vt:lpstr>Installation – Serveur avec Apt</vt:lpstr>
      <vt:lpstr>Installation – Serveur avec Pip</vt:lpstr>
      <vt:lpstr>Installation – Serveur avec yum</vt:lpstr>
      <vt:lpstr>Configuration de Ansible</vt:lpstr>
      <vt:lpstr>Outils d’ansible</vt:lpstr>
      <vt:lpstr>Les différentes offres Ansible</vt:lpstr>
      <vt:lpstr>Les modules</vt:lpstr>
      <vt:lpstr>PowerPoint Presentation</vt:lpstr>
      <vt:lpstr>PowerPoint Presentation</vt:lpstr>
      <vt:lpstr>Documentation des modules</vt:lpstr>
      <vt:lpstr>Principe de l’idempotence</vt:lpstr>
      <vt:lpstr>Ce qu’on a couvert</vt:lpstr>
      <vt:lpstr>Fichier inventaire</vt:lpstr>
      <vt:lpstr>Plan</vt:lpstr>
      <vt:lpstr>Introduction</vt:lpstr>
      <vt:lpstr>PowerPoint Presentation</vt:lpstr>
      <vt:lpstr>Inventaire – variable de communication</vt:lpstr>
      <vt:lpstr>Inventaire – hôtes et groupes</vt:lpstr>
      <vt:lpstr>Inventaire – groupement de variables</vt:lpstr>
      <vt:lpstr>Inventaire – groupes de groupes</vt:lpstr>
      <vt:lpstr>Motifs utilisables</vt:lpstr>
      <vt:lpstr>Ce qu’on a couvert</vt:lpstr>
      <vt:lpstr>Commandes Ad-hoc</vt:lpstr>
      <vt:lpstr>Plan</vt:lpstr>
      <vt:lpstr>Syntaxe des commandes Ad-Hoc </vt:lpstr>
      <vt:lpstr>Syntaxe des commandes Ad-Hoc </vt:lpstr>
      <vt:lpstr>COMMANDE Ad-Hoc - exemples</vt:lpstr>
      <vt:lpstr>LAB # 1</vt:lpstr>
      <vt:lpstr>LAB #1 - SOLUTION</vt:lpstr>
      <vt:lpstr>Ce qu’on a couvert</vt:lpstr>
      <vt:lpstr>Langage Yaml</vt:lpstr>
      <vt:lpstr>Plan</vt:lpstr>
      <vt:lpstr>Introduction</vt:lpstr>
      <vt:lpstr>Syntaxes</vt:lpstr>
      <vt:lpstr>Syntaxes</vt:lpstr>
      <vt:lpstr>Syntaxes complexes</vt:lpstr>
      <vt:lpstr>Syntaxes : formes abrégées</vt:lpstr>
      <vt:lpstr>Syntaxes : valeurs multilignes</vt:lpstr>
      <vt:lpstr>Syntaxes : valeurs booléennes</vt:lpstr>
      <vt:lpstr>Syntaxes : variables</vt:lpstr>
      <vt:lpstr>Ce qu’on a couvert</vt:lpstr>
      <vt:lpstr>Playbook</vt:lpstr>
      <vt:lpstr>Plan</vt:lpstr>
      <vt:lpstr>Introduction</vt:lpstr>
      <vt:lpstr>Structure des playbooks</vt:lpstr>
      <vt:lpstr>Structure des playbooks</vt:lpstr>
      <vt:lpstr>Playbook – Inclusion de tâches</vt:lpstr>
      <vt:lpstr>Un « play » dans un « playbook »</vt:lpstr>
      <vt:lpstr>Un « play » dans un « playbook »</vt:lpstr>
      <vt:lpstr>Un « play » dans un « playbook »</vt:lpstr>
      <vt:lpstr>Eléments communs d’un play</vt:lpstr>
      <vt:lpstr>Eléments communs d’un play</vt:lpstr>
      <vt:lpstr>Eléments communs d’un play</vt:lpstr>
      <vt:lpstr>Eléments communs d’un play</vt:lpstr>
      <vt:lpstr>Eléments communs d’un play</vt:lpstr>
      <vt:lpstr>Eléments communs d’un play</vt:lpstr>
      <vt:lpstr>Eléments communs d’un play</vt:lpstr>
      <vt:lpstr>Eléments communs d’un play</vt:lpstr>
      <vt:lpstr>Eléments communs d’un play</vt:lpstr>
      <vt:lpstr>Eléments communs d’un play</vt:lpstr>
      <vt:lpstr>Exécution d’un playbook : codes couleurs</vt:lpstr>
      <vt:lpstr>Exécution d’un playbook</vt:lpstr>
      <vt:lpstr>Exécution d’un playbook</vt:lpstr>
      <vt:lpstr>Gestion des handlers</vt:lpstr>
      <vt:lpstr>Gestion des handlers</vt:lpstr>
      <vt:lpstr>Gestion des handlers</vt:lpstr>
      <vt:lpstr>Gestion des handlers</vt:lpstr>
      <vt:lpstr>EXÉCUTER UN PLAYBOOK ANSIBLE</vt:lpstr>
      <vt:lpstr>EXÉCUTER UN PLAYBOOK ANSIBLE</vt:lpstr>
      <vt:lpstr>Ce qu’on a couvert</vt:lpstr>
      <vt:lpstr>Variables</vt:lpstr>
      <vt:lpstr>Plan</vt:lpstr>
      <vt:lpstr>Introduction</vt:lpstr>
      <vt:lpstr>Saisie au clavier</vt:lpstr>
      <vt:lpstr>Variables internes et externes</vt:lpstr>
      <vt:lpstr>Variables internes et externes</vt:lpstr>
      <vt:lpstr>Variables internes et externes</vt:lpstr>
      <vt:lpstr>Récupération du résultat d'une commande</vt:lpstr>
      <vt:lpstr>Récupération du résultat d'une commande</vt:lpstr>
      <vt:lpstr>Récupération du résultat d'une commande</vt:lpstr>
      <vt:lpstr>Facts : Variables magiques</vt:lpstr>
      <vt:lpstr>Facts : Variables magiques</vt:lpstr>
      <vt:lpstr>Ce qu’on a couvert</vt:lpstr>
      <vt:lpstr>Structures de contrôle</vt:lpstr>
      <vt:lpstr>Plan</vt:lpstr>
      <vt:lpstr>Introduction</vt:lpstr>
      <vt:lpstr>Structures conditionnelles</vt:lpstr>
      <vt:lpstr>Structures conditionnelles - exemple</vt:lpstr>
      <vt:lpstr>Condition selon un état précédent</vt:lpstr>
      <vt:lpstr>Structures des boucles</vt:lpstr>
      <vt:lpstr>Structures des boucles</vt:lpstr>
      <vt:lpstr>Structures des boucles</vt:lpstr>
      <vt:lpstr>Structures des boucles</vt:lpstr>
      <vt:lpstr>Structures des boucles</vt:lpstr>
      <vt:lpstr>Notion des blocs</vt:lpstr>
      <vt:lpstr>Notion des blocs</vt:lpstr>
      <vt:lpstr>Gestion des exceptions</vt:lpstr>
      <vt:lpstr>Gestion des exceptions</vt:lpstr>
      <vt:lpstr>Ignorer les tâches échouées</vt:lpstr>
      <vt:lpstr>Ce qu’on a couvert</vt:lpstr>
      <vt:lpstr>Etiquetage : Tags</vt:lpstr>
      <vt:lpstr>Plan</vt:lpstr>
      <vt:lpstr>Introduction</vt:lpstr>
      <vt:lpstr>Application des tags</vt:lpstr>
      <vt:lpstr>Application des tags</vt:lpstr>
      <vt:lpstr>Exécution des tags</vt:lpstr>
      <vt:lpstr>Tags spéciaux</vt:lpstr>
      <vt:lpstr>Réutilisation des tags</vt:lpstr>
      <vt:lpstr>Réutilisation des tags</vt:lpstr>
      <vt:lpstr>Ce qu’on a couvert</vt:lpstr>
      <vt:lpstr>Les rôles</vt:lpstr>
      <vt:lpstr>Plan</vt:lpstr>
      <vt:lpstr>Include / Import</vt:lpstr>
      <vt:lpstr>Include / Import</vt:lpstr>
      <vt:lpstr>Différence entre import_* et include_* </vt:lpstr>
      <vt:lpstr>Gestion des rôles</vt:lpstr>
      <vt:lpstr>Gestion des rôles</vt:lpstr>
      <vt:lpstr>Gestion des rôles</vt:lpstr>
      <vt:lpstr>Gestion des rôles </vt:lpstr>
      <vt:lpstr>Gestion des rôles</vt:lpstr>
      <vt:lpstr>Gestion des rôles</vt:lpstr>
      <vt:lpstr>Gestion des rôles</vt:lpstr>
      <vt:lpstr>Gestion des rôles</vt:lpstr>
      <vt:lpstr>Include_role</vt:lpstr>
      <vt:lpstr>PowerPoint Presentation</vt:lpstr>
      <vt:lpstr>ANSIBLE GALAXY</vt:lpstr>
      <vt:lpstr>ANSIBLE GALAXY</vt:lpstr>
      <vt:lpstr>LAB</vt:lpstr>
      <vt:lpstr>LAB - SOLUTION 1/3</vt:lpstr>
      <vt:lpstr>LAB - SOLUTION 2/3</vt:lpstr>
      <vt:lpstr>LAB - SOLUTION 3/3</vt:lpstr>
      <vt:lpstr>Ce qu’on a couvert</vt:lpstr>
      <vt:lpstr>Ansible Vault</vt:lpstr>
      <vt:lpstr>Plan</vt:lpstr>
      <vt:lpstr>Introduction</vt:lpstr>
      <vt:lpstr>ansible-vault</vt:lpstr>
      <vt:lpstr>Cryptage avec ansible-vault</vt:lpstr>
      <vt:lpstr>Exécution d’Ansible avec des variables cryptées</vt:lpstr>
      <vt:lpstr>Ansible-vault – autres commandes</vt:lpstr>
      <vt:lpstr>Ansible-vault – autres commandes</vt:lpstr>
      <vt:lpstr>Remarques supplémentaires</vt:lpstr>
      <vt:lpstr>Ce qu’on a couvert</vt:lpstr>
      <vt:lpstr>Lookups</vt:lpstr>
      <vt:lpstr>Plan</vt:lpstr>
      <vt:lpstr>Introduction</vt:lpstr>
      <vt:lpstr>File lookup</vt:lpstr>
      <vt:lpstr>Csv lookup</vt:lpstr>
      <vt:lpstr>Dns lookup</vt:lpstr>
      <vt:lpstr>Ce qu’on a couvert</vt:lpstr>
      <vt:lpstr>Meilleurs pratiques </vt:lpstr>
      <vt:lpstr>Plan</vt:lpstr>
      <vt:lpstr>Considérer Ansible comme un langage de programmation</vt:lpstr>
      <vt:lpstr>Automatiser avec du style</vt:lpstr>
      <vt:lpstr>Automatiser avec du style</vt:lpstr>
      <vt:lpstr>Intégration avec Git</vt:lpstr>
      <vt:lpstr>Choix des noms des hôtes</vt:lpstr>
      <vt:lpstr>Groupage des hôtes</vt:lpstr>
      <vt:lpstr>Nommage des variables</vt:lpstr>
      <vt:lpstr>Localisation des variables</vt:lpstr>
      <vt:lpstr>PowerPoint Presentation</vt:lpstr>
      <vt:lpstr>Mieux, mais non</vt:lpstr>
      <vt:lpstr>Correct</vt:lpstr>
      <vt:lpstr>Assurer une bonne exécution</vt:lpstr>
      <vt:lpstr>Assurer une bonne exécution</vt:lpstr>
      <vt:lpstr>Utilisation des bons outils</vt:lpstr>
      <vt:lpstr>Bonne exploitation des rôles</vt:lpstr>
      <vt:lpstr>Exécution en tant que root</vt:lpstr>
      <vt:lpstr>Bien déboguer votre code</vt:lpstr>
      <vt:lpstr>Ce qu’on a couvert</vt:lpstr>
      <vt:lpstr>Conclusion</vt:lpstr>
      <vt:lpstr>Objectifs de la formation </vt:lpstr>
      <vt:lpstr>Le plan de formation </vt:lpstr>
      <vt:lpstr>A bientôt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LRD</dc:title>
  <dc:creator>amine</dc:creator>
  <cp:lastModifiedBy>Ahmed Hosni</cp:lastModifiedBy>
  <cp:revision>129</cp:revision>
  <cp:lastPrinted>2020-03-09T13:18:44Z</cp:lastPrinted>
  <dcterms:created xsi:type="dcterms:W3CDTF">2019-03-24T19:45:48Z</dcterms:created>
  <dcterms:modified xsi:type="dcterms:W3CDTF">2020-11-26T21:46:59Z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2015-10-23T00:00:00Z</vt:filetime>
  </property>
  <property fmtid="{D5CDD505-2E9C-101B-9397-08002B2CF9AE}" pid="3" name="Creator">
    <vt:lpwstr>PDFCreator Version 1.7.3</vt:lpwstr>
  </property>
  <property fmtid="{D5CDD505-2E9C-101B-9397-08002B2CF9AE}" pid="4" name="LastSaved">
    <vt:filetime>2019-03-24T00:00:00Z</vt:filetime>
  </property>
</Properties>
</file>